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335.xml" ContentType="application/vnd.openxmlformats-officedocument.presentationml.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s/slide324.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2"/>
  </p:notesMasterIdLst>
  <p:sldIdLst>
    <p:sldId id="306" r:id="rId2"/>
    <p:sldId id="327" r:id="rId3"/>
    <p:sldId id="307" r:id="rId4"/>
    <p:sldId id="329"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5" r:id="rId45"/>
    <p:sldId id="536" r:id="rId46"/>
    <p:sldId id="537" r:id="rId47"/>
    <p:sldId id="538" r:id="rId48"/>
    <p:sldId id="539" r:id="rId49"/>
    <p:sldId id="540" r:id="rId50"/>
    <p:sldId id="541" r:id="rId51"/>
    <p:sldId id="542" r:id="rId52"/>
    <p:sldId id="543" r:id="rId53"/>
    <p:sldId id="544" r:id="rId54"/>
    <p:sldId id="545" r:id="rId55"/>
    <p:sldId id="546"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26" r:id="rId98"/>
    <p:sldId id="330" r:id="rId99"/>
    <p:sldId id="331" r:id="rId100"/>
    <p:sldId id="332" r:id="rId101"/>
    <p:sldId id="333" r:id="rId102"/>
    <p:sldId id="334" r:id="rId103"/>
    <p:sldId id="335" r:id="rId104"/>
    <p:sldId id="336" r:id="rId105"/>
    <p:sldId id="337" r:id="rId106"/>
    <p:sldId id="338" r:id="rId107"/>
    <p:sldId id="339" r:id="rId108"/>
    <p:sldId id="340" r:id="rId109"/>
    <p:sldId id="341" r:id="rId110"/>
    <p:sldId id="342" r:id="rId111"/>
    <p:sldId id="343" r:id="rId112"/>
    <p:sldId id="344" r:id="rId113"/>
    <p:sldId id="437" r:id="rId114"/>
    <p:sldId id="438" r:id="rId115"/>
    <p:sldId id="439" r:id="rId116"/>
    <p:sldId id="440" r:id="rId117"/>
    <p:sldId id="441" r:id="rId118"/>
    <p:sldId id="442" r:id="rId119"/>
    <p:sldId id="443" r:id="rId120"/>
    <p:sldId id="444" r:id="rId121"/>
    <p:sldId id="445" r:id="rId122"/>
    <p:sldId id="446" r:id="rId123"/>
    <p:sldId id="447" r:id="rId124"/>
    <p:sldId id="448" r:id="rId125"/>
    <p:sldId id="449" r:id="rId126"/>
    <p:sldId id="345" r:id="rId127"/>
    <p:sldId id="346" r:id="rId128"/>
    <p:sldId id="347" r:id="rId129"/>
    <p:sldId id="348" r:id="rId130"/>
    <p:sldId id="349" r:id="rId131"/>
    <p:sldId id="350" r:id="rId132"/>
    <p:sldId id="351" r:id="rId133"/>
    <p:sldId id="352" r:id="rId134"/>
    <p:sldId id="353" r:id="rId135"/>
    <p:sldId id="354" r:id="rId136"/>
    <p:sldId id="355" r:id="rId137"/>
    <p:sldId id="356" r:id="rId138"/>
    <p:sldId id="357" r:id="rId139"/>
    <p:sldId id="358" r:id="rId140"/>
    <p:sldId id="359" r:id="rId141"/>
    <p:sldId id="360" r:id="rId142"/>
    <p:sldId id="361" r:id="rId143"/>
    <p:sldId id="362" r:id="rId144"/>
    <p:sldId id="363" r:id="rId145"/>
    <p:sldId id="364" r:id="rId146"/>
    <p:sldId id="365" r:id="rId147"/>
    <p:sldId id="366" r:id="rId148"/>
    <p:sldId id="367" r:id="rId149"/>
    <p:sldId id="368" r:id="rId150"/>
    <p:sldId id="369" r:id="rId151"/>
    <p:sldId id="370" r:id="rId152"/>
    <p:sldId id="371" r:id="rId153"/>
    <p:sldId id="372" r:id="rId154"/>
    <p:sldId id="373" r:id="rId155"/>
    <p:sldId id="374" r:id="rId156"/>
    <p:sldId id="375" r:id="rId157"/>
    <p:sldId id="376" r:id="rId158"/>
    <p:sldId id="547" r:id="rId159"/>
    <p:sldId id="548" r:id="rId160"/>
    <p:sldId id="549" r:id="rId161"/>
    <p:sldId id="550" r:id="rId162"/>
    <p:sldId id="551" r:id="rId163"/>
    <p:sldId id="552" r:id="rId164"/>
    <p:sldId id="553" r:id="rId165"/>
    <p:sldId id="554" r:id="rId166"/>
    <p:sldId id="555" r:id="rId167"/>
    <p:sldId id="556" r:id="rId168"/>
    <p:sldId id="557" r:id="rId169"/>
    <p:sldId id="558" r:id="rId170"/>
    <p:sldId id="559" r:id="rId171"/>
    <p:sldId id="560" r:id="rId172"/>
    <p:sldId id="561" r:id="rId173"/>
    <p:sldId id="562" r:id="rId174"/>
    <p:sldId id="563" r:id="rId175"/>
    <p:sldId id="564" r:id="rId176"/>
    <p:sldId id="565" r:id="rId177"/>
    <p:sldId id="566" r:id="rId178"/>
    <p:sldId id="567" r:id="rId179"/>
    <p:sldId id="568" r:id="rId180"/>
    <p:sldId id="569" r:id="rId181"/>
    <p:sldId id="570" r:id="rId182"/>
    <p:sldId id="377" r:id="rId183"/>
    <p:sldId id="378" r:id="rId184"/>
    <p:sldId id="379" r:id="rId185"/>
    <p:sldId id="380" r:id="rId186"/>
    <p:sldId id="381" r:id="rId187"/>
    <p:sldId id="382" r:id="rId188"/>
    <p:sldId id="383" r:id="rId189"/>
    <p:sldId id="384" r:id="rId190"/>
    <p:sldId id="385" r:id="rId191"/>
    <p:sldId id="386" r:id="rId192"/>
    <p:sldId id="387" r:id="rId193"/>
    <p:sldId id="388" r:id="rId194"/>
    <p:sldId id="389" r:id="rId195"/>
    <p:sldId id="390" r:id="rId196"/>
    <p:sldId id="391" r:id="rId197"/>
    <p:sldId id="392" r:id="rId198"/>
    <p:sldId id="393" r:id="rId199"/>
    <p:sldId id="571" r:id="rId200"/>
    <p:sldId id="572" r:id="rId201"/>
    <p:sldId id="573" r:id="rId202"/>
    <p:sldId id="574" r:id="rId203"/>
    <p:sldId id="575" r:id="rId204"/>
    <p:sldId id="576" r:id="rId205"/>
    <p:sldId id="577" r:id="rId206"/>
    <p:sldId id="578" r:id="rId207"/>
    <p:sldId id="579" r:id="rId208"/>
    <p:sldId id="580" r:id="rId209"/>
    <p:sldId id="581" r:id="rId210"/>
    <p:sldId id="582" r:id="rId211"/>
    <p:sldId id="583" r:id="rId212"/>
    <p:sldId id="584" r:id="rId213"/>
    <p:sldId id="585" r:id="rId214"/>
    <p:sldId id="586" r:id="rId215"/>
    <p:sldId id="587" r:id="rId216"/>
    <p:sldId id="588" r:id="rId217"/>
    <p:sldId id="589" r:id="rId218"/>
    <p:sldId id="590" r:id="rId219"/>
    <p:sldId id="591" r:id="rId220"/>
    <p:sldId id="592" r:id="rId221"/>
    <p:sldId id="593" r:id="rId222"/>
    <p:sldId id="594" r:id="rId223"/>
    <p:sldId id="463" r:id="rId224"/>
    <p:sldId id="464" r:id="rId225"/>
    <p:sldId id="465" r:id="rId226"/>
    <p:sldId id="466" r:id="rId227"/>
    <p:sldId id="467" r:id="rId228"/>
    <p:sldId id="468" r:id="rId229"/>
    <p:sldId id="469" r:id="rId230"/>
    <p:sldId id="470" r:id="rId231"/>
    <p:sldId id="471" r:id="rId232"/>
    <p:sldId id="472" r:id="rId233"/>
    <p:sldId id="473" r:id="rId234"/>
    <p:sldId id="474" r:id="rId235"/>
    <p:sldId id="475" r:id="rId236"/>
    <p:sldId id="476" r:id="rId237"/>
    <p:sldId id="477" r:id="rId238"/>
    <p:sldId id="478" r:id="rId239"/>
    <p:sldId id="479" r:id="rId240"/>
    <p:sldId id="480" r:id="rId241"/>
    <p:sldId id="481" r:id="rId242"/>
    <p:sldId id="482" r:id="rId243"/>
    <p:sldId id="483" r:id="rId244"/>
    <p:sldId id="484" r:id="rId245"/>
    <p:sldId id="485" r:id="rId246"/>
    <p:sldId id="486" r:id="rId247"/>
    <p:sldId id="487" r:id="rId248"/>
    <p:sldId id="488" r:id="rId249"/>
    <p:sldId id="489" r:id="rId250"/>
    <p:sldId id="490" r:id="rId251"/>
    <p:sldId id="491" r:id="rId252"/>
    <p:sldId id="492" r:id="rId253"/>
    <p:sldId id="493" r:id="rId254"/>
    <p:sldId id="494" r:id="rId255"/>
    <p:sldId id="495" r:id="rId256"/>
    <p:sldId id="496" r:id="rId257"/>
    <p:sldId id="497" r:id="rId258"/>
    <p:sldId id="498" r:id="rId259"/>
    <p:sldId id="499" r:id="rId260"/>
    <p:sldId id="500" r:id="rId261"/>
    <p:sldId id="501" r:id="rId262"/>
    <p:sldId id="502" r:id="rId263"/>
    <p:sldId id="503" r:id="rId264"/>
    <p:sldId id="256" r:id="rId265"/>
    <p:sldId id="257" r:id="rId266"/>
    <p:sldId id="258" r:id="rId267"/>
    <p:sldId id="259" r:id="rId268"/>
    <p:sldId id="260" r:id="rId269"/>
    <p:sldId id="266" r:id="rId270"/>
    <p:sldId id="261" r:id="rId271"/>
    <p:sldId id="262" r:id="rId272"/>
    <p:sldId id="263" r:id="rId273"/>
    <p:sldId id="264" r:id="rId274"/>
    <p:sldId id="265" r:id="rId275"/>
    <p:sldId id="267" r:id="rId276"/>
    <p:sldId id="268" r:id="rId277"/>
    <p:sldId id="269" r:id="rId278"/>
    <p:sldId id="270" r:id="rId279"/>
    <p:sldId id="271" r:id="rId280"/>
    <p:sldId id="272" r:id="rId281"/>
    <p:sldId id="273" r:id="rId282"/>
    <p:sldId id="274" r:id="rId283"/>
    <p:sldId id="275" r:id="rId284"/>
    <p:sldId id="276" r:id="rId285"/>
    <p:sldId id="277" r:id="rId286"/>
    <p:sldId id="278" r:id="rId287"/>
    <p:sldId id="279" r:id="rId288"/>
    <p:sldId id="280" r:id="rId289"/>
    <p:sldId id="281" r:id="rId290"/>
    <p:sldId id="282" r:id="rId291"/>
    <p:sldId id="283" r:id="rId292"/>
    <p:sldId id="394" r:id="rId293"/>
    <p:sldId id="395" r:id="rId294"/>
    <p:sldId id="396" r:id="rId295"/>
    <p:sldId id="397" r:id="rId296"/>
    <p:sldId id="398" r:id="rId297"/>
    <p:sldId id="399" r:id="rId298"/>
    <p:sldId id="400" r:id="rId299"/>
    <p:sldId id="401" r:id="rId300"/>
    <p:sldId id="402" r:id="rId301"/>
    <p:sldId id="403" r:id="rId302"/>
    <p:sldId id="404" r:id="rId303"/>
    <p:sldId id="405" r:id="rId304"/>
    <p:sldId id="406" r:id="rId305"/>
    <p:sldId id="407" r:id="rId306"/>
    <p:sldId id="408" r:id="rId307"/>
    <p:sldId id="409" r:id="rId308"/>
    <p:sldId id="410" r:id="rId309"/>
    <p:sldId id="411" r:id="rId310"/>
    <p:sldId id="504" r:id="rId311"/>
    <p:sldId id="505" r:id="rId312"/>
    <p:sldId id="506" r:id="rId313"/>
    <p:sldId id="507" r:id="rId314"/>
    <p:sldId id="508" r:id="rId315"/>
    <p:sldId id="509" r:id="rId316"/>
    <p:sldId id="510" r:id="rId317"/>
    <p:sldId id="511" r:id="rId318"/>
    <p:sldId id="512" r:id="rId319"/>
    <p:sldId id="513" r:id="rId320"/>
    <p:sldId id="514" r:id="rId321"/>
    <p:sldId id="515" r:id="rId322"/>
    <p:sldId id="516" r:id="rId323"/>
    <p:sldId id="517" r:id="rId324"/>
    <p:sldId id="450" r:id="rId325"/>
    <p:sldId id="451" r:id="rId326"/>
    <p:sldId id="452" r:id="rId327"/>
    <p:sldId id="453" r:id="rId328"/>
    <p:sldId id="454" r:id="rId329"/>
    <p:sldId id="455" r:id="rId330"/>
    <p:sldId id="456" r:id="rId331"/>
    <p:sldId id="457" r:id="rId332"/>
    <p:sldId id="458" r:id="rId333"/>
    <p:sldId id="459" r:id="rId334"/>
    <p:sldId id="460" r:id="rId335"/>
    <p:sldId id="461" r:id="rId336"/>
    <p:sldId id="462" r:id="rId337"/>
    <p:sldId id="328" r:id="rId338"/>
    <p:sldId id="412" r:id="rId339"/>
    <p:sldId id="413" r:id="rId340"/>
    <p:sldId id="595" r:id="rId3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76" autoAdjust="0"/>
  </p:normalViewPr>
  <p:slideViewPr>
    <p:cSldViewPr>
      <p:cViewPr varScale="1">
        <p:scale>
          <a:sx n="98" d="100"/>
          <a:sy n="98" d="100"/>
        </p:scale>
        <p:origin x="-354" y="-108"/>
      </p:cViewPr>
      <p:guideLst>
        <p:guide orient="horz" pos="2160"/>
        <p:guide pos="2880"/>
      </p:guideLst>
    </p:cSldViewPr>
  </p:slideViewPr>
  <p:outlineViewPr>
    <p:cViewPr>
      <p:scale>
        <a:sx n="33" d="100"/>
        <a:sy n="33" d="100"/>
      </p:scale>
      <p:origin x="0" y="4916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theme" Target="theme/theme1.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tableStyles" Target="tableStyle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34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D3ADB-C99F-45E7-918E-29101E79C08A}" type="datetimeFigureOut">
              <a:rPr lang="es-ES" smtClean="0"/>
              <a:pPr/>
              <a:t>19/05/2010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00569C-A0CC-4C75-A030-295CF2F33E4D}"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10</a:t>
            </a:fld>
            <a:endParaRPr lang="es-E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126</a:t>
            </a:fld>
            <a:endParaRPr lang="es-E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11</a:t>
            </a:fld>
            <a:endParaRPr lang="es-E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127</a:t>
            </a:fld>
            <a:endParaRPr lang="es-E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128</a:t>
            </a:fld>
            <a:endParaRPr lang="es-E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129</a:t>
            </a:fld>
            <a:endParaRPr lang="es-E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130</a:t>
            </a:fld>
            <a:endParaRPr lang="es-E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131</a:t>
            </a:fld>
            <a:endParaRPr lang="es-E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132</a:t>
            </a:fld>
            <a:endParaRPr lang="es-E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133</a:t>
            </a:fld>
            <a:endParaRPr lang="es-E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134</a:t>
            </a:fld>
            <a:endParaRPr lang="es-E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135</a:t>
            </a:fld>
            <a:endParaRPr lang="es-E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136</a:t>
            </a:fld>
            <a:endParaRPr lang="es-E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12</a:t>
            </a:fld>
            <a:endParaRPr lang="es-E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137</a:t>
            </a:fld>
            <a:endParaRPr lang="es-E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138</a:t>
            </a:fld>
            <a:endParaRPr lang="es-E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139</a:t>
            </a:fld>
            <a:endParaRPr lang="es-E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140</a:t>
            </a:fld>
            <a:endParaRPr lang="es-E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141</a:t>
            </a:fld>
            <a:endParaRPr lang="es-E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142</a:t>
            </a:fld>
            <a:endParaRPr lang="es-E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143</a:t>
            </a:fld>
            <a:endParaRPr lang="es-E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144</a:t>
            </a:fld>
            <a:endParaRPr lang="es-E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145</a:t>
            </a:fld>
            <a:endParaRPr lang="es-E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146</a:t>
            </a:fld>
            <a:endParaRPr lang="es-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13</a:t>
            </a:fld>
            <a:endParaRPr lang="es-E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147</a:t>
            </a:fld>
            <a:endParaRPr lang="es-E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148</a:t>
            </a:fld>
            <a:endParaRPr lang="es-E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149</a:t>
            </a:fld>
            <a:endParaRPr lang="es-E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150</a:t>
            </a:fld>
            <a:endParaRPr lang="es-E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151</a:t>
            </a:fld>
            <a:endParaRPr lang="es-E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152</a:t>
            </a:fld>
            <a:endParaRPr lang="es-E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153</a:t>
            </a:fld>
            <a:endParaRPr lang="es-E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154</a:t>
            </a:fld>
            <a:endParaRPr lang="es-E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155</a:t>
            </a:fld>
            <a:endParaRPr lang="es-E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156</a:t>
            </a:fld>
            <a:endParaRPr lang="es-E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14</a:t>
            </a:fld>
            <a:endParaRPr lang="es-E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157</a:t>
            </a:fld>
            <a:endParaRPr lang="es-E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DEEF32F-8095-45A7-9DDE-00827F7EFDD2}" type="slidenum">
              <a:rPr lang="es-ES" smtClean="0"/>
              <a:pPr/>
              <a:t>158</a:t>
            </a:fld>
            <a:endParaRPr lang="es-E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8DEEF32F-8095-45A7-9DDE-00827F7EFDD2}" type="slidenum">
              <a:rPr lang="es-ES" smtClean="0"/>
              <a:pPr/>
              <a:t>181</a:t>
            </a:fld>
            <a:endParaRPr lang="es-E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182</a:t>
            </a:fld>
            <a:endParaRPr lang="es-E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197</a:t>
            </a:fld>
            <a:endParaRPr lang="es-E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198</a:t>
            </a:fld>
            <a:endParaRPr lang="es-E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30E2329-2F18-498F-8C79-984B18EE2771}" type="slidenum">
              <a:rPr lang="es-ES" smtClean="0"/>
              <a:pPr/>
              <a:t>199</a:t>
            </a:fld>
            <a:endParaRPr lang="es-E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204</a:t>
            </a:fld>
            <a:endParaRPr lang="es-E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208</a:t>
            </a:fld>
            <a:endParaRPr lang="es-E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210</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15</a:t>
            </a:fld>
            <a:endParaRPr lang="es-E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213</a:t>
            </a:fld>
            <a:endParaRPr lang="es-E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214</a:t>
            </a:fld>
            <a:endParaRPr lang="es-E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216</a:t>
            </a:fld>
            <a:endParaRPr lang="es-E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218</a:t>
            </a:fld>
            <a:endParaRPr lang="es-E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30E2329-2F18-498F-8C79-984B18EE2771}" type="slidenum">
              <a:rPr lang="es-ES" smtClean="0"/>
              <a:pPr/>
              <a:t>222</a:t>
            </a:fld>
            <a:endParaRPr lang="es-E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733D43A-20D2-460A-9242-BF5F5659605D}" type="slidenum">
              <a:rPr lang="es-ES" smtClean="0"/>
              <a:pPr/>
              <a:t>223</a:t>
            </a:fld>
            <a:endParaRPr lang="es-E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224</a:t>
            </a:fld>
            <a:endParaRPr lang="es-E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733D43A-20D2-460A-9242-BF5F5659605D}" type="slidenum">
              <a:rPr lang="es-ES" smtClean="0"/>
              <a:pPr/>
              <a:t>226</a:t>
            </a:fld>
            <a:endParaRPr lang="es-E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228</a:t>
            </a:fld>
            <a:endParaRPr lang="es-E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230</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16</a:t>
            </a:fld>
            <a:endParaRPr lang="es-E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232</a:t>
            </a:fld>
            <a:endParaRPr lang="es-E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234</a:t>
            </a:fld>
            <a:endParaRPr lang="es-E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235</a:t>
            </a:fld>
            <a:endParaRPr lang="es-E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733D43A-20D2-460A-9242-BF5F5659605D}" type="slidenum">
              <a:rPr lang="es-ES" smtClean="0"/>
              <a:pPr/>
              <a:t>236</a:t>
            </a:fld>
            <a:endParaRPr lang="es-E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89D1624-6E8E-4297-A8FC-CA7CD84A56DB}" type="slidenum">
              <a:rPr lang="es-ES" smtClean="0"/>
              <a:pPr/>
              <a:t>237</a:t>
            </a:fld>
            <a:endParaRPr lang="es-E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238</a:t>
            </a:fld>
            <a:endParaRPr lang="es-E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239</a:t>
            </a:fld>
            <a:endParaRPr lang="es-E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241</a:t>
            </a:fld>
            <a:endParaRPr lang="es-E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242</a:t>
            </a:fld>
            <a:endParaRPr lang="es-E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89D1624-6E8E-4297-A8FC-CA7CD84A56DB}" type="slidenum">
              <a:rPr lang="es-ES" smtClean="0"/>
              <a:pPr/>
              <a:t>250</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17</a:t>
            </a:fld>
            <a:endParaRPr lang="es-E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251</a:t>
            </a:fld>
            <a:endParaRPr lang="es-E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253</a:t>
            </a:fld>
            <a:endParaRPr lang="es-E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255</a:t>
            </a:fld>
            <a:endParaRPr lang="es-E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256</a:t>
            </a:fld>
            <a:endParaRPr lang="es-E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258</a:t>
            </a:fld>
            <a:endParaRPr lang="es-E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260</a:t>
            </a:fld>
            <a:endParaRPr lang="es-E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261</a:t>
            </a:fld>
            <a:endParaRPr lang="es-E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2137D73-8F65-47A9-8BC8-DBB56630B307}" type="slidenum">
              <a:rPr lang="es-ES" smtClean="0"/>
              <a:pPr/>
              <a:t>263</a:t>
            </a:fld>
            <a:endParaRPr lang="es-E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264</a:t>
            </a:fld>
            <a:endParaRPr lang="es-E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265</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18</a:t>
            </a:fld>
            <a:endParaRPr lang="es-E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266</a:t>
            </a:fld>
            <a:endParaRPr lang="es-E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267</a:t>
            </a:fld>
            <a:endParaRPr lang="es-E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268</a:t>
            </a:fld>
            <a:endParaRPr lang="es-E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269</a:t>
            </a:fld>
            <a:endParaRPr lang="es-E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270</a:t>
            </a:fld>
            <a:endParaRPr lang="es-E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271</a:t>
            </a:fld>
            <a:endParaRPr lang="es-E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272</a:t>
            </a:fld>
            <a:endParaRPr lang="es-E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273</a:t>
            </a:fld>
            <a:endParaRPr lang="es-E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274</a:t>
            </a:fld>
            <a:endParaRPr lang="es-E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275</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19</a:t>
            </a:fld>
            <a:endParaRPr lang="es-E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276</a:t>
            </a:fld>
            <a:endParaRPr lang="es-E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277</a:t>
            </a:fld>
            <a:endParaRPr lang="es-E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278</a:t>
            </a:fld>
            <a:endParaRPr lang="es-E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279</a:t>
            </a:fld>
            <a:endParaRPr lang="es-E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280</a:t>
            </a:fld>
            <a:endParaRPr lang="es-E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281</a:t>
            </a:fld>
            <a:endParaRPr lang="es-E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282</a:t>
            </a:fld>
            <a:endParaRPr lang="es-E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283</a:t>
            </a:fld>
            <a:endParaRPr lang="es-E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284</a:t>
            </a:fld>
            <a:endParaRPr lang="es-E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20</a:t>
            </a:fld>
            <a:endParaRPr lang="es-E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286</a:t>
            </a:fld>
            <a:endParaRPr lang="es-E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287</a:t>
            </a:fld>
            <a:endParaRPr lang="es-E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288</a:t>
            </a:fld>
            <a:endParaRPr lang="es-E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289</a:t>
            </a:fld>
            <a:endParaRPr lang="es-E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290</a:t>
            </a:fld>
            <a:endParaRPr lang="es-E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291</a:t>
            </a:fld>
            <a:endParaRPr lang="es-E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292</a:t>
            </a:fld>
            <a:endParaRPr lang="es-E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293</a:t>
            </a:fld>
            <a:endParaRPr lang="es-E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294</a:t>
            </a:fld>
            <a:endParaRPr lang="es-E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295</a:t>
            </a:fld>
            <a:endParaRPr lang="es-E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21</a:t>
            </a:fld>
            <a:endParaRPr lang="es-E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296</a:t>
            </a:fld>
            <a:endParaRPr lang="es-E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298</a:t>
            </a:fld>
            <a:endParaRPr lang="es-E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300</a:t>
            </a:fld>
            <a:endParaRPr lang="es-E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301</a:t>
            </a:fld>
            <a:endParaRPr lang="es-E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302</a:t>
            </a:fld>
            <a:endParaRPr lang="es-E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303</a:t>
            </a:fld>
            <a:endParaRPr lang="es-E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304</a:t>
            </a:fld>
            <a:endParaRPr lang="es-E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306</a:t>
            </a:fld>
            <a:endParaRPr lang="es-E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307</a:t>
            </a:fld>
            <a:endParaRPr lang="es-E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308</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22</a:t>
            </a:fld>
            <a:endParaRPr lang="es-E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309</a:t>
            </a:fld>
            <a:endParaRPr lang="es-E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AE1EC7-B941-4370-B59C-1B330F6E92AB}" type="slidenum">
              <a:rPr lang="es-ES" smtClean="0"/>
              <a:pPr/>
              <a:t>310</a:t>
            </a:fld>
            <a:endParaRPr lang="es-E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312</a:t>
            </a:fld>
            <a:endParaRPr lang="es-E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313</a:t>
            </a:fld>
            <a:endParaRPr lang="es-E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314</a:t>
            </a:fld>
            <a:endParaRPr lang="es-E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321</a:t>
            </a:fld>
            <a:endParaRPr lang="es-E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7AE1EC7-B941-4370-B59C-1B330F6E92AB}" type="slidenum">
              <a:rPr lang="es-ES" smtClean="0"/>
              <a:pPr/>
              <a:t>323</a:t>
            </a:fld>
            <a:endParaRPr lang="es-E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23</a:t>
            </a:fld>
            <a:endParaRPr lang="es-E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24</a:t>
            </a:fld>
            <a:endParaRPr lang="es-E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337</a:t>
            </a:fld>
            <a:endParaRPr lang="es-E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338</a:t>
            </a:fld>
            <a:endParaRPr lang="es-E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339</a:t>
            </a:fld>
            <a:endParaRPr lang="es-E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340</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25</a:t>
            </a:fld>
            <a:endParaRPr lang="es-E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26</a:t>
            </a:fld>
            <a:endParaRPr lang="es-E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EA0788D-F613-4CAF-9294-5BFBC173E8CB}"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EA0788D-F613-4CAF-9294-5BFBC173E8CB}"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35</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36</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37</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38</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39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a:t>
            </a:fld>
            <a:endParaRPr 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40</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41</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42</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43</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44</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45</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46</a:t>
            </a:fld>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47</a:t>
            </a:fld>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48</a:t>
            </a:fld>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EA0788D-F613-4CAF-9294-5BFBC173E8CB}" type="slidenum">
              <a:rPr lang="es-ES" smtClean="0"/>
              <a:pPr/>
              <a:t>55</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5</a:t>
            </a:fld>
            <a:endParaRPr lang="es-E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276999"/>
          </a:xfrm>
        </p:spPr>
        <p:txBody>
          <a:bodyPr>
            <a:spAutoFit/>
          </a:bodyPr>
          <a:lstStyle/>
          <a:p>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6</a:t>
            </a:fld>
            <a:endParaRPr lang="es-E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7</a:t>
            </a:fld>
            <a:endParaRPr lang="es-E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79</a:t>
            </a:fld>
            <a:endParaRPr 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80</a:t>
            </a:fld>
            <a:endParaRPr lang="es-E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81</a:t>
            </a:fld>
            <a:endParaRPr lang="es-E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82</a:t>
            </a:fld>
            <a:endParaRPr lang="es-E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83</a:t>
            </a:fld>
            <a:endParaRPr lang="es-E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84</a:t>
            </a:fld>
            <a:endParaRPr lang="es-E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85</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8</a:t>
            </a:fld>
            <a:endParaRPr lang="es-E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86</a:t>
            </a:fld>
            <a:endParaRPr lang="es-E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87</a:t>
            </a:fld>
            <a:endParaRPr lang="es-E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88</a:t>
            </a:fld>
            <a:endParaRPr lang="es-E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89</a:t>
            </a:fld>
            <a:endParaRPr lang="es-E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90</a:t>
            </a:fld>
            <a:endParaRPr lang="es-E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91</a:t>
            </a:fld>
            <a:endParaRPr lang="es-E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92</a:t>
            </a:fld>
            <a:endParaRPr lang="es-E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93</a:t>
            </a:fld>
            <a:endParaRPr lang="es-E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94</a:t>
            </a:fld>
            <a:endParaRPr lang="es-E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95</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897529F-4385-480B-A09C-2E600AE82498}" type="slidenum">
              <a:rPr lang="es-ES" smtClean="0"/>
              <a:pPr/>
              <a:t>9</a:t>
            </a:fld>
            <a:endParaRPr lang="es-E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96</a:t>
            </a:fld>
            <a:endParaRPr lang="es-E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FD21662-0F2A-4E70-9849-C0C108F731C2}" type="slidenum">
              <a:rPr lang="es-ES" smtClean="0"/>
              <a:pPr/>
              <a:t>97</a:t>
            </a:fld>
            <a:endParaRPr lang="es-E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98</a:t>
            </a:fld>
            <a:endParaRPr lang="es-E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99</a:t>
            </a:fld>
            <a:endParaRPr lang="es-E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106</a:t>
            </a:fld>
            <a:endParaRPr lang="es-E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5400569C-A0CC-4C75-A030-295CF2F33E4D}" type="slidenum">
              <a:rPr lang="es-ES" smtClean="0"/>
              <a:pPr/>
              <a:t>112</a:t>
            </a:fld>
            <a:endParaRPr lang="es-E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28" y="4343324"/>
            <a:ext cx="5486309" cy="4037591"/>
          </a:xfrm>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457200" y="1600200"/>
            <a:ext cx="8229600" cy="4530725"/>
          </a:xfrm>
        </p:spPr>
        <p:txBody>
          <a:bodyPr/>
          <a:lstStyle/>
          <a:p>
            <a:endParaRPr lang="es-ES"/>
          </a:p>
        </p:txBody>
      </p:sp>
      <p:sp>
        <p:nvSpPr>
          <p:cNvPr id="4" name="3 Marcador de fecha"/>
          <p:cNvSpPr>
            <a:spLocks noGrp="1"/>
          </p:cNvSpPr>
          <p:nvPr>
            <p:ph type="dt" sz="half" idx="10"/>
          </p:nvPr>
        </p:nvSpPr>
        <p:spPr>
          <a:xfrm>
            <a:off x="457200" y="6248400"/>
            <a:ext cx="2133600" cy="457200"/>
          </a:xfrm>
        </p:spPr>
        <p:txBody>
          <a:bodyPr/>
          <a:lstStyle>
            <a:lvl1pPr>
              <a:defRPr/>
            </a:lvl1pPr>
          </a:lstStyle>
          <a:p>
            <a:endParaRPr lang="es-ES"/>
          </a:p>
        </p:txBody>
      </p:sp>
      <p:sp>
        <p:nvSpPr>
          <p:cNvPr id="5" name="4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6" name="5 Marcador de número de diapositiva"/>
          <p:cNvSpPr>
            <a:spLocks noGrp="1"/>
          </p:cNvSpPr>
          <p:nvPr>
            <p:ph type="sldNum" sz="quarter" idx="12"/>
          </p:nvPr>
        </p:nvSpPr>
        <p:spPr>
          <a:xfrm>
            <a:off x="6553200" y="6248400"/>
            <a:ext cx="2133600" cy="457200"/>
          </a:xfrm>
        </p:spPr>
        <p:txBody>
          <a:bodyPr/>
          <a:lstStyle>
            <a:lvl1pPr>
              <a:defRPr/>
            </a:lvl1pPr>
          </a:lstStyle>
          <a:p>
            <a:fld id="{ED929CB0-0A26-4AD9-8613-5D56F45ECC22}"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D391077-2430-47B2-A99D-6A681D21EA3B}" type="datetimeFigureOut">
              <a:rPr lang="es-ES" smtClean="0"/>
              <a:pPr/>
              <a:t>19/05/2010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5594441-FA0D-463D-8771-6BD4FD72A9B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91077-2430-47B2-A99D-6A681D21EA3B}" type="datetimeFigureOut">
              <a:rPr lang="es-ES" smtClean="0"/>
              <a:pPr/>
              <a:t>19/05/2010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94441-FA0D-463D-8771-6BD4FD72A9B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wiki/Costa_Dorada"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wiki/Valle_de_Ar%C3%A1n"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audio" Target="file:///C:\Users\Miguel\Documents\DVDVideoSoft\FreeYouTubeToMP3Converter\Himno%20de%20la%20Comunidad%20Aut&#243;noma%20de%20Madrid.mp3" TargetMode="External"/><Relationship Id="rId5" Type="http://schemas.openxmlformats.org/officeDocument/2006/relationships/image" Target="../media/image86.png"/><Relationship Id="rId4" Type="http://schemas.openxmlformats.org/officeDocument/2006/relationships/image" Target="../media/image85.gif"/></Relationships>
</file>

<file path=ppt/slides/_rels/slide12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es.wikipedia.org/wiki/Archivo:Pico_de_La_Maliciosa_(2.227_m).jpg"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74.jpeg"/><Relationship Id="rId7" Type="http://schemas.openxmlformats.org/officeDocument/2006/relationships/image" Target="../media/image101.jpe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37.xml.rels><?xml version="1.0" encoding="UTF-8" standalone="yes"?>
<Relationships xmlns="http://schemas.openxmlformats.org/package/2006/relationships"><Relationship Id="rId3" Type="http://schemas.openxmlformats.org/officeDocument/2006/relationships/hyperlink" Target="http://www.porlibre.com/MADRID/circola.htm"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hyperlink" Target="http://es.wikipedia.org/wiki/Archivo:Demograf%C3%ADa_Madrid_(Espa%C3%B1a).P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46.xml.rels><?xml version="1.0" encoding="UTF-8" standalone="yes"?>
<Relationships xmlns="http://schemas.openxmlformats.org/package/2006/relationships"><Relationship Id="rId3" Type="http://schemas.openxmlformats.org/officeDocument/2006/relationships/hyperlink" Target="http://www.red2000.com/spain/images/photo/m-pr2.html"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png"/></Relationships>
</file>

<file path=ppt/slides/_rels/slide1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audio" Target="file:///C:\Users\Miguel\Documents\DVDVideoSoft\FreeYouTubeToMP3Converter\Himno%20del%20Real%20Madrid%20C.F..mp3" TargetMode="External"/><Relationship Id="rId5" Type="http://schemas.openxmlformats.org/officeDocument/2006/relationships/image" Target="../media/image133.jpeg"/><Relationship Id="rId4" Type="http://schemas.openxmlformats.org/officeDocument/2006/relationships/image" Target="../media/image132.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audio" Target="file:///C:\Users\Miguel\Documents\DVDVideoSoft\FreeYouTubeToMP3Converter\Himno%20Atletico%20De%20Madrid.mp3" TargetMode="External"/><Relationship Id="rId5" Type="http://schemas.openxmlformats.org/officeDocument/2006/relationships/image" Target="../media/image135.png"/><Relationship Id="rId4" Type="http://schemas.openxmlformats.org/officeDocument/2006/relationships/image" Target="../media/image134.jpeg"/></Relationships>
</file>

<file path=ppt/slides/_rels/slide1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es.wikipedia.org/wiki/Archivo:Aralar_desde_el_Txindoki.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3/31/Aralar_desde_el_Txindoki.JPG/250px-Aralar_desde_el_Txindoki.JPG"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es.wikipedia.org/wiki/Archivo:NafarParlamentua.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8/8a/NafarParlamentua.JPG/240px-NafarParlamentua.JPG"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gif"/></Relationships>
</file>

<file path=ppt/slides/_rels/slide18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es.wikipedia.org/wiki/Archivo:La-vera.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5/51/La-vera.JPG/250px-La-vera.JPG"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es.wikipedia.org/wiki/Archivo:Garganta_Mayor.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f/fd/Garganta_Mayor.jpg/250px-Garganta_Mayor.jpg"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es.wikipedia.org/wiki/Archivo:R%C3%ADoIbor.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0/09/R%C3%ADoIbor.jpg/250px-R%C3%ADoIbor.jpg"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hyperlink" Target="http://es.wikipedia.org/wiki/Archivo:Dehesa2.jpg" TargetMode="External"/><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image" Target="http://upload.wikimedia.org/wikipedia/commons/thumb/d/db/Dehesa2.jpg/250px-Dehesa2.jpg" TargetMode="External"/><Relationship Id="rId4" Type="http://schemas.openxmlformats.org/officeDocument/2006/relationships/image" Target="../media/image158.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es.wikipedia.org/wiki/Archivo:Monfrague_desde_el_castillo.jpg" TargetMode="Externa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es.wikipedia.org/wiki/Archivo:Gargantadelosinfiernos.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es.wikipedia.org/wiki/Archivo:Valcorchero.JPG" TargetMode="Externa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http://es.wikipedia.org/wiki/Archivo:Los_Barruecos_con_agua.JPG" TargetMode="Externa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es.wikipedia.org/wiki/1177" TargetMode="External"/><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264.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notesSlide" Target="../notesSlides/notesSlide179.xml"/><Relationship Id="rId1" Type="http://schemas.openxmlformats.org/officeDocument/2006/relationships/slideLayout" Target="../slideLayouts/slideLayout5.xml"/><Relationship Id="rId4" Type="http://schemas.openxmlformats.org/officeDocument/2006/relationships/image" Target="../media/image175.jpeg"/></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27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1.xml"/><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4.xml"/><Relationship Id="rId1" Type="http://schemas.openxmlformats.org/officeDocument/2006/relationships/slideLayout" Target="../slideLayouts/slideLayout5.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96.gif"/><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3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1.xml.rels><?xml version="1.0" encoding="UTF-8" standalone="yes"?>
<Relationships xmlns="http://schemas.openxmlformats.org/package/2006/relationships"><Relationship Id="rId3" Type="http://schemas.openxmlformats.org/officeDocument/2006/relationships/hyperlink" Target="http://es.wikipedia.org/wiki/Archivo:Valle_ordesa.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http://upload.wikimedia.org/wikipedia/commons/thumb/f/f3/Valle_ordesa.jpg/250px-Valle_ordesa.jpg" TargetMode="External"/><Relationship Id="rId4" Type="http://schemas.openxmlformats.org/officeDocument/2006/relationships/image" Target="../media/image33.jpeg"/></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hyperlink" Target="http://es.wikipedia.org/wiki/Zona_de_especial_protecci%C3%B3n_para_las_aves" TargetMode="Externa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214.jpeg"/></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8" Type="http://schemas.openxmlformats.org/officeDocument/2006/relationships/hyperlink" Target="http://enciclopedia.us.es/index.php/Geograf%C3%ADa_humana_de_Andaluc%C3%ADa" TargetMode="External"/><Relationship Id="rId3" Type="http://schemas.openxmlformats.org/officeDocument/2006/relationships/hyperlink" Target="http://www.porlibre.com/ANDALUCIA/andalucia.htm#cordoba" TargetMode="External"/><Relationship Id="rId7" Type="http://schemas.openxmlformats.org/officeDocument/2006/relationships/hyperlink" Target="http://enciclopedia.us.es/index.php/Geograf%C3%ADa_f%C3%ADsica_de_Andaluc%C3%ADa" TargetMode="External"/><Relationship Id="rId12" Type="http://schemas.openxmlformats.org/officeDocument/2006/relationships/hyperlink" Target="http://es.wikipedia.org/wiki/Transporte_en_Andaluc%C3%ADa" TargetMode="External"/><Relationship Id="rId2" Type="http://schemas.openxmlformats.org/officeDocument/2006/relationships/notesSlide" Target="../notesSlides/notesSlide240.xml"/><Relationship Id="rId1" Type="http://schemas.openxmlformats.org/officeDocument/2006/relationships/slideLayout" Target="../slideLayouts/slideLayout2.xml"/><Relationship Id="rId6" Type="http://schemas.openxmlformats.org/officeDocument/2006/relationships/hyperlink" Target="http://www.terra.es/personal2/pfigares/geogr.htm" TargetMode="External"/><Relationship Id="rId11" Type="http://schemas.openxmlformats.org/officeDocument/2006/relationships/hyperlink" Target="http://es.wikipedia.org/wiki/Econom%C3%ADa_de_Andaluc%C3%ADa" TargetMode="External"/><Relationship Id="rId5" Type="http://schemas.openxmlformats.org/officeDocument/2006/relationships/hyperlink" Target="http://www.andalucia.org/" TargetMode="External"/><Relationship Id="rId10" Type="http://schemas.openxmlformats.org/officeDocument/2006/relationships/hyperlink" Target="http://www.aol.es/noticias/story/Andaluc%C3%ADa-es-la-comunidad-aut%C3%B3noma-con-menor-esperanza-de-vida/1165714/index.html" TargetMode="External"/><Relationship Id="rId4" Type="http://schemas.openxmlformats.org/officeDocument/2006/relationships/hyperlink" Target="http://es.wikipedia.org/wiki/Andaluc%C3%ADa" TargetMode="External"/><Relationship Id="rId9" Type="http://schemas.openxmlformats.org/officeDocument/2006/relationships/hyperlink" Target="http://club.telepolis.com/geografo/regional/espa/autonomias.htm" TargetMode="External"/></Relationships>
</file>

<file path=ppt/slides/_rels/slide338.xml.rels><?xml version="1.0" encoding="UTF-8" standalone="yes"?>
<Relationships xmlns="http://schemas.openxmlformats.org/package/2006/relationships"><Relationship Id="rId8" Type="http://schemas.openxmlformats.org/officeDocument/2006/relationships/hyperlink" Target="http://es.wikipedia.org/wiki/Geograf%C3%ADa_de_Castilla-La_Mancha" TargetMode="External"/><Relationship Id="rId3" Type="http://schemas.openxmlformats.org/officeDocument/2006/relationships/hyperlink" Target="http://es.wikipedia.org/wiki/Castilla-La_Mancha" TargetMode="External"/><Relationship Id="rId7" Type="http://schemas.openxmlformats.org/officeDocument/2006/relationships/hyperlink" Target="http://www.castillalamancha.es/clmmedioambiente/contenidos/geografia/index.asp" TargetMode="External"/><Relationship Id="rId2" Type="http://schemas.openxmlformats.org/officeDocument/2006/relationships/notesSlide" Target="../notesSlides/notesSlide241.xml"/><Relationship Id="rId1" Type="http://schemas.openxmlformats.org/officeDocument/2006/relationships/slideLayout" Target="../slideLayouts/slideLayout2.xml"/><Relationship Id="rId6" Type="http://schemas.openxmlformats.org/officeDocument/2006/relationships/hyperlink" Target="http://www.monumentalnet.org/castilla_la_mancha/info.php" TargetMode="External"/><Relationship Id="rId11" Type="http://schemas.openxmlformats.org/officeDocument/2006/relationships/hyperlink" Target="http://www.porlibre.com/CASTILLALAMANCHA/castillalamancha.htm#toledo" TargetMode="External"/><Relationship Id="rId5" Type="http://schemas.openxmlformats.org/officeDocument/2006/relationships/hyperlink" Target="http://club.telepolis.com/geografo/regional/espa/autonomias.htm" TargetMode="External"/><Relationship Id="rId10" Type="http://schemas.openxmlformats.org/officeDocument/2006/relationships/hyperlink" Target="http://www.ico.es/web/descargas/paginas/1235962_Situacion%20%20Economica%20Castilla-La%20Mancha%2001-02-08.pdf" TargetMode="External"/><Relationship Id="rId4" Type="http://schemas.openxmlformats.org/officeDocument/2006/relationships/hyperlink" Target="http://pagina.jccm.es/estadistica/noticias/Poblacion%20CLM%202007%20(Avance).pdf" TargetMode="External"/><Relationship Id="rId9" Type="http://schemas.openxmlformats.org/officeDocument/2006/relationships/hyperlink" Target="http://redrural.tragsatec.es/redrural/Fichas_Regionales/FichaWeb_CM.PDF" TargetMode="External"/></Relationships>
</file>

<file path=ppt/slides/_rels/slide339.xml.rels><?xml version="1.0" encoding="UTF-8" standalone="yes"?>
<Relationships xmlns="http://schemas.openxmlformats.org/package/2006/relationships"><Relationship Id="rId8" Type="http://schemas.openxmlformats.org/officeDocument/2006/relationships/hyperlink" Target="http://www.ico.es/web/descargas/paginas/5813855_Situacion%20%20Economica%20Pais%20Vasco_16-02-07.pdf" TargetMode="External"/><Relationship Id="rId13" Type="http://schemas.openxmlformats.org/officeDocument/2006/relationships/hyperlink" Target="http://redrural.tragsatec.es/redrural/Fichas_Regionales/FichaWeb_PV.pdf" TargetMode="External"/><Relationship Id="rId3" Type="http://schemas.openxmlformats.org/officeDocument/2006/relationships/hyperlink" Target="http://club.telepolis.com/geografo/regional/espa/autonomias.htm" TargetMode="External"/><Relationship Id="rId7" Type="http://schemas.openxmlformats.org/officeDocument/2006/relationships/hyperlink" Target="http://www.voyagesphotosmanu.com/poblacion_pais_vasco.html" TargetMode="External"/><Relationship Id="rId12" Type="http://schemas.openxmlformats.org/officeDocument/2006/relationships/hyperlink" Target="http://www.euskosare.org/euskal_herria/aurkezpena_eh/ekonomia/sector_terciario" TargetMode="External"/><Relationship Id="rId17" Type="http://schemas.openxmlformats.org/officeDocument/2006/relationships/hyperlink" Target="http://www.voyagesphotosmanu.com/geografia_pais_vasco.html" TargetMode="External"/><Relationship Id="rId2" Type="http://schemas.openxmlformats.org/officeDocument/2006/relationships/notesSlide" Target="../notesSlides/notesSlide242.xml"/><Relationship Id="rId16" Type="http://schemas.openxmlformats.org/officeDocument/2006/relationships/hyperlink" Target="http://www.porlibre.com/EUSKADI/euskadi.htm#guipuzcoa" TargetMode="External"/><Relationship Id="rId1" Type="http://schemas.openxmlformats.org/officeDocument/2006/relationships/slideLayout" Target="../slideLayouts/slideLayout2.xml"/><Relationship Id="rId6" Type="http://schemas.openxmlformats.org/officeDocument/2006/relationships/hyperlink" Target="http://enciclopedia.us.es/index.php/Pa%C3%ADs_Vasco_(Espa%C3%B1a)" TargetMode="External"/><Relationship Id="rId11" Type="http://schemas.openxmlformats.org/officeDocument/2006/relationships/hyperlink" Target="http://www.euskosare.org/euskal_herria/aurkezpena_eh/ekonomia/sector_secundario" TargetMode="External"/><Relationship Id="rId5" Type="http://schemas.openxmlformats.org/officeDocument/2006/relationships/hyperlink" Target="http://www.escuelai.com/spanish_culture/ciudades_espanolas/paisvasco.html" TargetMode="External"/><Relationship Id="rId15" Type="http://schemas.openxmlformats.org/officeDocument/2006/relationships/hyperlink" Target="http://www.elpais.com/articulo/pais/vasco/esperanza/vida/vascos/crecera/anos/proxima/decada/elpepiesppvs/20090414elpvas_1/Tes" TargetMode="External"/><Relationship Id="rId10" Type="http://schemas.openxmlformats.org/officeDocument/2006/relationships/hyperlink" Target="http://www9.euskadi.net/negocios/enviroment_c.htm" TargetMode="External"/><Relationship Id="rId4" Type="http://schemas.openxmlformats.org/officeDocument/2006/relationships/hyperlink" Target="http://es.wikipedia.org/wiki/Pa%C3%ADs_Vasco" TargetMode="External"/><Relationship Id="rId9" Type="http://schemas.openxmlformats.org/officeDocument/2006/relationships/hyperlink" Target="http://www.voyagesphotosmanu.com/economia_pais_vasco.html" TargetMode="External"/><Relationship Id="rId14" Type="http://schemas.openxmlformats.org/officeDocument/2006/relationships/hyperlink" Target="http://www.red2000.com/spain/region/1r-vasc.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es.wikipedia.org/wiki/Archivo:Formigal_2007.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http://upload.wikimedia.org/wikipedia/commons/thumb/e/ec/Formigal_2007.jpg/250px-Formigal_2007.jpg" TargetMode="External"/><Relationship Id="rId4" Type="http://schemas.openxmlformats.org/officeDocument/2006/relationships/image" Target="../media/image36.jpeg"/></Relationships>
</file>

<file path=ppt/slides/_rels/slide340.xml.rels><?xml version="1.0" encoding="UTF-8" standalone="yes"?>
<Relationships xmlns="http://schemas.openxmlformats.org/package/2006/relationships"><Relationship Id="rId3" Type="http://schemas.openxmlformats.org/officeDocument/2006/relationships/hyperlink" Target="http://club.telepolis.com/geografo/regional/espa/autonomias.htm" TargetMode="External"/><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es.wikipedia.org/wiki/Archivo:T%C3%A9rmica_Andorra.jp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http://upload.wikimedia.org/wikipedia/commons/thumb/6/6a/T%C3%A9rmica_Andorra.jpg/170px-T%C3%A9rmica_Andorra.jpg" TargetMode="Externa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es.wikipedia.org/wiki/Archivo:20080820-Calatayud_Estaci%C3%B3n_Renfe.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9/99/20080820-Calatayud_Estaci%C3%B3n_Renfe.jpg/300px-20080820-Calatayud_Estaci%C3%B3n_Renf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s.wikipedia.org/wiki/Archivo:Zaragoza_-_Arag%C3%B3n_Televisi%C3%B3n.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4/44/Zaragoza_-_Arag%C3%B3n_Televisi%C3%B3n.jpg/270px-Zaragoza_-_Arag%C3%B3n_Televisi%C3%B3n.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 name="5 Marcador de contenido" descr="bandera1024.jpg"/>
          <p:cNvPicPr>
            <a:picLocks noGrp="1" noChangeAspect="1"/>
          </p:cNvPicPr>
          <p:nvPr>
            <p:ph idx="1"/>
          </p:nvPr>
        </p:nvPicPr>
        <p:blipFill>
          <a:blip r:embed="rId3" cstate="print"/>
          <a:stretch>
            <a:fillRect/>
          </a:stretch>
        </p:blipFill>
        <p:spPr>
          <a:xfrm>
            <a:off x="0" y="0"/>
            <a:ext cx="9144000" cy="6858000"/>
          </a:xfrm>
        </p:spPr>
      </p:pic>
      <p:pic>
        <p:nvPicPr>
          <p:cNvPr id="4" name="3 Imagen" descr="Dibujo.jpg"/>
          <p:cNvPicPr>
            <a:picLocks noChangeAspect="1"/>
          </p:cNvPicPr>
          <p:nvPr/>
        </p:nvPicPr>
        <p:blipFill>
          <a:blip r:embed="rId4" cstate="print"/>
          <a:stretch>
            <a:fillRect/>
          </a:stretch>
        </p:blipFill>
        <p:spPr>
          <a:xfrm>
            <a:off x="3166" y="0"/>
            <a:ext cx="9137668"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normAutofit/>
          </a:bodyPr>
          <a:lstStyle/>
          <a:p>
            <a:pPr algn="l"/>
            <a:r>
              <a:rPr lang="es-ES" sz="2400" b="1" dirty="0" smtClean="0">
                <a:solidFill>
                  <a:srgbClr val="0070C0"/>
                </a:solidFill>
              </a:rPr>
              <a:t>Clima:</a:t>
            </a:r>
            <a:endParaRPr lang="es-ES" sz="2400" b="1" dirty="0">
              <a:solidFill>
                <a:srgbClr val="0070C0"/>
              </a:solidFill>
            </a:endParaRPr>
          </a:p>
        </p:txBody>
      </p:sp>
      <p:sp>
        <p:nvSpPr>
          <p:cNvPr id="3" name="2 Marcador de contenido"/>
          <p:cNvSpPr>
            <a:spLocks noGrp="1"/>
          </p:cNvSpPr>
          <p:nvPr>
            <p:ph sz="half" idx="1"/>
          </p:nvPr>
        </p:nvSpPr>
        <p:spPr>
          <a:xfrm>
            <a:off x="214282" y="714356"/>
            <a:ext cx="4281518" cy="5857916"/>
          </a:xfrm>
        </p:spPr>
        <p:txBody>
          <a:bodyPr>
            <a:normAutofit fontScale="47500" lnSpcReduction="20000"/>
          </a:bodyPr>
          <a:lstStyle/>
          <a:p>
            <a:pPr>
              <a:buNone/>
            </a:pPr>
            <a:endParaRPr lang="es-ES" sz="2900" dirty="0" smtClean="0"/>
          </a:p>
          <a:p>
            <a:pPr>
              <a:buNone/>
            </a:pPr>
            <a:r>
              <a:rPr lang="es-ES" sz="2900" dirty="0" smtClean="0"/>
              <a:t>             Andalucía </a:t>
            </a:r>
            <a:r>
              <a:rPr lang="es-ES" sz="2900" dirty="0"/>
              <a:t>se encuadra en su totalidad dentro del dominio climático mediterráneo, caracterizado por el predominio de las altas presiones estivales -anticiclón de las Azores-, que traen como consecuencia la típica sequía estival, rota en ocasiones con precipitaciones torrenciales, y temperaturas tórridas. En invierno, los anticiclones tropicales se desplazan hacia el sur y permiten que el frente polar penetre en el territorio andaluz. La inestabilidad se acrecienta y las precipitaciones se concentran en los períodos de otoño, invierno y primavera. Las temperaturas son </a:t>
            </a:r>
            <a:r>
              <a:rPr lang="es-ES" sz="2900" dirty="0" smtClean="0"/>
              <a:t>muy suaves</a:t>
            </a:r>
            <a:r>
              <a:rPr lang="es-ES" sz="2900" dirty="0"/>
              <a:t>.</a:t>
            </a:r>
          </a:p>
          <a:p>
            <a:pPr>
              <a:buNone/>
            </a:pPr>
            <a:r>
              <a:rPr lang="es-ES" sz="2900" dirty="0"/>
              <a:t> </a:t>
            </a:r>
            <a:r>
              <a:rPr lang="es-ES" sz="2900" dirty="0" smtClean="0"/>
              <a:t>            Las </a:t>
            </a:r>
            <a:r>
              <a:rPr lang="es-ES" sz="2900" dirty="0"/>
              <a:t>precipitaciones disminuyen de oeste a este, siendo el punto más lluvioso la Sierra de Grazalema, y el menos lluvioso de Europa continental el Cabo de Gata con 117 mm anuales. En la provincia de Almería se encuentra el desierto de Tabernas, el único desierto de Europa. Los días de lluvia al año son alrededor de 75, descendiendo hasta 50 en las zonas más áridas. Así, en gran parte de Andalucía se superan los 300 días de sol al año.</a:t>
            </a:r>
          </a:p>
          <a:p>
            <a:pPr>
              <a:buNone/>
            </a:pPr>
            <a:r>
              <a:rPr lang="es-ES" sz="2900" dirty="0" smtClean="0"/>
              <a:t>             La </a:t>
            </a:r>
            <a:r>
              <a:rPr lang="es-ES" sz="2900" dirty="0"/>
              <a:t>temperatura media anual de Andalucía es superior a 16 °C, con valores urbanos que oscilan entre los 18,5 °C de Málaga y los 15,1 °C en Baeza. En gran parte del valle del Guadalquivir y de la costa mediterránea, la media se sitúa en torno a 18º. El mes más frío es enero (6,4 °C de media en Granada) y los más calurosos julio o agosto (28,5 °C de media), siendo Córdoba la capital más calurosa seguida de Sevilla.</a:t>
            </a:r>
          </a:p>
          <a:p>
            <a:pPr>
              <a:buNone/>
            </a:pPr>
            <a:endParaRPr lang="es-ES" dirty="0"/>
          </a:p>
        </p:txBody>
      </p:sp>
      <p:pic>
        <p:nvPicPr>
          <p:cNvPr id="5" name="4 Marcador de contenido" descr="precipitaciones.jpg"/>
          <p:cNvPicPr>
            <a:picLocks noGrp="1" noChangeAspect="1"/>
          </p:cNvPicPr>
          <p:nvPr>
            <p:ph sz="half" idx="2"/>
          </p:nvPr>
        </p:nvPicPr>
        <p:blipFill>
          <a:blip r:embed="rId3" cstate="print"/>
          <a:stretch>
            <a:fillRect/>
          </a:stretch>
        </p:blipFill>
        <p:spPr>
          <a:xfrm>
            <a:off x="4643438" y="428604"/>
            <a:ext cx="4150746" cy="3000396"/>
          </a:xfrm>
          <a:ln w="57150">
            <a:solidFill>
              <a:srgbClr val="7030A0"/>
            </a:solidFill>
          </a:ln>
        </p:spPr>
      </p:pic>
      <p:pic>
        <p:nvPicPr>
          <p:cNvPr id="6" name="5 Imagen" descr="climas-andalucia[1].jpg"/>
          <p:cNvPicPr>
            <a:picLocks noChangeAspect="1"/>
          </p:cNvPicPr>
          <p:nvPr/>
        </p:nvPicPr>
        <p:blipFill>
          <a:blip r:embed="rId4" cstate="print"/>
          <a:stretch>
            <a:fillRect/>
          </a:stretch>
        </p:blipFill>
        <p:spPr>
          <a:xfrm>
            <a:off x="4547566" y="3857628"/>
            <a:ext cx="4416356" cy="2643206"/>
          </a:xfrm>
          <a:prstGeom prst="rect">
            <a:avLst/>
          </a:prstGeom>
          <a:ln w="57150">
            <a:solidFill>
              <a:srgbClr val="7030A0"/>
            </a:solid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2800" b="1" u="sng" dirty="0" smtClean="0">
                <a:solidFill>
                  <a:schemeClr val="accent6">
                    <a:lumMod val="50000"/>
                  </a:schemeClr>
                </a:solidFill>
              </a:rPr>
              <a:t>Relieve</a:t>
            </a:r>
          </a:p>
          <a:p>
            <a:pPr>
              <a:buNone/>
            </a:pPr>
            <a:r>
              <a:rPr lang="es-ES" sz="1400" dirty="0" smtClean="0"/>
              <a:t>   </a:t>
            </a:r>
            <a:r>
              <a:rPr lang="es-ES" sz="1600" dirty="0" smtClean="0"/>
              <a:t>       El territorio de Castilla y León es muy complejo, aunque podemos resumirlo en tres conjuntos, el cíngulo montañoso, las penillanuras occidentales y la cuenca sedimentaria. Se trata de una región con gran variedad ecológica. Las mayores elevaciones se encuentran en la Cordillera Cantábrica: Torre </a:t>
            </a:r>
            <a:r>
              <a:rPr lang="es-ES" sz="1600" dirty="0" err="1" smtClean="0"/>
              <a:t>Cerredo</a:t>
            </a:r>
            <a:r>
              <a:rPr lang="es-ES" sz="1600" dirty="0" smtClean="0"/>
              <a:t> —Picos de Europa— (2.648 m), Torre del </a:t>
            </a:r>
            <a:r>
              <a:rPr lang="es-ES" sz="1600" dirty="0" err="1" smtClean="0"/>
              <a:t>Llambrión</a:t>
            </a:r>
            <a:r>
              <a:rPr lang="es-ES" sz="1600" dirty="0" smtClean="0"/>
              <a:t> —Picos de Europa— (2.642 m), Peña Vieja —Picos de Europa— (2.613 m), Peña Santa de Castilla —Picos de Europa— (2.589 m), Peña Prieta (2.536 m), </a:t>
            </a:r>
            <a:r>
              <a:rPr lang="es-ES" sz="1600" dirty="0" err="1" smtClean="0"/>
              <a:t>Curavacas</a:t>
            </a:r>
            <a:r>
              <a:rPr lang="es-ES" sz="1600" dirty="0" smtClean="0"/>
              <a:t> (2.520 m), Peña </a:t>
            </a:r>
            <a:r>
              <a:rPr lang="es-ES" sz="1600" dirty="0" err="1" smtClean="0"/>
              <a:t>Ubiña</a:t>
            </a:r>
            <a:r>
              <a:rPr lang="es-ES" sz="1600" dirty="0" smtClean="0"/>
              <a:t> (2.417 m) y Valnera (1.707 m); en los Montes de León: </a:t>
            </a:r>
            <a:r>
              <a:rPr lang="es-ES" sz="1600" dirty="0" err="1" smtClean="0"/>
              <a:t>Teleno</a:t>
            </a:r>
            <a:r>
              <a:rPr lang="es-ES" sz="1600" dirty="0" smtClean="0"/>
              <a:t> (2.188 m), Silla de la Yegua (2.135 m) y Peña Negra (2.124 m); en el Sistema Ibérico: </a:t>
            </a:r>
            <a:r>
              <a:rPr lang="es-ES" sz="1600" dirty="0" err="1" smtClean="0"/>
              <a:t>Moncayo</a:t>
            </a:r>
            <a:r>
              <a:rPr lang="es-ES" sz="1600" dirty="0" smtClean="0"/>
              <a:t> (2.313 m); y en el Sistema Central: Almanzor —Sierra de Gredos— (2.592 </a:t>
            </a:r>
            <a:r>
              <a:rPr lang="es-ES" sz="1600" dirty="0" err="1" smtClean="0"/>
              <a:t>mgal</a:t>
            </a:r>
            <a:r>
              <a:rPr lang="es-ES" sz="1600" dirty="0" smtClean="0"/>
              <a:t>. Distinguimos cuatro conjuntos: los Montes Galaico-Leoneses, la Cordillera Cantábrica, el Sistema Ibérico y el Sistema Central.</a:t>
            </a:r>
          </a:p>
          <a:p>
            <a:pPr>
              <a:buNone/>
            </a:pPr>
            <a:r>
              <a:rPr lang="es-ES" sz="1600" dirty="0" smtClean="0"/>
              <a:t>           Los Montes Galaico-Leoneses separan la comunidad de Galicia. Están formados por grandes bloques graníticos elevados y hundidos. Destacan las sierras de los Ancares, </a:t>
            </a:r>
            <a:r>
              <a:rPr lang="es-ES" sz="1600" dirty="0" err="1" smtClean="0"/>
              <a:t>Gistreo</a:t>
            </a:r>
            <a:r>
              <a:rPr lang="es-ES" sz="1600" dirty="0" smtClean="0"/>
              <a:t>, Motes de León, </a:t>
            </a:r>
            <a:r>
              <a:rPr lang="es-ES" sz="1600" dirty="0" err="1" smtClean="0"/>
              <a:t>Teleno</a:t>
            </a:r>
            <a:r>
              <a:rPr lang="es-ES" sz="1600" dirty="0" smtClean="0"/>
              <a:t>, Montes </a:t>
            </a:r>
            <a:r>
              <a:rPr lang="es-ES" sz="1600" dirty="0" err="1" smtClean="0"/>
              <a:t>Aquilanos</a:t>
            </a:r>
            <a:r>
              <a:rPr lang="es-ES" sz="1600" dirty="0" smtClean="0"/>
              <a:t>, que rodean la fosa de El Bierzo, y por el sur las sierras, de la Cabrera, Segundera, y La Culebra, que rodean la comarca de Sanabria.    En la Cordillera Cantábrica encontramos dos sectores, uno caracterizado por la presencia de mantos de corrimiento muy potentes, entre Los Ancares (sierra del Padrón) y Picos de Europa en donde sobresalen las sierras de </a:t>
            </a:r>
            <a:r>
              <a:rPr lang="es-ES" sz="1600" dirty="0" err="1" smtClean="0"/>
              <a:t>Mampodre</a:t>
            </a:r>
            <a:r>
              <a:rPr lang="es-ES" sz="1600" dirty="0" smtClean="0"/>
              <a:t> y Riaño (se corresponde con el norte de León.</a:t>
            </a:r>
          </a:p>
          <a:p>
            <a:pPr>
              <a:buNone/>
            </a:pPr>
            <a:r>
              <a:rPr lang="es-ES" sz="1600" dirty="0" smtClean="0"/>
              <a:t>         El Sistema Ibérico presenta en Castilla y León parte de sus formas más vigorosas, las fracturadas del eje axial (</a:t>
            </a:r>
            <a:r>
              <a:rPr lang="es-ES" sz="1600" dirty="0" err="1" smtClean="0"/>
              <a:t>Urbión</a:t>
            </a:r>
            <a:r>
              <a:rPr lang="es-ES" sz="1600" dirty="0" smtClean="0"/>
              <a:t>), y los pliegues en mato de corrimiento de La Demanda. Encontramos aquí múltiples sierras, las más importantes son: los Montes </a:t>
            </a:r>
            <a:r>
              <a:rPr lang="es-ES" sz="1600" dirty="0" err="1" smtClean="0"/>
              <a:t>Obarenes</a:t>
            </a:r>
            <a:r>
              <a:rPr lang="es-ES" sz="1600" dirty="0" smtClean="0"/>
              <a:t>, Montes de Oca, sierra de La Demanda, sierra de </a:t>
            </a:r>
            <a:r>
              <a:rPr lang="es-ES" sz="1600" dirty="0" err="1" smtClean="0"/>
              <a:t>Urbión</a:t>
            </a:r>
            <a:r>
              <a:rPr lang="es-ES" sz="1600" dirty="0" smtClean="0"/>
              <a:t> y sierra del </a:t>
            </a:r>
            <a:r>
              <a:rPr lang="es-ES" sz="1600" dirty="0" err="1" smtClean="0"/>
              <a:t>Moncayo</a:t>
            </a:r>
            <a:r>
              <a:rPr lang="es-ES" sz="1600" dirty="0" smtClean="0"/>
              <a:t>.</a:t>
            </a:r>
          </a:p>
          <a:p>
            <a:pPr>
              <a:buNone/>
            </a:pPr>
            <a:r>
              <a:rPr lang="es-ES" sz="1600" dirty="0" smtClean="0"/>
              <a:t>           El Sistema Central surge como rejuvenecimiento, durante la orogenia alpina del zócalo herciniano, que eleva las estructuras hasta los 2.000 metros. Marca el límite sur de la comunidad. Su relieve es de estructura fallada, con horst y graben. Destacan las sierras de: Gata, Peña de Francia, Candelario, Gredos, La </a:t>
            </a:r>
            <a:r>
              <a:rPr lang="es-ES" sz="1600" dirty="0" err="1" smtClean="0"/>
              <a:t>Serrota</a:t>
            </a:r>
            <a:r>
              <a:rPr lang="es-ES" sz="1600" dirty="0" smtClean="0"/>
              <a:t>, Ávila, Guadarrama, </a:t>
            </a:r>
            <a:r>
              <a:rPr lang="es-ES" sz="1600" dirty="0" err="1" smtClean="0"/>
              <a:t>Somosierra</a:t>
            </a:r>
            <a:r>
              <a:rPr lang="es-ES" sz="1600" dirty="0" smtClean="0"/>
              <a:t>, </a:t>
            </a:r>
            <a:r>
              <a:rPr lang="es-ES" sz="1600" dirty="0" err="1" smtClean="0"/>
              <a:t>Ayllón</a:t>
            </a:r>
            <a:r>
              <a:rPr lang="es-ES" sz="1600" dirty="0" smtClean="0"/>
              <a:t>, La Pela y Ministra. Cortadas por importantes valles, como el de Béjar, o las fosas de Lozoya, Tiétar y </a:t>
            </a:r>
            <a:r>
              <a:rPr lang="es-ES" sz="1600" dirty="0" err="1" smtClean="0"/>
              <a:t>Amblés</a:t>
            </a:r>
            <a:r>
              <a:rPr lang="es-ES" sz="1600" dirty="0" smtClean="0"/>
              <a:t>.</a:t>
            </a:r>
          </a:p>
          <a:p>
            <a:pPr>
              <a:buNone/>
            </a:pPr>
            <a:r>
              <a:rPr lang="es-ES" sz="1600" dirty="0" smtClean="0"/>
              <a:t>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70000" lnSpcReduction="20000"/>
          </a:bodyPr>
          <a:lstStyle/>
          <a:p>
            <a:pPr>
              <a:buNone/>
            </a:pPr>
            <a:r>
              <a:rPr lang="es-ES" sz="5100" b="1" u="sng" dirty="0" smtClean="0">
                <a:solidFill>
                  <a:schemeClr val="accent5">
                    <a:lumMod val="75000"/>
                  </a:schemeClr>
                </a:solidFill>
              </a:rPr>
              <a:t>Clima</a:t>
            </a:r>
          </a:p>
          <a:p>
            <a:pPr>
              <a:buNone/>
            </a:pPr>
            <a:r>
              <a:rPr lang="es-ES" dirty="0" smtClean="0"/>
              <a:t>      El clima dominante en Castilla y León es el mediterráneo. Así, las montañas presentan medias climáticas más frías. Existe un notable gradiente térmico y pluviométrico desde el centro de la región hacia las montañas que se rompe sólo en cuatro puntos, donde el clima adquiere valores más moderados: El Bierzo, el valle del Ebro, el oeste de Soria orientado al Jalón y las cotas más bajas de los Arribes del Duero.</a:t>
            </a:r>
          </a:p>
          <a:p>
            <a:pPr>
              <a:buNone/>
            </a:pPr>
            <a:r>
              <a:rPr lang="es-ES" dirty="0" smtClean="0"/>
              <a:t>       Las precipitaciones presentan un notable gradiente desde el centro del valle del Duero. Una de las características más notables, sobre todo en las regiones más secas es la irregularidad interanual. La época más lluviosa del año es la primavera, seguida del otoño. Son las épocas en las que llegan las masas de aire polar marítimo que trae el frente polar. El anticiclón de las Azores predomina en verano. En invierno se instalan sobre la región anticiclones térmicos que provocan tiempo seco soleado y frío, con nieblas persistentes. La lejanía del mar y el efecto barrera de las montañas cantábricas hace que la gota fría apenas tenga incidencia. En las montañas el máximo secundario se traslada del otoño al invierno.</a:t>
            </a:r>
          </a:p>
          <a:p>
            <a:pPr>
              <a:buNone/>
            </a:pPr>
            <a:r>
              <a:rPr lang="es-ES" dirty="0" smtClean="0"/>
              <a:t>      Las temperaturas presentan un gradiente muy acusado y con un patrón similar al de las precipitaciones. Descienden desde el valle del Duero hacia las montañas. Las temperaturas medias anuales en el valle del Duero son de más de 10 ºC, mientras que en las montañas descienden hasta los 2 ºC, como en Ávila o Soria. </a:t>
            </a:r>
            <a:endParaRPr lang="es-E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a:buNone/>
            </a:pPr>
            <a:r>
              <a:rPr lang="es-ES" dirty="0" smtClean="0"/>
              <a:t>Hidrografía:</a:t>
            </a:r>
            <a:endParaRPr lang="es-ES" dirty="0"/>
          </a:p>
        </p:txBody>
      </p:sp>
      <p:pic>
        <p:nvPicPr>
          <p:cNvPr id="4" name="3 Imagen" descr="Sin título.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7500" lnSpcReduction="20000"/>
          </a:bodyPr>
          <a:lstStyle/>
          <a:p>
            <a:pPr>
              <a:buNone/>
            </a:pPr>
            <a:r>
              <a:rPr lang="es-ES" sz="3800" b="1" dirty="0" smtClean="0">
                <a:solidFill>
                  <a:srgbClr val="00B050"/>
                </a:solidFill>
              </a:rPr>
              <a:t>  </a:t>
            </a:r>
            <a:r>
              <a:rPr lang="es-ES" sz="3800" b="1" u="sng" dirty="0" smtClean="0">
                <a:solidFill>
                  <a:srgbClr val="00B050"/>
                </a:solidFill>
              </a:rPr>
              <a:t>VEGETACIÓN</a:t>
            </a:r>
          </a:p>
          <a:p>
            <a:pPr>
              <a:buNone/>
            </a:pPr>
            <a:r>
              <a:rPr lang="es-ES" sz="3800" dirty="0" smtClean="0"/>
              <a:t>         El contraste entre el valle del Duero  y las montañas dan a la comunidad autónoma de Castilla y León una notable variedad ecológica. El valle el Duero, a pesar de su sequedad, ha sido usado para la agricultura y las montañas para pasto y repoblación con especies </a:t>
            </a:r>
            <a:r>
              <a:rPr lang="es-ES" sz="3800" dirty="0" err="1" smtClean="0"/>
              <a:t>alóctonas</a:t>
            </a:r>
            <a:r>
              <a:rPr lang="es-ES" sz="3800" dirty="0" smtClean="0"/>
              <a:t>. </a:t>
            </a:r>
          </a:p>
          <a:p>
            <a:pPr>
              <a:buNone/>
            </a:pPr>
            <a:r>
              <a:rPr lang="es-ES" sz="3800" dirty="0" smtClean="0"/>
              <a:t>         La penillanura es el dominio de la encina y la dehesa. La dehesa es un modo de explotación del bosque en el que se arrancan las especies competidoras de aquellas que explotamos agrícolamente. </a:t>
            </a:r>
          </a:p>
          <a:p>
            <a:pPr>
              <a:buNone/>
            </a:pPr>
            <a:r>
              <a:rPr lang="es-ES" sz="3800" dirty="0" smtClean="0"/>
              <a:t>        Las montañas son el dominio del matorral y el prado, y en los pisos más bajos del bosque, un bosque muy intervenido por la mano del hombre. Aquí se desarrolla la encina, asociada con el roble, rebollo o </a:t>
            </a:r>
            <a:r>
              <a:rPr lang="es-ES" sz="3800" dirty="0" err="1" smtClean="0"/>
              <a:t>carrasco</a:t>
            </a:r>
            <a:r>
              <a:rPr lang="es-ES" sz="3800" dirty="0" smtClean="0"/>
              <a:t>. El piso montano se extiende hasta los 1.100-1.300 metros, ya más húmedo y fresco. Aparece el roble carvallo mezclado con la encina, en las zonas de suelo calizo</a:t>
            </a:r>
          </a:p>
          <a:p>
            <a:pPr>
              <a:buNone/>
            </a:pPr>
            <a:r>
              <a:rPr lang="es-ES" sz="3800" dirty="0" smtClean="0"/>
              <a:t>        La cuenca sedimentaria es la que más ha sufrido la intervención </a:t>
            </a:r>
            <a:r>
              <a:rPr lang="es-ES" sz="3800" dirty="0" err="1" smtClean="0"/>
              <a:t>antrópica</a:t>
            </a:r>
            <a:r>
              <a:rPr lang="es-ES" sz="3800" dirty="0" smtClean="0"/>
              <a:t>. Prácticamente en su totalidad está dedicada a la agricultura. En las zonas menos aptas para la agricultura aparece el matorral y la estepa mediterránea, en las zonas más secas. </a:t>
            </a:r>
          </a:p>
          <a:p>
            <a:pPr>
              <a:buNone/>
            </a:pPr>
            <a:r>
              <a:rPr lang="es-ES" sz="3800" dirty="0" smtClean="0"/>
              <a:t>        El bosque de ribera es importantísimo en el centro de la región. Encontramos olmos, chopos y fresnos, pero ha sufrido muy intensamente la presión </a:t>
            </a:r>
            <a:r>
              <a:rPr lang="es-ES" sz="3800" dirty="0" err="1" smtClean="0"/>
              <a:t>antrópica</a:t>
            </a:r>
            <a:r>
              <a:rPr lang="es-ES" sz="3800" dirty="0" smtClean="0"/>
              <a:t> y prácticamente ha desaparecido, sustituido por explotaciones madereras de crecimiento rápido, como los chopos de repoblación.</a:t>
            </a:r>
          </a:p>
          <a:p>
            <a:pPr>
              <a:buNone/>
            </a:pPr>
            <a:r>
              <a:rPr lang="es-ES" sz="3800" b="1" u="sng" dirty="0" smtClean="0">
                <a:solidFill>
                  <a:schemeClr val="tx2">
                    <a:lumMod val="60000"/>
                    <a:lumOff val="40000"/>
                  </a:schemeClr>
                </a:solidFill>
              </a:rPr>
              <a:t>FAUNA</a:t>
            </a:r>
          </a:p>
          <a:p>
            <a:pPr>
              <a:buNone/>
            </a:pPr>
            <a:r>
              <a:rPr lang="es-ES" sz="3800" dirty="0" smtClean="0"/>
              <a:t>       Las diferencias de relieve y vegetación entre unas zonas y otras marcan la diversidad de la fauna. El zorro, el gato montés y las ovejas abundan en la amplia llanura esteparia; el toro bravo de lidia se encuentra en las dehesas salmantinas; los ciervos, corzos y urogallos habitan en las montañas del norte; las sierras del noroeste son los dominios del lobo; y, por último, la cordillera Central es el hábitat del águila real y del buitre leonado, del que en las montañas segovianas existe una de las más importantes colonias de Europa.</a:t>
            </a:r>
          </a:p>
          <a:p>
            <a:pPr>
              <a:buNone/>
            </a:pPr>
            <a:endParaRPr lang="es-E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0" y="0"/>
            <a:ext cx="9144000" cy="6858000"/>
          </a:xfrm>
        </p:spPr>
        <p:txBody>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Encina</a:t>
            </a:r>
            <a:endParaRPr lang="es-ES" dirty="0"/>
          </a:p>
        </p:txBody>
      </p:sp>
      <p:pic>
        <p:nvPicPr>
          <p:cNvPr id="6" name="3 Marcador de contenido" descr="djsklz,kszdlxsplñz.png"/>
          <p:cNvPicPr>
            <a:picLocks noChangeAspect="1"/>
          </p:cNvPicPr>
          <p:nvPr/>
        </p:nvPicPr>
        <p:blipFill>
          <a:blip r:embed="rId2" cstate="print"/>
          <a:srcRect r="15625" b="8969"/>
          <a:stretch>
            <a:fillRect/>
          </a:stretch>
        </p:blipFill>
        <p:spPr>
          <a:xfrm>
            <a:off x="285719" y="142852"/>
            <a:ext cx="8485207" cy="4357718"/>
          </a:xfrm>
          <a:prstGeom prst="rect">
            <a:avLst/>
          </a:prstGeom>
          <a:ln>
            <a:noFill/>
          </a:ln>
          <a:effectLst>
            <a:softEdge rad="112500"/>
          </a:effectLst>
        </p:spPr>
      </p:pic>
      <p:pic>
        <p:nvPicPr>
          <p:cNvPr id="7" name="6 Imagen" descr="ENCINA.jpg"/>
          <p:cNvPicPr>
            <a:picLocks noChangeAspect="1"/>
          </p:cNvPicPr>
          <p:nvPr/>
        </p:nvPicPr>
        <p:blipFill>
          <a:blip r:embed="rId3" cstate="print"/>
          <a:stretch>
            <a:fillRect/>
          </a:stretch>
        </p:blipFill>
        <p:spPr>
          <a:xfrm>
            <a:off x="2357422" y="4260852"/>
            <a:ext cx="5548338" cy="2597148"/>
          </a:xfrm>
          <a:prstGeom prst="rect">
            <a:avLst/>
          </a:prstGeom>
          <a:ln>
            <a:noFill/>
          </a:ln>
          <a:effectLst>
            <a:softEdge rad="112500"/>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4500" b="1" u="sng" dirty="0" smtClean="0">
                <a:solidFill>
                  <a:schemeClr val="accent2">
                    <a:lumMod val="75000"/>
                  </a:schemeClr>
                </a:solidFill>
              </a:rPr>
              <a:t>Espacios naturales protegidos</a:t>
            </a:r>
          </a:p>
          <a:p>
            <a:pPr>
              <a:buNone/>
            </a:pPr>
            <a:r>
              <a:rPr lang="es-ES" dirty="0" smtClean="0"/>
              <a:t>    En Castilla y León hay cinco figuras de protección: los parques regionales, los parques naturales, los espacios naturales, los monumentos naturales y los espacios naturales.    Los parques regionales y los parques naturales son la máxima categoría de protección. Se diferencias en si incluyen población o no. Son declarados por la comunidad, e incluyen los parques nacionales declarados por el Estado. Los espacios naturales para proteger valores naturales. Los monumentos naturales que protege espacios o elementos de la naturaleza singulares, raros o bellos y con valor científico, cultural o paisajístico. Los espacios naturales con valores estéticos y culturales.</a:t>
            </a:r>
          </a:p>
          <a:p>
            <a:pPr>
              <a:buNone/>
            </a:pPr>
            <a:r>
              <a:rPr lang="es-ES" dirty="0" smtClean="0"/>
              <a:t>         Parques regionales:</a:t>
            </a:r>
          </a:p>
          <a:p>
            <a:pPr>
              <a:buNone/>
            </a:pPr>
            <a:r>
              <a:rPr lang="es-ES" dirty="0" smtClean="0"/>
              <a:t>         </a:t>
            </a:r>
            <a:r>
              <a:rPr lang="es-ES" b="1" dirty="0" smtClean="0"/>
              <a:t>Picos de Europa, que es también parque nacional. </a:t>
            </a:r>
            <a:r>
              <a:rPr lang="es-ES" dirty="0" smtClean="0"/>
              <a:t>El parque regional es más amplio. </a:t>
            </a:r>
            <a:br>
              <a:rPr lang="es-ES" dirty="0" smtClean="0"/>
            </a:br>
            <a:r>
              <a:rPr lang="es-ES" b="1" dirty="0" smtClean="0"/>
              <a:t>Sierra de Gredos</a:t>
            </a:r>
          </a:p>
          <a:p>
            <a:pPr>
              <a:buNone/>
            </a:pPr>
            <a:r>
              <a:rPr lang="es-ES" b="1" dirty="0" smtClean="0"/>
              <a:t>         Parques naturales:</a:t>
            </a:r>
          </a:p>
          <a:p>
            <a:pPr>
              <a:buNone/>
            </a:pPr>
            <a:r>
              <a:rPr lang="es-ES" b="1" dirty="0" smtClean="0"/>
              <a:t>         Lago de Sanabria </a:t>
            </a:r>
            <a:br>
              <a:rPr lang="es-ES" b="1" dirty="0" smtClean="0"/>
            </a:br>
            <a:r>
              <a:rPr lang="es-ES" b="1" dirty="0" smtClean="0"/>
              <a:t>Cañón del Río Lobos </a:t>
            </a:r>
            <a:br>
              <a:rPr lang="es-ES" b="1" dirty="0" smtClean="0"/>
            </a:br>
            <a:r>
              <a:rPr lang="es-ES" b="1" dirty="0" smtClean="0"/>
              <a:t>Hoces del Río Duratón </a:t>
            </a:r>
            <a:br>
              <a:rPr lang="es-ES" b="1" dirty="0" smtClean="0"/>
            </a:br>
            <a:r>
              <a:rPr lang="es-ES" b="1" dirty="0" smtClean="0"/>
              <a:t>Valle de </a:t>
            </a:r>
            <a:r>
              <a:rPr lang="es-ES" b="1" dirty="0" err="1" smtClean="0"/>
              <a:t>IruelasMonumentos</a:t>
            </a:r>
            <a:r>
              <a:rPr lang="es-ES" b="1" dirty="0" smtClean="0"/>
              <a:t> naturales: </a:t>
            </a:r>
            <a:r>
              <a:rPr lang="es-ES" dirty="0" smtClean="0"/>
              <a:t>Ojo </a:t>
            </a:r>
            <a:r>
              <a:rPr lang="es-ES" dirty="0" err="1" smtClean="0"/>
              <a:t>Guareña</a:t>
            </a:r>
            <a:r>
              <a:rPr lang="es-ES" dirty="0" smtClean="0"/>
              <a:t> </a:t>
            </a:r>
            <a:br>
              <a:rPr lang="es-ES" dirty="0" smtClean="0"/>
            </a:br>
            <a:r>
              <a:rPr lang="es-ES" b="1" dirty="0" smtClean="0"/>
              <a:t>Lago de La Baña </a:t>
            </a:r>
            <a:br>
              <a:rPr lang="es-ES" b="1" dirty="0" smtClean="0"/>
            </a:br>
            <a:r>
              <a:rPr lang="es-ES" b="1" dirty="0" smtClean="0"/>
              <a:t>Lago de Truchillas </a:t>
            </a:r>
            <a:br>
              <a:rPr lang="es-ES" b="1" dirty="0" smtClean="0"/>
            </a:br>
            <a:r>
              <a:rPr lang="es-ES" b="1" dirty="0" smtClean="0"/>
              <a:t>Monte </a:t>
            </a:r>
            <a:r>
              <a:rPr lang="es-ES" b="1" dirty="0" err="1" smtClean="0"/>
              <a:t>SantiagoEspacios</a:t>
            </a:r>
            <a:r>
              <a:rPr lang="es-ES" b="1" dirty="0" smtClean="0"/>
              <a:t> </a:t>
            </a:r>
            <a:r>
              <a:rPr lang="es-ES" b="1" dirty="0" err="1" smtClean="0"/>
              <a:t>naturales:</a:t>
            </a:r>
            <a:r>
              <a:rPr lang="es-ES" dirty="0" err="1" smtClean="0"/>
              <a:t>Sierra</a:t>
            </a:r>
            <a:r>
              <a:rPr lang="es-ES" dirty="0" smtClean="0"/>
              <a:t> de La Demanda </a:t>
            </a:r>
            <a:br>
              <a:rPr lang="es-ES" dirty="0" smtClean="0"/>
            </a:br>
            <a:r>
              <a:rPr lang="es-ES" b="1" dirty="0" smtClean="0"/>
              <a:t>Yecla </a:t>
            </a:r>
            <a:br>
              <a:rPr lang="es-ES" b="1" dirty="0" smtClean="0"/>
            </a:br>
            <a:r>
              <a:rPr lang="es-ES" b="1" dirty="0" smtClean="0"/>
              <a:t>Montes </a:t>
            </a:r>
            <a:r>
              <a:rPr lang="es-ES" b="1" dirty="0" err="1" smtClean="0"/>
              <a:t>Obarenes</a:t>
            </a:r>
            <a:r>
              <a:rPr lang="es-ES" dirty="0" smtClean="0"/>
              <a:t> (Foto derecha)</a:t>
            </a:r>
            <a:br>
              <a:rPr lang="es-ES" dirty="0" smtClean="0"/>
            </a:br>
            <a:r>
              <a:rPr lang="es-ES" b="1" dirty="0" smtClean="0"/>
              <a:t>Sierra de </a:t>
            </a:r>
            <a:r>
              <a:rPr lang="es-ES" b="1" dirty="0" err="1" smtClean="0"/>
              <a:t>Urbión</a:t>
            </a:r>
            <a:r>
              <a:rPr lang="es-ES" b="1" dirty="0" smtClean="0"/>
              <a:t> </a:t>
            </a:r>
            <a:br>
              <a:rPr lang="es-ES" b="1" dirty="0" smtClean="0"/>
            </a:br>
            <a:r>
              <a:rPr lang="es-ES" b="1" dirty="0" smtClean="0"/>
              <a:t>Sierra de Ancares </a:t>
            </a:r>
            <a:br>
              <a:rPr lang="es-ES" b="1" dirty="0" smtClean="0"/>
            </a:br>
            <a:r>
              <a:rPr lang="es-ES" b="1" dirty="0" smtClean="0"/>
              <a:t>Las Batuecas </a:t>
            </a:r>
            <a:br>
              <a:rPr lang="es-ES" b="1" dirty="0" smtClean="0"/>
            </a:br>
            <a:r>
              <a:rPr lang="es-ES" b="1" dirty="0" smtClean="0"/>
              <a:t>Fuentes Carrionas y Fuente Cobre </a:t>
            </a:r>
            <a:br>
              <a:rPr lang="es-ES" b="1" dirty="0" smtClean="0"/>
            </a:br>
            <a:r>
              <a:rPr lang="es-ES" b="1" dirty="0" smtClean="0"/>
              <a:t>Los Arribes del Duero </a:t>
            </a:r>
            <a:br>
              <a:rPr lang="es-ES" b="1" dirty="0" smtClean="0"/>
            </a:br>
            <a:r>
              <a:rPr lang="es-ES" b="1" dirty="0" smtClean="0"/>
              <a:t>Riberas de </a:t>
            </a:r>
            <a:r>
              <a:rPr lang="es-ES" b="1" dirty="0" err="1" smtClean="0"/>
              <a:t>Castronuño</a:t>
            </a:r>
            <a:r>
              <a:rPr lang="es-ES" b="1" dirty="0" smtClean="0"/>
              <a:t> </a:t>
            </a:r>
            <a:br>
              <a:rPr lang="es-ES" b="1" dirty="0" smtClean="0"/>
            </a:br>
            <a:r>
              <a:rPr lang="es-ES" b="1" dirty="0" smtClean="0"/>
              <a:t>Lagunas de </a:t>
            </a:r>
            <a:r>
              <a:rPr lang="es-ES" b="1" dirty="0" err="1" smtClean="0"/>
              <a:t>Villafáfila</a:t>
            </a:r>
            <a:r>
              <a:rPr lang="es-ES" b="1" dirty="0" smtClean="0"/>
              <a:t> </a:t>
            </a:r>
            <a:br>
              <a:rPr lang="es-ES" b="1" dirty="0" smtClean="0"/>
            </a:br>
            <a:r>
              <a:rPr lang="es-ES" b="1" dirty="0" smtClean="0"/>
              <a:t>Candelario </a:t>
            </a:r>
            <a:br>
              <a:rPr lang="es-ES" b="1" dirty="0" smtClean="0"/>
            </a:br>
            <a:r>
              <a:rPr lang="es-ES" b="1" dirty="0" smtClean="0"/>
              <a:t>Hoces del Río </a:t>
            </a:r>
            <a:r>
              <a:rPr lang="es-ES" b="1" dirty="0" err="1" smtClean="0"/>
              <a:t>Riaza</a:t>
            </a:r>
            <a:r>
              <a:rPr lang="es-ES" b="1" dirty="0" smtClean="0"/>
              <a:t> </a:t>
            </a:r>
            <a:br>
              <a:rPr lang="es-ES" b="1" dirty="0" smtClean="0"/>
            </a:br>
            <a:r>
              <a:rPr lang="es-ES" b="1" dirty="0" smtClean="0"/>
              <a:t>Pinar de </a:t>
            </a:r>
            <a:r>
              <a:rPr lang="es-ES" b="1" dirty="0" err="1" smtClean="0"/>
              <a:t>Hoyocasero</a:t>
            </a:r>
            <a:r>
              <a:rPr lang="es-ES" b="1" dirty="0" smtClean="0"/>
              <a:t> </a:t>
            </a:r>
            <a:br>
              <a:rPr lang="es-ES" b="1" dirty="0" smtClean="0"/>
            </a:br>
            <a:r>
              <a:rPr lang="es-ES" b="1" dirty="0" smtClean="0"/>
              <a:t>Hayedo de </a:t>
            </a:r>
            <a:r>
              <a:rPr lang="es-ES" b="1" dirty="0" err="1" smtClean="0"/>
              <a:t>Riofrío</a:t>
            </a:r>
            <a:r>
              <a:rPr lang="es-ES" b="1" dirty="0" smtClean="0"/>
              <a:t> de </a:t>
            </a:r>
            <a:r>
              <a:rPr lang="es-ES" b="1" dirty="0" err="1" smtClean="0"/>
              <a:t>Riaza</a:t>
            </a:r>
            <a:r>
              <a:rPr lang="es-ES" b="1" dirty="0" smtClean="0"/>
              <a:t> </a:t>
            </a:r>
            <a:br>
              <a:rPr lang="es-ES" b="1" dirty="0" smtClean="0"/>
            </a:br>
            <a:r>
              <a:rPr lang="es-ES" b="1" dirty="0" smtClean="0"/>
              <a:t>Sabinar de </a:t>
            </a:r>
            <a:r>
              <a:rPr lang="es-ES" b="1" dirty="0" err="1" smtClean="0"/>
              <a:t>Calatañazor</a:t>
            </a:r>
            <a:r>
              <a:rPr lang="es-ES" b="1" dirty="0" smtClean="0"/>
              <a:t> </a:t>
            </a:r>
            <a:br>
              <a:rPr lang="es-ES" b="1" dirty="0" smtClean="0"/>
            </a:br>
            <a:r>
              <a:rPr lang="es-ES" b="1" dirty="0" smtClean="0"/>
              <a:t>Las Médulas </a:t>
            </a:r>
            <a:br>
              <a:rPr lang="es-ES" b="1" dirty="0" smtClean="0"/>
            </a:br>
            <a:r>
              <a:rPr lang="es-ES" b="1" dirty="0" err="1" smtClean="0"/>
              <a:t>Covalagua</a:t>
            </a:r>
            <a:r>
              <a:rPr lang="es-ES" b="1" dirty="0" smtClean="0"/>
              <a:t> </a:t>
            </a:r>
            <a:br>
              <a:rPr lang="es-ES" b="1" dirty="0" smtClean="0"/>
            </a:br>
            <a:r>
              <a:rPr lang="es-ES" b="1" dirty="0" smtClean="0"/>
              <a:t>Las Tuerces </a:t>
            </a:r>
            <a:br>
              <a:rPr lang="es-ES" b="1" dirty="0" smtClean="0"/>
            </a:br>
            <a:r>
              <a:rPr lang="es-ES" b="1" dirty="0" smtClean="0"/>
              <a:t>Sierras de la Paramera y La </a:t>
            </a:r>
            <a:r>
              <a:rPr lang="es-ES" b="1" dirty="0" err="1" smtClean="0"/>
              <a:t>Serrota</a:t>
            </a:r>
            <a:r>
              <a:rPr lang="es-ES" b="1" dirty="0" smtClean="0"/>
              <a:t> </a:t>
            </a:r>
            <a:br>
              <a:rPr lang="es-ES" b="1" dirty="0" smtClean="0"/>
            </a:br>
            <a:r>
              <a:rPr lang="es-ES" b="1" dirty="0" smtClean="0"/>
              <a:t>La </a:t>
            </a:r>
            <a:r>
              <a:rPr lang="es-ES" b="1" dirty="0" err="1" smtClean="0"/>
              <a:t>Fuentona</a:t>
            </a:r>
            <a:r>
              <a:rPr lang="es-ES" b="1" dirty="0" smtClean="0"/>
              <a:t> </a:t>
            </a:r>
            <a:br>
              <a:rPr lang="es-ES" b="1" dirty="0" smtClean="0"/>
            </a:br>
            <a:r>
              <a:rPr lang="es-ES" b="1" dirty="0" smtClean="0"/>
              <a:t>Valle de San Emiliano </a:t>
            </a:r>
            <a:br>
              <a:rPr lang="es-ES" b="1" dirty="0" smtClean="0"/>
            </a:br>
            <a:r>
              <a:rPr lang="es-ES" b="1" dirty="0" smtClean="0"/>
              <a:t>El Rebollar </a:t>
            </a:r>
            <a:br>
              <a:rPr lang="es-ES" b="1" dirty="0" smtClean="0"/>
            </a:br>
            <a:r>
              <a:rPr lang="es-ES" b="1" dirty="0" smtClean="0"/>
              <a:t>Sierra de la Culebra </a:t>
            </a:r>
            <a:br>
              <a:rPr lang="es-ES" b="1" dirty="0" smtClean="0"/>
            </a:br>
            <a:r>
              <a:rPr lang="es-ES" b="1" dirty="0" smtClean="0"/>
              <a:t>Sitio paleontológico de Cerro Pelado</a:t>
            </a:r>
            <a:endParaRPr lang="es-ES" b="1" dirty="0"/>
          </a:p>
        </p:txBody>
      </p:sp>
      <p:pic>
        <p:nvPicPr>
          <p:cNvPr id="4" name="3 Imagen" descr="432575724_e6eb329012.jpg"/>
          <p:cNvPicPr>
            <a:picLocks noChangeAspect="1"/>
          </p:cNvPicPr>
          <p:nvPr/>
        </p:nvPicPr>
        <p:blipFill>
          <a:blip r:embed="rId2" cstate="print"/>
          <a:stretch>
            <a:fillRect/>
          </a:stretch>
        </p:blipFill>
        <p:spPr>
          <a:xfrm>
            <a:off x="4357686" y="1928802"/>
            <a:ext cx="4498641" cy="2996095"/>
          </a:xfrm>
          <a:prstGeom prst="rect">
            <a:avLst/>
          </a:prstGeom>
          <a:ln>
            <a:noFill/>
          </a:ln>
          <a:effectLst>
            <a:softEdge rad="112500"/>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sz="2800" b="1" dirty="0" err="1" smtClean="0">
                <a:solidFill>
                  <a:srgbClr val="002060"/>
                </a:solidFill>
                <a:effectLst>
                  <a:outerShdw blurRad="38100" dist="38100" dir="2700000" algn="tl">
                    <a:srgbClr val="000000">
                      <a:alpha val="43137"/>
                    </a:srgbClr>
                  </a:outerShdw>
                </a:effectLst>
              </a:rPr>
              <a:t>Poblacion</a:t>
            </a:r>
            <a:r>
              <a:rPr lang="es-ES" sz="2800" b="1" dirty="0" smtClean="0">
                <a:solidFill>
                  <a:srgbClr val="002060"/>
                </a:solidFill>
                <a:effectLst>
                  <a:outerShdw blurRad="38100" dist="38100" dir="2700000" algn="tl">
                    <a:srgbClr val="000000">
                      <a:alpha val="43137"/>
                    </a:srgbClr>
                  </a:outerShdw>
                </a:effectLst>
              </a:rPr>
              <a:t>:</a:t>
            </a:r>
          </a:p>
          <a:p>
            <a:pPr>
              <a:buNone/>
            </a:pPr>
            <a:r>
              <a:rPr lang="es-ES" sz="1400" dirty="0" smtClean="0"/>
              <a:t>        Castilla y León tienen, en el censo del 2001, 2.456.474 habitantes y una densidad demográfica de 26 h/km</a:t>
            </a:r>
            <a:r>
              <a:rPr lang="es-ES" sz="1400" baseline="30000" dirty="0" smtClean="0"/>
              <a:t>2</a:t>
            </a:r>
            <a:r>
              <a:rPr lang="es-ES" sz="1400" dirty="0" smtClean="0"/>
              <a:t>, muy inferior a la media de España. Pierde 52.012 habitantes con respecto al censo de 1991. Todas las provincias pierden población, excepto Valladolid que gana 7.889 habitantes. La que más población pierde es León (28.440 h), que es la provincia de España con mayores pérdidas.  La población está muy irregularmente repartida. El 42% de la población vive en las ocho ciudades con más de 50.000 habitantes. Valladolid, con 316.580 habitantes es la ciudad más poblada. Sólo cuatro ciudades tienen más de 100.000 habitantes, Valladolid, Burgos , Salamanca  y León . Las otras ciudades demás de 50.000 habitantes son Palencia ,Zamora ,Ponferrada y Segovia .</a:t>
            </a:r>
          </a:p>
          <a:p>
            <a:pPr>
              <a:buNone/>
            </a:pPr>
            <a:r>
              <a:rPr lang="es-ES" sz="1400" dirty="0" smtClean="0"/>
              <a:t>            La población castellana y leonesa es mayoritariamente urbana, pero la mayor parte del territorio de la región tiene un fuerte carácter rural. Los 2.225 municipios de menos de 10.000 habitantes tienen, además, varios núcleos de población, lo que da al poblamiento un carácter rural muy marcado. De ellos 1.974 tienen menos de 1.000 habitantes, de los cuales 1681 tiene menos de 500 y 464 menos de 100. En estos municipios hay numerosos núcleos de población abandonados.</a:t>
            </a:r>
          </a:p>
          <a:p>
            <a:pPr>
              <a:buNone/>
            </a:pPr>
            <a:r>
              <a:rPr lang="es-ES" sz="1400" dirty="0" smtClean="0"/>
              <a:t>          La emigración ha sido una constante a lo largo de la historia, pero a partir de 1950 las cifras se disparan. La región en su conjunto es una emisora de emigrantes. A lo largo del siglo XX participó de las principales corrientes migratorias: a América antes de la guerra civil española, y Europa en los años 60 y 70.</a:t>
            </a:r>
          </a:p>
          <a:p>
            <a:pPr>
              <a:buNone/>
            </a:pPr>
            <a:r>
              <a:rPr lang="es-ES" sz="1400" dirty="0" smtClean="0"/>
              <a:t>          Las bajas tasas de natalidad y mortalidad y la emigración, ha provocado un rápido envejecimiento de la población, lo que ha hecho subir un poco la tasa de mortalidad. En las comarcas más despobladas el índice de masculinidad es elevadísimo por lo que sus habitantes tienen grandes dificultades para contraer matrimonio.</a:t>
            </a:r>
          </a:p>
          <a:p>
            <a:pPr>
              <a:buNone/>
            </a:pPr>
            <a:endParaRPr lang="es-ES" sz="1100" dirty="0"/>
          </a:p>
        </p:txBody>
      </p:sp>
      <p:pic>
        <p:nvPicPr>
          <p:cNvPr id="4" name="3 Imagen" descr="image001.jpg"/>
          <p:cNvPicPr>
            <a:picLocks noChangeAspect="1"/>
          </p:cNvPicPr>
          <p:nvPr/>
        </p:nvPicPr>
        <p:blipFill>
          <a:blip r:embed="rId3" cstate="print"/>
          <a:stretch>
            <a:fillRect/>
          </a:stretch>
        </p:blipFill>
        <p:spPr>
          <a:xfrm>
            <a:off x="2643174" y="4214818"/>
            <a:ext cx="4905375" cy="2500306"/>
          </a:xfrm>
          <a:prstGeom prst="rect">
            <a:avLst/>
          </a:prstGeom>
          <a:ln>
            <a:noFill/>
          </a:ln>
          <a:effectLst>
            <a:softEdge rad="112500"/>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dirty="0" smtClean="0">
                <a:solidFill>
                  <a:schemeClr val="accent5">
                    <a:lumMod val="75000"/>
                  </a:schemeClr>
                </a:solidFill>
                <a:effectLst>
                  <a:outerShdw blurRad="38100" dist="38100" dir="2700000" algn="tl">
                    <a:srgbClr val="000000">
                      <a:alpha val="43137"/>
                    </a:srgbClr>
                  </a:outerShdw>
                </a:effectLst>
              </a:rPr>
              <a:t>SECTOR PRIMARIO</a:t>
            </a:r>
            <a:endParaRPr lang="es-ES" b="1" dirty="0">
              <a:solidFill>
                <a:schemeClr val="accent5">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714356"/>
            <a:ext cx="9144000" cy="6143644"/>
          </a:xfrm>
        </p:spPr>
        <p:txBody>
          <a:bodyPr>
            <a:normAutofit fontScale="25000" lnSpcReduction="20000"/>
          </a:bodyPr>
          <a:lstStyle/>
          <a:p>
            <a:pPr>
              <a:buNone/>
            </a:pPr>
            <a:r>
              <a:rPr lang="es-ES" sz="5200" b="1" dirty="0" smtClean="0"/>
              <a:t>Agricultura y silvicultura</a:t>
            </a:r>
          </a:p>
          <a:p>
            <a:pPr>
              <a:buNone/>
            </a:pPr>
            <a:r>
              <a:rPr lang="es-ES" sz="5200" dirty="0" smtClean="0"/>
              <a:t>            En Castilla y León el peso de la agricultura es muy importante, debido a que la mayor parte de la región es netamente rural. La mayoría está censada como superficie agrícola, pero parte de esa superficie está sin explotar por culpa del intenso éxodo rural. Frecuentemente lo que se cultiva en la región depende de tipo de ayudas a la agricultura del PAC.    El tipo de propiedad de la tierra más común es propiedad privada de mediano y tamaño (sobre las 30 hectáreas) y explotadas de manera directa, aunque tras la jubilación de los empresarios agrícolas, en los últimos tiempos está subiendo el arrendamiento de tierras. Las explotaciones más dinámicas de hoy en día son de tamaño mediano y dominio directo, que son las que más se ajustan a un modelo de explotación intensiva o </a:t>
            </a:r>
            <a:r>
              <a:rPr lang="es-ES" sz="5200" dirty="0" err="1" smtClean="0"/>
              <a:t>semiextensiva</a:t>
            </a:r>
            <a:r>
              <a:rPr lang="es-ES" sz="5200" dirty="0" smtClean="0"/>
              <a:t> rentable. En las comarcas de montaña las explotaciones están divididas en varias parcelas diferentes. La montaña, las zonas arboladas y los viñedos son muy difíciles de concentrar, sin embargo las comarcas del valle del Duero, de secano y </a:t>
            </a:r>
            <a:r>
              <a:rPr lang="es-ES" sz="5200" dirty="0" err="1" smtClean="0"/>
              <a:t>cerealísticas</a:t>
            </a:r>
            <a:r>
              <a:rPr lang="es-ES" sz="5200" dirty="0" smtClean="0"/>
              <a:t>, principalmente de Tierra de Campos y el Páramo Leonés, sí se han favorecido de los proyectos de concentración parcelaria. Frecuentemente el regadío ha llegado tras la concentración parcelaria. El barbecho se mantiene en ciertas explotaciones, de secano y arrendadas, aunque lo normal es la rotación de cultivos. El mayor problema para el desarrollo agrícola es que casi toda la región tiene tres meses de heladas seguras, y otros dos de heladas probables.</a:t>
            </a:r>
          </a:p>
          <a:p>
            <a:pPr>
              <a:buNone/>
            </a:pPr>
            <a:r>
              <a:rPr lang="es-ES" sz="5200" dirty="0" smtClean="0"/>
              <a:t>            Los cereales dominan amplias extensiones, ya que se cultivan en régimen de secano en grandes explotaciones de llano. Predomina el trigo, pero hoy en día un porcentaje importante se dedica al maíz y la cebada. Suelen aparecer asociadas a leguminosas de grano, como las lentejas, las algarrobas, los garbanzos y las habas.</a:t>
            </a:r>
          </a:p>
          <a:p>
            <a:pPr>
              <a:buNone/>
            </a:pPr>
            <a:r>
              <a:rPr lang="es-ES" sz="5200" dirty="0" smtClean="0"/>
              <a:t>            El viñedo es un cultivo tradicional desde el tiempo de los romanos. Castilla y León es una región de vinos de gran calidad, y tiene varias denominaciones de origen: Ribera   de Duero, Toro, Bierzo; pero hay otras que se van incorporando en cuanto los vinos tienen una alta calidad: Arribes del Duero, Tierras de León, etc.</a:t>
            </a:r>
          </a:p>
          <a:p>
            <a:pPr>
              <a:buNone/>
            </a:pPr>
            <a:r>
              <a:rPr lang="es-ES" sz="5200" dirty="0" smtClean="0"/>
              <a:t>             Las montañas tienen una producción frutal notable y muy diversificada: manzana, ciruela, cereza, etc. En la parte más baja de los Arribes del Duero, que está libre de    heladas, se da el almendro y el olivo. Las frutas y hortalizas tienen cada día más presencia, debido a su alto valor añadido. Aún son pocas las explotaciones de cultivos bajo plástico, y es que los dos meses de heladas seguras dificultan la producción de invernadero tradicional.</a:t>
            </a:r>
          </a:p>
          <a:p>
            <a:pPr>
              <a:buNone/>
            </a:pPr>
            <a:r>
              <a:rPr lang="es-ES" sz="5200" dirty="0" smtClean="0"/>
              <a:t>           Otros cultivos importantes son el forraje, en las comarcas ganaderas, la remolacha azucarera y el girasol y la soja para aceite.</a:t>
            </a:r>
          </a:p>
          <a:p>
            <a:pPr>
              <a:buNone/>
            </a:pPr>
            <a:r>
              <a:rPr lang="es-ES" sz="5200" b="1" dirty="0" smtClean="0"/>
              <a:t>Ganadería</a:t>
            </a:r>
          </a:p>
          <a:p>
            <a:pPr>
              <a:buNone/>
            </a:pPr>
            <a:r>
              <a:rPr lang="es-ES" sz="5200" dirty="0" smtClean="0"/>
              <a:t>         La ganadería es una actividad tradicional en Castilla y León. La comunidad fue destino de verano de la Mesta, sin embargo este sistema extensivo ha desaparecido para pasar a un régimen de estabulación. Por esto, las comarcas ganaderas por excelencia son las del valle del Duero.    La cabaña de bovino es la más importante de la región, concentrado que se extiende por toda la región, tanto en la montaña como en el llano. Se trata de vacas de leche y de carne, generalmente de razas foráneas. En Zamora y Salamanca existen dehesas dedicadas a la ganadería, entre la que destacan los toros de lidia. El ovino le sigue en importancia. También parece en toda la región aunque está más presente en el llano y Soria. El porcino se concentra sobre todo en el centro de la región. Las comarcas de Cuéllar y Arlanza son las que más producen. La cabaña avícola es la que más ha crecido y se concentra en torno a las ciudades: Valladolid, Palencia, Burgos, Salamanca, León, etc. Junto a estas explotaciones se encuentran otras dedicadas a la cría del conejo. La cabaña de caprino está en franco retroceso y hoy en día es casi marginal. Sólo en las comarcas del sur de la región tiene cierta importancia. Se trata de explotaciones intensivas y </a:t>
            </a:r>
            <a:r>
              <a:rPr lang="es-ES" sz="5200" dirty="0" err="1" smtClean="0"/>
              <a:t>semiextensivas</a:t>
            </a:r>
            <a:r>
              <a:rPr lang="es-ES" sz="5200" dirty="0" smtClean="0"/>
              <a:t> muy modernas. Por último es de destacar la apicultura, que da mieles de gran calidad.</a:t>
            </a:r>
          </a:p>
          <a:p>
            <a:pPr>
              <a:buNone/>
            </a:pPr>
            <a:endParaRPr lang="es-ES" dirty="0" smtClean="0"/>
          </a:p>
          <a:p>
            <a:endParaRPr lang="es-E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ES" b="1" dirty="0" smtClean="0">
                <a:solidFill>
                  <a:schemeClr val="bg2">
                    <a:lumMod val="25000"/>
                  </a:schemeClr>
                </a:solidFill>
                <a:effectLst>
                  <a:outerShdw blurRad="38100" dist="38100" dir="2700000" algn="tl">
                    <a:srgbClr val="000000">
                      <a:alpha val="43137"/>
                    </a:srgbClr>
                  </a:outerShdw>
                </a:effectLst>
              </a:rPr>
              <a:t>SECTOR SECUNDARIO</a:t>
            </a:r>
            <a:endParaRPr lang="es-ES" b="1" dirty="0">
              <a:solidFill>
                <a:schemeClr val="bg2">
                  <a:lumMod val="2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857232"/>
            <a:ext cx="9144000" cy="6000768"/>
          </a:xfrm>
        </p:spPr>
        <p:txBody>
          <a:bodyPr>
            <a:normAutofit fontScale="25000" lnSpcReduction="20000"/>
          </a:bodyPr>
          <a:lstStyle/>
          <a:p>
            <a:pPr>
              <a:buNone/>
            </a:pPr>
            <a:r>
              <a:rPr lang="es-ES" sz="5200" b="1" dirty="0" smtClean="0"/>
              <a:t>Minería y energía</a:t>
            </a:r>
          </a:p>
          <a:p>
            <a:pPr>
              <a:buNone/>
            </a:pPr>
            <a:r>
              <a:rPr lang="es-ES" sz="5200" dirty="0" smtClean="0"/>
              <a:t>    La producción minera en Castilla y León es muy importante. Predomina el carbón, que se extrae en las comarcas leonesas del Bierzo, </a:t>
            </a:r>
            <a:r>
              <a:rPr lang="es-ES" sz="5200" dirty="0" err="1" smtClean="0"/>
              <a:t>Laciana</a:t>
            </a:r>
            <a:r>
              <a:rPr lang="es-ES" sz="5200" dirty="0" smtClean="0"/>
              <a:t> pero se extiende por toda la cordillera cantábrica hasta la comarca palentina de Guardo. Se trata de carbón de alta calidad: antracita y hulla.    En la sierra de la Demanda, en Cerezo del río Tirón, se explota gas natural, y en </a:t>
            </a:r>
            <a:r>
              <a:rPr lang="es-ES" sz="5200" dirty="0" err="1" smtClean="0"/>
              <a:t>Saelices</a:t>
            </a:r>
            <a:r>
              <a:rPr lang="es-ES" sz="5200" dirty="0" smtClean="0"/>
              <a:t> el Chico (Salamanca) uranio. También existe mineral de hierro, aunque sólo se explota en </a:t>
            </a:r>
            <a:r>
              <a:rPr lang="es-ES" sz="5200" dirty="0" err="1" smtClean="0"/>
              <a:t>Borobia</a:t>
            </a:r>
            <a:r>
              <a:rPr lang="es-ES" sz="5200" dirty="0" smtClean="0"/>
              <a:t> (Soria), volframio, en San Pedro de Rozadas (Salamanca), y estaño, en </a:t>
            </a:r>
            <a:r>
              <a:rPr lang="es-ES" sz="5200" dirty="0" err="1" smtClean="0"/>
              <a:t>Golpejas</a:t>
            </a:r>
            <a:r>
              <a:rPr lang="es-ES" sz="5200" dirty="0" smtClean="0"/>
              <a:t> y Carrascal de </a:t>
            </a:r>
            <a:r>
              <a:rPr lang="es-ES" sz="5200" dirty="0" err="1" smtClean="0"/>
              <a:t>Barregas</a:t>
            </a:r>
            <a:r>
              <a:rPr lang="es-ES" sz="5200" dirty="0" smtClean="0"/>
              <a:t> (Salamanca).</a:t>
            </a:r>
          </a:p>
          <a:p>
            <a:pPr>
              <a:buNone/>
            </a:pPr>
            <a:r>
              <a:rPr lang="es-ES" sz="5200" dirty="0" smtClean="0"/>
              <a:t>  La producción de energía eléctrica es una de las más importantes de España. Las grandes centrales hidroeléctricas se encuentran en todas las cabeceras de montaña, el Sil y los Arribes del Duero; en los embalses que jalonan los ríos, aunque la central más grande se encuentra en el embalse de la Almendra, en el Duero. En Burgos se encuentra la central nuclear de Santa María de </a:t>
            </a:r>
            <a:r>
              <a:rPr lang="es-ES" sz="5200" dirty="0" err="1" smtClean="0"/>
              <a:t>Garoña</a:t>
            </a:r>
            <a:r>
              <a:rPr lang="es-ES" sz="5200" dirty="0" smtClean="0"/>
              <a:t>.</a:t>
            </a:r>
          </a:p>
          <a:p>
            <a:pPr>
              <a:buNone/>
            </a:pPr>
            <a:r>
              <a:rPr lang="es-ES" sz="5200" dirty="0" smtClean="0"/>
              <a:t>    En la actualidad se están potenciando las centrales eólicas que se sitúan en los ventosos oteros del valle del Duero y las cumbres del sistema central.</a:t>
            </a:r>
          </a:p>
          <a:p>
            <a:pPr>
              <a:buNone/>
            </a:pPr>
            <a:r>
              <a:rPr lang="es-ES" sz="5200" dirty="0" smtClean="0"/>
              <a:t>    La provincia más productora de energía eléctrica es León.</a:t>
            </a:r>
          </a:p>
          <a:p>
            <a:pPr>
              <a:buNone/>
            </a:pPr>
            <a:r>
              <a:rPr lang="es-ES" sz="5200" b="1" dirty="0" smtClean="0"/>
              <a:t>Industria</a:t>
            </a:r>
          </a:p>
          <a:p>
            <a:pPr>
              <a:buNone/>
            </a:pPr>
            <a:r>
              <a:rPr lang="es-ES" sz="5200" dirty="0" smtClean="0"/>
              <a:t>    La producción industrial castellana y leonesa está muy polarizada en torno al eje Valladolid-Palencia, y en un segundo lugar en Burgos y León. Se trata de una industria poco diversificada y estructurada, y que tiene poco que ver con las actividades industriales tradicionales. Esto provoca una notable dependencia del exterior, tanto para las materias primas como para los mercados: País Vasco, Cataluña, Madrid, Asturias, Galicia. Curiosamente con Portugal hay pocas relaciones de intercambio.    La industria agroalimentaria tiene gran tradición, y es la más vinculada a los productos de país. Es la actividad industrial más importante y se distribuye por toda la región. Se trata de un sector dominado por las pequeñas y medianas empresas, aunque también las hay grandes. Están dedicadas a la transformación del trigo para harinas, galletas y bollería (Aguilar de Campoo), azúcar, y vino de calidad. Y por supuesto las industrias de conservas de frutas y verduras, y las lecheras y de embutidos. Algunas de las empresas más importantes que se encuentran aquí son Campofrío, </a:t>
            </a:r>
            <a:r>
              <a:rPr lang="es-ES" sz="5200" dirty="0" err="1" smtClean="0"/>
              <a:t>Revilla</a:t>
            </a:r>
            <a:r>
              <a:rPr lang="es-ES" sz="5200" dirty="0" smtClean="0"/>
              <a:t>, ACOR, Pascual, </a:t>
            </a:r>
            <a:r>
              <a:rPr lang="es-ES" sz="5200" dirty="0" err="1" smtClean="0"/>
              <a:t>Fontaneda</a:t>
            </a:r>
            <a:r>
              <a:rPr lang="es-ES" sz="5200" dirty="0" smtClean="0"/>
              <a:t>, UFAC, Azucarera Española y Siro.</a:t>
            </a:r>
          </a:p>
          <a:p>
            <a:pPr>
              <a:buNone/>
            </a:pPr>
            <a:r>
              <a:rPr lang="es-ES" sz="5200" dirty="0" smtClean="0"/>
              <a:t>    La metalurgia de transformación es una de las actividades industriales más importantes, que se encuentra en Valladolid y Palencia (FASA-Renault). Los principales sectores son los del automóvil y las industrias asociadas a su producción: neumáticos, vidrios, etc.</a:t>
            </a:r>
          </a:p>
          <a:p>
            <a:pPr>
              <a:buNone/>
            </a:pPr>
            <a:r>
              <a:rPr lang="es-ES" sz="5200" dirty="0" smtClean="0"/>
              <a:t>    La industria del textil, el cuero y el calzado fueron en tiempos más importantes de lo que hoy son. Es una actividad demasiado apegada a las técnicas tradicionales, y no ha resistido la competencia de los productos foráneos. Está dominado por empresas pequeñas muy poco rentables.</a:t>
            </a:r>
          </a:p>
          <a:p>
            <a:pPr>
              <a:buNone/>
            </a:pPr>
            <a:r>
              <a:rPr lang="es-ES" sz="5200" dirty="0" smtClean="0"/>
              <a:t>    La industria de la madera y el papel tiene gran importancia. Existen muchos aserraderos y fábricas de muebles, que ofrecen mucho valor añadido. La industria del papel es importante, en la que sobresale </a:t>
            </a:r>
            <a:r>
              <a:rPr lang="es-ES" sz="5200" dirty="0" err="1" smtClean="0"/>
              <a:t>Cellophane</a:t>
            </a:r>
            <a:r>
              <a:rPr lang="es-ES" sz="5200" dirty="0" smtClean="0"/>
              <a:t> Española.</a:t>
            </a:r>
          </a:p>
          <a:p>
            <a:pPr>
              <a:buNone/>
            </a:pPr>
            <a:r>
              <a:rPr lang="es-ES" sz="5200" dirty="0" smtClean="0"/>
              <a:t>    La industria química está muy diversificada. Los principales productos son los abonos para la agricultura y la química ligera, para el consumo final. Pasa por la producción de vidrio, cerámicas, cementos, etc. Existe una importante industria farmacéutica: Antibióticos (León).</a:t>
            </a:r>
          </a:p>
          <a:p>
            <a:pPr>
              <a:buNone/>
            </a:pPr>
            <a:endParaRPr lang="es-E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accent4">
                    <a:lumMod val="75000"/>
                  </a:schemeClr>
                </a:solidFill>
                <a:effectLst>
                  <a:outerShdw blurRad="38100" dist="38100" dir="2700000" algn="tl">
                    <a:srgbClr val="000000">
                      <a:alpha val="43137"/>
                    </a:srgbClr>
                  </a:outerShdw>
                </a:effectLst>
              </a:rPr>
              <a:t>SECTOR TERCIARIO</a:t>
            </a:r>
            <a:endParaRPr lang="es-ES" b="1" dirty="0">
              <a:solidFill>
                <a:schemeClr val="accent4">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1071546"/>
            <a:ext cx="9144000" cy="5786454"/>
          </a:xfrm>
        </p:spPr>
        <p:txBody>
          <a:bodyPr>
            <a:normAutofit fontScale="25000" lnSpcReduction="20000"/>
          </a:bodyPr>
          <a:lstStyle/>
          <a:p>
            <a:pPr>
              <a:buNone/>
            </a:pPr>
            <a:r>
              <a:rPr lang="es-ES" sz="7600" dirty="0" smtClean="0"/>
              <a:t>      Los altos índices de industrialización y agropecuarios permiten el desarrollo de un potente sector servicios centrado en las empresas y en el comercio. Hoy en día en todas las provincias el sector servicios es el más desarrollado de todos. Valladolid y Burgos son los que tiene un sector terciario más equilibrado, ya que supone el 50% del total. Valladolid es la ciudad que concentra más servicios centrales, pero debido a la gran extensión de la región también se encuentran en Burgos, Salamanca, León y Soria. También las capitales de comarca tienen un nivel </a:t>
            </a:r>
            <a:r>
              <a:rPr lang="es-ES" sz="7600" dirty="0" err="1" smtClean="0"/>
              <a:t>terciarización</a:t>
            </a:r>
            <a:r>
              <a:rPr lang="es-ES" sz="7600" dirty="0" smtClean="0"/>
              <a:t> mayor de lo que cabría esperar para poblaciones tan pequeñas. Sin embargo, este alto nivel de </a:t>
            </a:r>
            <a:r>
              <a:rPr lang="es-ES" sz="7600" dirty="0" err="1" smtClean="0"/>
              <a:t>terciarización</a:t>
            </a:r>
            <a:r>
              <a:rPr lang="es-ES" sz="7600" dirty="0" smtClean="0"/>
              <a:t> se basa en un incremento del funcionariado y en la proliferación de pequeñas empresas de servicios que en un desarrollo del terciario equilibrado. Un sector en auge es el sanitario, debido al alto índice de envejecimiento de la región.    El comercio es el sector más dinámico, el que más empleo genera y el que más valor obtiene. Se trata de pequeños comercios de carácter familiar. </a:t>
            </a:r>
          </a:p>
          <a:p>
            <a:pPr>
              <a:buNone/>
            </a:pPr>
            <a:r>
              <a:rPr lang="es-ES" sz="7600" dirty="0" smtClean="0"/>
              <a:t>      El turismo es una actividad en auge. Se trata de un turismo cultural y naturalista que busca la rica cultura castellana y leonesa y las áreas de montaña. Se trata de un turismo rural de calidad cada día más explotado. El turismo estival se reduce a las áreas de montañas y se alimenta de personas de las provincias limítrofes: Madrid, Asturias y País Vasco principalmente, pero son muy pocas las personas que deciden pasar su mes de vacaciones en la región. Mucho más importante es el turismo itinerante, que viaja por toda la región durante varios días, máximo una semana, visitando los principales monumentos y tradiciones, como la Semana Santa. Cabe destacar el enorme auge que en los últimos tiempos ha tenido el Camino de Santiago, que canaliza gran cantidad de peregrinos desde la primavera hasta el otoño.</a:t>
            </a:r>
          </a:p>
          <a:p>
            <a:endParaRPr lang="es-E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pPr algn="l"/>
            <a:r>
              <a:rPr lang="es-ES" sz="2400" b="1" dirty="0" smtClean="0">
                <a:solidFill>
                  <a:srgbClr val="0070C0"/>
                </a:solidFill>
              </a:rPr>
              <a:t>Hidrografía:</a:t>
            </a:r>
            <a:endParaRPr lang="es-ES" sz="2400" b="1" dirty="0">
              <a:solidFill>
                <a:srgbClr val="0070C0"/>
              </a:solidFill>
            </a:endParaRPr>
          </a:p>
        </p:txBody>
      </p:sp>
      <p:pic>
        <p:nvPicPr>
          <p:cNvPr id="8" name="7 Marcador de contenido" descr="800px-Guadalquivir_Sevilla[1].jpg"/>
          <p:cNvPicPr>
            <a:picLocks noGrp="1" noChangeAspect="1"/>
          </p:cNvPicPr>
          <p:nvPr>
            <p:ph sz="half" idx="1"/>
          </p:nvPr>
        </p:nvPicPr>
        <p:blipFill>
          <a:blip r:embed="rId3" cstate="print"/>
          <a:stretch>
            <a:fillRect/>
          </a:stretch>
        </p:blipFill>
        <p:spPr>
          <a:xfrm>
            <a:off x="285720" y="1714488"/>
            <a:ext cx="4381531" cy="3286148"/>
          </a:xfrm>
          <a:ln w="57150">
            <a:solidFill>
              <a:srgbClr val="7030A0"/>
            </a:solidFill>
          </a:ln>
        </p:spPr>
      </p:pic>
      <p:sp>
        <p:nvSpPr>
          <p:cNvPr id="7" name="6 Marcador de contenido"/>
          <p:cNvSpPr>
            <a:spLocks noGrp="1"/>
          </p:cNvSpPr>
          <p:nvPr>
            <p:ph sz="half" idx="2"/>
          </p:nvPr>
        </p:nvSpPr>
        <p:spPr>
          <a:xfrm>
            <a:off x="4648200" y="785794"/>
            <a:ext cx="4138642" cy="5715040"/>
          </a:xfrm>
        </p:spPr>
        <p:txBody>
          <a:bodyPr>
            <a:normAutofit fontScale="55000" lnSpcReduction="20000"/>
          </a:bodyPr>
          <a:lstStyle/>
          <a:p>
            <a:pPr>
              <a:buNone/>
            </a:pPr>
            <a:r>
              <a:rPr lang="es-ES" dirty="0" smtClean="0"/>
              <a:t>             Por </a:t>
            </a:r>
            <a:r>
              <a:rPr lang="es-ES" dirty="0"/>
              <a:t>Andalucía discurren ríos de la vertiente atlántica y de la mediterránea. A la vertiente atlántica pertenecen los ríos Guadiana, Odiel-Tinto, Guadalquivir y su afluente más importante el río Genil, Guadalete y Barbate; mientras que a la vertiente mediterránea corresponden el Guadiaro, Guadalhorce, Guadalmedina, Guadalfeo, Andarax (o río Almería) y Almanzora. Entre ellos, el Guadalquivir destaca por ser el río más largo de Andalucía y el quinto de la Península Ibérica (657 km). </a:t>
            </a:r>
          </a:p>
          <a:p>
            <a:pPr>
              <a:buNone/>
            </a:pPr>
            <a:r>
              <a:rPr lang="es-ES" dirty="0" smtClean="0"/>
              <a:t>            Los </a:t>
            </a:r>
            <a:r>
              <a:rPr lang="es-ES" dirty="0"/>
              <a:t>ríos de la cuenca atlántica se caracterizan por ser extensos, discurrir en su mayor parte por terrenos llanos y regar extensos valles. Este carácter determina los estuarios y las marismas que se forman en sus desembocaduras, como las marismas de Doñana formadas por el río Guadalquivir, y las marismas del Odiel. Los ríos de la cuenca mediterránea son más cortos, más estacionales y con más pendiente media, lo que provoca unos estuarios menos extensos y valles menos propensos a la agricultura. </a:t>
            </a:r>
          </a:p>
          <a:p>
            <a:pPr>
              <a:buNone/>
            </a:pPr>
            <a:r>
              <a:rPr lang="es-ES" dirty="0" smtClean="0"/>
              <a:t>            En </a:t>
            </a:r>
            <a:r>
              <a:rPr lang="es-ES" dirty="0"/>
              <a:t>muchos ríos andaluces se han </a:t>
            </a:r>
            <a:r>
              <a:rPr lang="es-ES" dirty="0" smtClean="0"/>
              <a:t>construido </a:t>
            </a:r>
            <a:r>
              <a:rPr lang="es-ES" dirty="0"/>
              <a:t> embalses. Los principales embalses o pantanos andaluces son el de Iznajar en el río Genil, el de Negratín en el Guadiana Menor y el de Tranco de Beas en el Guadalquivir.</a:t>
            </a:r>
          </a:p>
          <a:p>
            <a:endParaRPr lang="es-ES" dirty="0"/>
          </a:p>
        </p:txBody>
      </p:sp>
      <p:sp>
        <p:nvSpPr>
          <p:cNvPr id="9" name="8 Rectángulo"/>
          <p:cNvSpPr/>
          <p:nvPr/>
        </p:nvSpPr>
        <p:spPr>
          <a:xfrm>
            <a:off x="428596" y="5286388"/>
            <a:ext cx="3855992" cy="369332"/>
          </a:xfrm>
          <a:prstGeom prst="rect">
            <a:avLst/>
          </a:prstGeom>
        </p:spPr>
        <p:txBody>
          <a:bodyPr wrap="none">
            <a:spAutoFit/>
          </a:bodyPr>
          <a:lstStyle/>
          <a:p>
            <a:r>
              <a:rPr lang="es-ES" dirty="0" smtClean="0"/>
              <a:t>El río Guadalquivir a su paso por Sevilla</a:t>
            </a:r>
            <a:endParaRPr lang="es-E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chemeClr val="accent5">
                    <a:lumMod val="75000"/>
                  </a:schemeClr>
                </a:solidFill>
                <a:effectLst>
                  <a:outerShdw blurRad="38100" dist="38100" dir="2700000" algn="tl">
                    <a:srgbClr val="000000">
                      <a:alpha val="43137"/>
                    </a:srgbClr>
                  </a:outerShdw>
                </a:effectLst>
              </a:rPr>
              <a:t>MEDIOS DE COMUNICACIÓN</a:t>
            </a:r>
            <a:endParaRPr lang="es-ES" b="1" dirty="0">
              <a:solidFill>
                <a:schemeClr val="accent5">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1000108"/>
            <a:ext cx="3857620" cy="5857892"/>
          </a:xfrm>
        </p:spPr>
        <p:txBody>
          <a:bodyPr>
            <a:normAutofit fontScale="47500" lnSpcReduction="20000"/>
          </a:bodyPr>
          <a:lstStyle/>
          <a:p>
            <a:pPr>
              <a:buNone/>
            </a:pPr>
            <a:r>
              <a:rPr lang="es-ES" b="1" dirty="0" smtClean="0"/>
              <a:t>Aeropuertos</a:t>
            </a:r>
          </a:p>
          <a:p>
            <a:pPr>
              <a:buNone/>
            </a:pPr>
            <a:r>
              <a:rPr lang="es-ES" dirty="0" smtClean="0"/>
              <a:t>Hay aeropuertos en </a:t>
            </a:r>
            <a:r>
              <a:rPr lang="es-ES" dirty="0" err="1" smtClean="0"/>
              <a:t>Villanubla</a:t>
            </a:r>
            <a:r>
              <a:rPr lang="es-ES" dirty="0" smtClean="0"/>
              <a:t>, en Valladolid, con vuelos nacionales e internacionales regulares, en la Virgen del Camino, en León con vuelos nacionales y proyectos de internacionales y en Matacán, Salamanca, hasta hace poco exclusivo para vuelos chárter y hoy ya con vuelos nacionales regulares. Sin embargo, en el principal aeropuerto de la Comunidad, el </a:t>
            </a:r>
            <a:r>
              <a:rPr lang="es-ES" dirty="0" err="1" smtClean="0"/>
              <a:t>Villanubla</a:t>
            </a:r>
            <a:r>
              <a:rPr lang="es-ES" dirty="0" smtClean="0"/>
              <a:t>, los datos confirman la estabilidad de las cifras del Aeropuerto, con crecimientos cercanos al 3%.</a:t>
            </a:r>
          </a:p>
          <a:p>
            <a:pPr>
              <a:buNone/>
            </a:pPr>
            <a:r>
              <a:rPr lang="es-ES" b="1" dirty="0" smtClean="0"/>
              <a:t>Ferrocarriles</a:t>
            </a:r>
          </a:p>
          <a:p>
            <a:pPr>
              <a:buNone/>
            </a:pPr>
            <a:r>
              <a:rPr lang="es-ES" dirty="0" smtClean="0"/>
              <a:t>La red de ferrocarril es muy amplia y sus principales líneas van desde Madrid hasta la cornisa cantábrica y Galicia.</a:t>
            </a:r>
          </a:p>
          <a:p>
            <a:pPr>
              <a:buNone/>
            </a:pPr>
            <a:r>
              <a:rPr lang="es-ES" dirty="0" smtClean="0"/>
              <a:t>Además está la línea entre Irún y la frontera portuguesa (Fuentes de </a:t>
            </a:r>
            <a:r>
              <a:rPr lang="es-ES" dirty="0" err="1" smtClean="0"/>
              <a:t>Oñoro</a:t>
            </a:r>
            <a:r>
              <a:rPr lang="es-ES" dirty="0" smtClean="0"/>
              <a:t>, en Salamanca) que es parte de la línea París-Lisboa.</a:t>
            </a:r>
          </a:p>
          <a:p>
            <a:pPr>
              <a:buNone/>
            </a:pPr>
            <a:r>
              <a:rPr lang="es-ES" b="1" dirty="0" smtClean="0"/>
              <a:t>Carreteras</a:t>
            </a:r>
          </a:p>
          <a:p>
            <a:pPr>
              <a:buNone/>
            </a:pPr>
            <a:r>
              <a:rPr lang="es-ES" dirty="0" smtClean="0"/>
              <a:t>Legislación sectorial regulada por la Ley de carreteras 10/2008 de Castilla y </a:t>
            </a:r>
            <a:r>
              <a:rPr lang="es-ES" dirty="0" err="1" smtClean="0"/>
              <a:t>León.Como</a:t>
            </a:r>
            <a:r>
              <a:rPr lang="es-ES" dirty="0" smtClean="0"/>
              <a:t> aspecto en materia de financiación, además de la forma tradicional, posibilita mecanismos concesionales con vistas a la construcción y explotación de carreteras por los particulares.</a:t>
            </a:r>
          </a:p>
          <a:p>
            <a:pPr>
              <a:buNone/>
            </a:pPr>
            <a:endParaRPr lang="es-ES" dirty="0"/>
          </a:p>
        </p:txBody>
      </p:sp>
      <p:pic>
        <p:nvPicPr>
          <p:cNvPr id="4" name="3 Imagen" descr="800px-Vallad_Estación_lou.JPG"/>
          <p:cNvPicPr>
            <a:picLocks noChangeAspect="1"/>
          </p:cNvPicPr>
          <p:nvPr/>
        </p:nvPicPr>
        <p:blipFill>
          <a:blip r:embed="rId2" cstate="print"/>
          <a:stretch>
            <a:fillRect/>
          </a:stretch>
        </p:blipFill>
        <p:spPr>
          <a:xfrm>
            <a:off x="4143372" y="1500174"/>
            <a:ext cx="4095747" cy="3071810"/>
          </a:xfrm>
          <a:prstGeom prst="rect">
            <a:avLst/>
          </a:prstGeom>
          <a:ln>
            <a:noFill/>
          </a:ln>
          <a:effectLst>
            <a:softEdge rad="112500"/>
          </a:effectLst>
        </p:spPr>
      </p:pic>
      <p:sp>
        <p:nvSpPr>
          <p:cNvPr id="5" name="4 Rectángulo"/>
          <p:cNvSpPr/>
          <p:nvPr/>
        </p:nvSpPr>
        <p:spPr>
          <a:xfrm>
            <a:off x="3214678" y="4643446"/>
            <a:ext cx="5700438" cy="400110"/>
          </a:xfrm>
          <a:prstGeom prst="rect">
            <a:avLst/>
          </a:prstGeom>
          <a:noFill/>
        </p:spPr>
        <p:txBody>
          <a:bodyPr wrap="square" lIns="91440" tIns="45720" rIns="91440" bIns="45720">
            <a:spAutoFit/>
          </a:bodyPr>
          <a:lstStyle/>
          <a:p>
            <a:pPr algn="ctr"/>
            <a:r>
              <a:rPr lang="es-ES"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AEROPUERTO DE VALLADOLID</a:t>
            </a:r>
            <a:endParaRPr lang="es-ES"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7500" lnSpcReduction="20000"/>
          </a:bodyPr>
          <a:lstStyle/>
          <a:p>
            <a:pPr>
              <a:buNone/>
            </a:pPr>
            <a:r>
              <a:rPr lang="es-ES" sz="5900" b="1" u="sng" dirty="0" smtClean="0">
                <a:solidFill>
                  <a:schemeClr val="accent3">
                    <a:lumMod val="75000"/>
                  </a:schemeClr>
                </a:solidFill>
                <a:effectLst>
                  <a:outerShdw blurRad="38100" dist="38100" dir="2700000" algn="tl">
                    <a:srgbClr val="000000">
                      <a:alpha val="43137"/>
                    </a:srgbClr>
                  </a:outerShdw>
                </a:effectLst>
                <a:latin typeface="Aharoni" pitchFamily="2" charset="-79"/>
                <a:cs typeface="Aharoni" pitchFamily="2" charset="-79"/>
              </a:rPr>
              <a:t>MUSEOS</a:t>
            </a:r>
          </a:p>
          <a:p>
            <a:pPr>
              <a:buNone/>
            </a:pPr>
            <a:r>
              <a:rPr lang="es-ES" dirty="0" smtClean="0"/>
              <a:t>Museo de Arte Contemporáneo de Castilla y León, en la ciudad de León</a:t>
            </a:r>
          </a:p>
          <a:p>
            <a:pPr>
              <a:buNone/>
            </a:pPr>
            <a:r>
              <a:rPr lang="es-ES" dirty="0" smtClean="0"/>
              <a:t>Palacio Episcopal de Astorga</a:t>
            </a:r>
          </a:p>
          <a:p>
            <a:pPr>
              <a:buNone/>
            </a:pPr>
            <a:r>
              <a:rPr lang="es-ES" b="1" dirty="0" smtClean="0"/>
              <a:t>Museos Regionales:</a:t>
            </a:r>
            <a:endParaRPr lang="es-ES" dirty="0" smtClean="0"/>
          </a:p>
          <a:p>
            <a:pPr>
              <a:buNone/>
            </a:pPr>
            <a:r>
              <a:rPr lang="es-ES" dirty="0" smtClean="0"/>
              <a:t>Museo Etnográfico de Castilla y León (Zamora)</a:t>
            </a:r>
          </a:p>
          <a:p>
            <a:pPr>
              <a:buNone/>
            </a:pPr>
            <a:r>
              <a:rPr lang="es-ES" dirty="0" smtClean="0"/>
              <a:t>Museo de Arte Contemporáneo de Castilla y León (MUSAC) (León)</a:t>
            </a:r>
          </a:p>
          <a:p>
            <a:pPr>
              <a:buNone/>
            </a:pPr>
            <a:r>
              <a:rPr lang="es-ES" dirty="0" smtClean="0"/>
              <a:t>Museo de la Siderurgia y la Minería de Castilla y León (MSM), </a:t>
            </a:r>
            <a:r>
              <a:rPr lang="es-ES" dirty="0" err="1" smtClean="0"/>
              <a:t>Sabero</a:t>
            </a:r>
            <a:r>
              <a:rPr lang="es-ES" dirty="0" smtClean="0"/>
              <a:t> (León)</a:t>
            </a:r>
          </a:p>
          <a:p>
            <a:pPr>
              <a:buNone/>
            </a:pPr>
            <a:r>
              <a:rPr lang="es-ES" dirty="0" smtClean="0"/>
              <a:t>Museo de la Evolución Humana (Burgos)</a:t>
            </a:r>
          </a:p>
          <a:p>
            <a:pPr>
              <a:buNone/>
            </a:pPr>
            <a:r>
              <a:rPr lang="es-ES" b="1" dirty="0" smtClean="0"/>
              <a:t>Museos de titularidad estatal:</a:t>
            </a:r>
            <a:endParaRPr lang="es-ES" dirty="0" smtClean="0"/>
          </a:p>
          <a:p>
            <a:pPr>
              <a:buNone/>
            </a:pPr>
            <a:r>
              <a:rPr lang="es-ES" dirty="0" smtClean="0"/>
              <a:t>Museo Nacional Colegio de San Gregorio (Valladolid)</a:t>
            </a:r>
          </a:p>
          <a:p>
            <a:pPr>
              <a:buNone/>
            </a:pPr>
            <a:r>
              <a:rPr lang="es-ES" dirty="0" smtClean="0"/>
              <a:t>Museo Casa de Cervantes (Valladolid)</a:t>
            </a:r>
          </a:p>
          <a:p>
            <a:pPr>
              <a:buNone/>
            </a:pPr>
            <a:r>
              <a:rPr lang="es-ES" dirty="0" smtClean="0"/>
              <a:t>Museo Nacional de la Energía (Ponferrada, León)</a:t>
            </a:r>
          </a:p>
          <a:p>
            <a:pPr>
              <a:buNone/>
            </a:pPr>
            <a:r>
              <a:rPr lang="es-ES" dirty="0" smtClean="0"/>
              <a:t>Museo de Ávila</a:t>
            </a:r>
          </a:p>
          <a:p>
            <a:pPr>
              <a:buNone/>
            </a:pPr>
            <a:r>
              <a:rPr lang="es-ES" dirty="0" smtClean="0"/>
              <a:t>Museo de Burgos</a:t>
            </a:r>
          </a:p>
          <a:p>
            <a:pPr>
              <a:buNone/>
            </a:pPr>
            <a:r>
              <a:rPr lang="es-ES" dirty="0" smtClean="0"/>
              <a:t>Museo de León</a:t>
            </a:r>
          </a:p>
          <a:p>
            <a:pPr>
              <a:buNone/>
            </a:pPr>
            <a:r>
              <a:rPr lang="es-ES" dirty="0" smtClean="0"/>
              <a:t>Museo de Palencia</a:t>
            </a:r>
          </a:p>
          <a:p>
            <a:pPr>
              <a:buNone/>
            </a:pPr>
            <a:r>
              <a:rPr lang="es-ES" dirty="0" smtClean="0"/>
              <a:t>Museo de Salamanca</a:t>
            </a:r>
          </a:p>
          <a:p>
            <a:pPr>
              <a:buNone/>
            </a:pPr>
            <a:r>
              <a:rPr lang="es-ES" dirty="0" smtClean="0"/>
              <a:t>Museo de Segovia</a:t>
            </a:r>
          </a:p>
          <a:p>
            <a:pPr>
              <a:buNone/>
            </a:pPr>
            <a:r>
              <a:rPr lang="es-ES" dirty="0" smtClean="0"/>
              <a:t>Museo Zuloaga (Segovia)</a:t>
            </a:r>
          </a:p>
          <a:p>
            <a:pPr>
              <a:buNone/>
            </a:pPr>
            <a:r>
              <a:rPr lang="es-ES" dirty="0" smtClean="0"/>
              <a:t>Museo Numantino de Soria</a:t>
            </a:r>
          </a:p>
          <a:p>
            <a:pPr>
              <a:buNone/>
            </a:pPr>
            <a:r>
              <a:rPr lang="es-ES" dirty="0" smtClean="0"/>
              <a:t>Museo de Valladolid                                                                                              Palacio episcopal de Astorga</a:t>
            </a:r>
          </a:p>
          <a:p>
            <a:pPr>
              <a:buNone/>
            </a:pPr>
            <a:r>
              <a:rPr lang="es-ES" dirty="0" smtClean="0"/>
              <a:t>Museo de Zamora</a:t>
            </a:r>
          </a:p>
          <a:p>
            <a:pPr>
              <a:buNone/>
            </a:pPr>
            <a:r>
              <a:rPr lang="es-ES" b="1" dirty="0" smtClean="0"/>
              <a:t>Otros Museos:</a:t>
            </a:r>
            <a:endParaRPr lang="es-ES" dirty="0" smtClean="0"/>
          </a:p>
          <a:p>
            <a:pPr>
              <a:buNone/>
            </a:pPr>
            <a:r>
              <a:rPr lang="es-ES" dirty="0" smtClean="0"/>
              <a:t>Museo de El Bierzo (Ponferrada, León)</a:t>
            </a:r>
          </a:p>
          <a:p>
            <a:pPr>
              <a:buNone/>
            </a:pPr>
            <a:r>
              <a:rPr lang="es-ES" dirty="0" smtClean="0"/>
              <a:t>Museo de Art </a:t>
            </a:r>
            <a:r>
              <a:rPr lang="es-ES" dirty="0" err="1" smtClean="0"/>
              <a:t>Nouveau</a:t>
            </a:r>
            <a:r>
              <a:rPr lang="es-ES" dirty="0" smtClean="0"/>
              <a:t> y Art Déco (Salamanca)</a:t>
            </a:r>
          </a:p>
          <a:p>
            <a:pPr>
              <a:buNone/>
            </a:pPr>
            <a:r>
              <a:rPr lang="es-ES" dirty="0" smtClean="0"/>
              <a:t>Museo de Arte Contemporáneo Esteban Vicente (Segovia)</a:t>
            </a:r>
          </a:p>
          <a:p>
            <a:pPr>
              <a:buNone/>
            </a:pPr>
            <a:r>
              <a:rPr lang="es-ES" dirty="0" smtClean="0"/>
              <a:t>Museo de las Ferias (Medina del Campo, Valladolid)</a:t>
            </a:r>
          </a:p>
          <a:p>
            <a:pPr>
              <a:buNone/>
            </a:pPr>
            <a:endParaRPr lang="es-ES" dirty="0"/>
          </a:p>
        </p:txBody>
      </p:sp>
      <p:pic>
        <p:nvPicPr>
          <p:cNvPr id="4" name="3 Imagen" descr="690px-Palacio_episcopal_de_Astorga.JPG"/>
          <p:cNvPicPr>
            <a:picLocks noChangeAspect="1"/>
          </p:cNvPicPr>
          <p:nvPr/>
        </p:nvPicPr>
        <p:blipFill>
          <a:blip r:embed="rId2" cstate="print"/>
          <a:stretch>
            <a:fillRect/>
          </a:stretch>
        </p:blipFill>
        <p:spPr>
          <a:xfrm>
            <a:off x="5143504" y="1928802"/>
            <a:ext cx="3121544" cy="2709862"/>
          </a:xfrm>
          <a:prstGeom prst="rect">
            <a:avLst/>
          </a:prstGeom>
          <a:ln>
            <a:noFill/>
          </a:ln>
          <a:effectLst>
            <a:softEdge rad="112500"/>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dirty="0" smtClean="0"/>
              <a:t>Monumentos</a:t>
            </a:r>
          </a:p>
          <a:p>
            <a:pPr>
              <a:buNone/>
            </a:pPr>
            <a:r>
              <a:rPr lang="es-ES" b="1" dirty="0" smtClean="0"/>
              <a:t> Espinosa de los Caballeros</a:t>
            </a:r>
          </a:p>
          <a:p>
            <a:pPr>
              <a:buNone/>
            </a:pPr>
            <a:endParaRPr lang="es-ES" dirty="0" smtClean="0"/>
          </a:p>
          <a:p>
            <a:pPr>
              <a:buNone/>
            </a:pPr>
            <a:r>
              <a:rPr lang="es-ES" b="1" dirty="0" err="1" smtClean="0"/>
              <a:t>Aldealengua</a:t>
            </a:r>
            <a:r>
              <a:rPr lang="es-ES" b="1" dirty="0" smtClean="0"/>
              <a:t> de Pedraza </a:t>
            </a:r>
            <a:r>
              <a:rPr lang="es-ES" dirty="0" smtClean="0"/>
              <a:t/>
            </a:r>
            <a:br>
              <a:rPr lang="es-ES" dirty="0" smtClean="0"/>
            </a:br>
            <a:endParaRPr lang="es-ES" dirty="0" smtClean="0"/>
          </a:p>
          <a:p>
            <a:pPr>
              <a:buNone/>
            </a:pPr>
            <a:r>
              <a:rPr lang="es-ES" b="1" dirty="0" smtClean="0"/>
              <a:t> Crismón de </a:t>
            </a:r>
            <a:r>
              <a:rPr lang="es-ES" b="1" dirty="0" err="1" smtClean="0"/>
              <a:t>Alpanseque</a:t>
            </a:r>
            <a:r>
              <a:rPr lang="es-ES" dirty="0" smtClean="0"/>
              <a:t/>
            </a:r>
            <a:br>
              <a:rPr lang="es-ES" dirty="0" smtClean="0"/>
            </a:br>
            <a:endParaRPr lang="es-ES" dirty="0" smtClean="0"/>
          </a:p>
          <a:p>
            <a:pPr>
              <a:buNone/>
            </a:pPr>
            <a:r>
              <a:rPr lang="es-ES" b="1" dirty="0" err="1" smtClean="0"/>
              <a:t>Pecharromán</a:t>
            </a:r>
            <a:r>
              <a:rPr lang="es-ES" b="1" dirty="0" smtClean="0"/>
              <a:t>  (Foto primera)</a:t>
            </a:r>
            <a:r>
              <a:rPr lang="es-ES" dirty="0" smtClean="0"/>
              <a:t/>
            </a:r>
            <a:br>
              <a:rPr lang="es-ES" dirty="0" smtClean="0"/>
            </a:br>
            <a:endParaRPr lang="es-ES" dirty="0" smtClean="0"/>
          </a:p>
          <a:p>
            <a:pPr>
              <a:buNone/>
            </a:pPr>
            <a:r>
              <a:rPr lang="es-ES" b="1" dirty="0" smtClean="0"/>
              <a:t> Aldehuelas de Sepúlveda</a:t>
            </a:r>
            <a:r>
              <a:rPr lang="es-ES" dirty="0" smtClean="0"/>
              <a:t/>
            </a:r>
            <a:br>
              <a:rPr lang="es-ES" dirty="0" smtClean="0"/>
            </a:br>
            <a:endParaRPr lang="es-ES" dirty="0" smtClean="0"/>
          </a:p>
          <a:p>
            <a:pPr>
              <a:buNone/>
            </a:pPr>
            <a:r>
              <a:rPr lang="es-ES" b="1" dirty="0" err="1" smtClean="0"/>
              <a:t>Arlanzón</a:t>
            </a:r>
            <a:r>
              <a:rPr lang="es-ES" b="1" dirty="0" smtClean="0"/>
              <a:t>  (Foto segunda)</a:t>
            </a:r>
            <a:r>
              <a:rPr lang="es-ES" dirty="0" smtClean="0"/>
              <a:t/>
            </a:r>
            <a:br>
              <a:rPr lang="es-ES" dirty="0" smtClean="0"/>
            </a:br>
            <a:endParaRPr lang="es-ES" dirty="0" smtClean="0"/>
          </a:p>
          <a:p>
            <a:pPr>
              <a:buNone/>
            </a:pPr>
            <a:r>
              <a:rPr lang="es-ES" b="1" dirty="0" smtClean="0"/>
              <a:t> </a:t>
            </a:r>
            <a:r>
              <a:rPr lang="es-ES" b="1" dirty="0" err="1" smtClean="0"/>
              <a:t>Nafría</a:t>
            </a:r>
            <a:r>
              <a:rPr lang="es-ES" b="1" dirty="0" smtClean="0"/>
              <a:t> la Llana</a:t>
            </a:r>
            <a:r>
              <a:rPr lang="es-ES" dirty="0" smtClean="0"/>
              <a:t/>
            </a:r>
            <a:br>
              <a:rPr lang="es-ES" dirty="0" smtClean="0"/>
            </a:br>
            <a:endParaRPr lang="es-ES" dirty="0" smtClean="0"/>
          </a:p>
          <a:p>
            <a:pPr>
              <a:buNone/>
            </a:pPr>
            <a:r>
              <a:rPr lang="es-ES" b="1" dirty="0" smtClean="0"/>
              <a:t>Hoyuelos de la Sierra </a:t>
            </a:r>
            <a:r>
              <a:rPr lang="es-ES" dirty="0" smtClean="0"/>
              <a:t/>
            </a:r>
            <a:br>
              <a:rPr lang="es-ES" dirty="0" smtClean="0"/>
            </a:br>
            <a:endParaRPr lang="es-ES" dirty="0" smtClean="0"/>
          </a:p>
          <a:p>
            <a:pPr>
              <a:buNone/>
            </a:pPr>
            <a:r>
              <a:rPr lang="es-ES" b="1" dirty="0" smtClean="0"/>
              <a:t> Asunción de </a:t>
            </a:r>
            <a:r>
              <a:rPr lang="es-ES" b="1" dirty="0" err="1" smtClean="0"/>
              <a:t>Perazancas</a:t>
            </a:r>
            <a:r>
              <a:rPr lang="es-ES" b="1" dirty="0" smtClean="0"/>
              <a:t>(Foto tercera)</a:t>
            </a:r>
            <a:r>
              <a:rPr lang="es-ES" dirty="0" smtClean="0"/>
              <a:t/>
            </a:r>
            <a:br>
              <a:rPr lang="es-ES" dirty="0" smtClean="0"/>
            </a:br>
            <a:endParaRPr lang="es-ES" dirty="0" smtClean="0"/>
          </a:p>
          <a:p>
            <a:pPr>
              <a:buNone/>
            </a:pPr>
            <a:r>
              <a:rPr lang="es-ES" b="1" dirty="0" smtClean="0"/>
              <a:t>Santa María la Real de Nieva </a:t>
            </a:r>
            <a:r>
              <a:rPr lang="es-ES" dirty="0" smtClean="0"/>
              <a:t/>
            </a:r>
            <a:br>
              <a:rPr lang="es-ES" dirty="0" smtClean="0"/>
            </a:br>
            <a:endParaRPr lang="es-ES" dirty="0" smtClean="0"/>
          </a:p>
          <a:p>
            <a:pPr>
              <a:buNone/>
            </a:pPr>
            <a:r>
              <a:rPr lang="es-ES" b="1" dirty="0" smtClean="0"/>
              <a:t> San Bartolomé de Pinares(Foto cuarta)</a:t>
            </a:r>
            <a:r>
              <a:rPr lang="es-ES" dirty="0" smtClean="0"/>
              <a:t/>
            </a:r>
            <a:br>
              <a:rPr lang="es-ES" dirty="0" smtClean="0"/>
            </a:br>
            <a:endParaRPr lang="es-ES" dirty="0" smtClean="0"/>
          </a:p>
          <a:p>
            <a:pPr>
              <a:buNone/>
            </a:pPr>
            <a:r>
              <a:rPr lang="es-ES" b="1" dirty="0" err="1" smtClean="0"/>
              <a:t>Valdenebro</a:t>
            </a:r>
            <a:r>
              <a:rPr lang="es-ES" b="1" dirty="0" smtClean="0"/>
              <a:t> </a:t>
            </a:r>
            <a:r>
              <a:rPr lang="es-ES" dirty="0" smtClean="0"/>
              <a:t/>
            </a:r>
            <a:br>
              <a:rPr lang="es-ES" dirty="0" smtClean="0"/>
            </a:br>
            <a:endParaRPr lang="es-ES" dirty="0" smtClean="0"/>
          </a:p>
          <a:p>
            <a:pPr>
              <a:buNone/>
            </a:pPr>
            <a:r>
              <a:rPr lang="es-ES" b="1" dirty="0" smtClean="0"/>
              <a:t> </a:t>
            </a:r>
            <a:r>
              <a:rPr lang="es-ES" b="1" dirty="0" err="1" smtClean="0"/>
              <a:t>Cantiveros</a:t>
            </a:r>
            <a:r>
              <a:rPr lang="es-ES" dirty="0" smtClean="0"/>
              <a:t/>
            </a:r>
            <a:br>
              <a:rPr lang="es-ES" dirty="0" smtClean="0"/>
            </a:br>
            <a:endParaRPr lang="es-ES" dirty="0" smtClean="0"/>
          </a:p>
          <a:p>
            <a:pPr>
              <a:buNone/>
            </a:pPr>
            <a:r>
              <a:rPr lang="es-ES" b="1" dirty="0" err="1" smtClean="0"/>
              <a:t>Sequera</a:t>
            </a:r>
            <a:r>
              <a:rPr lang="es-ES" b="1" dirty="0" smtClean="0"/>
              <a:t> del Fresno </a:t>
            </a:r>
            <a:r>
              <a:rPr lang="es-ES" dirty="0" smtClean="0"/>
              <a:t/>
            </a:r>
            <a:br>
              <a:rPr lang="es-ES" dirty="0" smtClean="0"/>
            </a:br>
            <a:endParaRPr lang="es-ES" dirty="0" smtClean="0"/>
          </a:p>
          <a:p>
            <a:pPr>
              <a:buNone/>
            </a:pPr>
            <a:r>
              <a:rPr lang="es-ES" b="1" dirty="0" smtClean="0"/>
              <a:t> Parque del Mudéjar de Olmedo</a:t>
            </a:r>
            <a:r>
              <a:rPr lang="es-ES" dirty="0" smtClean="0"/>
              <a:t/>
            </a:r>
            <a:br>
              <a:rPr lang="es-ES" dirty="0" smtClean="0"/>
            </a:br>
            <a:endParaRPr lang="es-ES" dirty="0" smtClean="0"/>
          </a:p>
          <a:p>
            <a:pPr>
              <a:buNone/>
            </a:pPr>
            <a:r>
              <a:rPr lang="es-ES" b="1" dirty="0" smtClean="0"/>
              <a:t>Muro de Ágreda </a:t>
            </a:r>
            <a:r>
              <a:rPr lang="es-ES" dirty="0" smtClean="0"/>
              <a:t/>
            </a:r>
            <a:br>
              <a:rPr lang="es-ES" dirty="0" smtClean="0"/>
            </a:br>
            <a:endParaRPr lang="es-ES" dirty="0"/>
          </a:p>
        </p:txBody>
      </p:sp>
      <p:pic>
        <p:nvPicPr>
          <p:cNvPr id="119810" name="Picture 2" descr="http://estaticos.todopueblos.com/12715DSC00335Iglesia%20small.JPG"/>
          <p:cNvPicPr>
            <a:picLocks noChangeAspect="1" noChangeArrowheads="1"/>
          </p:cNvPicPr>
          <p:nvPr/>
        </p:nvPicPr>
        <p:blipFill>
          <a:blip r:embed="rId3" cstate="print"/>
          <a:srcRect/>
          <a:stretch>
            <a:fillRect/>
          </a:stretch>
        </p:blipFill>
        <p:spPr bwMode="auto">
          <a:xfrm>
            <a:off x="3143240" y="285728"/>
            <a:ext cx="2857500" cy="2143125"/>
          </a:xfrm>
          <a:prstGeom prst="rect">
            <a:avLst/>
          </a:prstGeom>
          <a:ln>
            <a:noFill/>
          </a:ln>
          <a:effectLst>
            <a:softEdge rad="112500"/>
          </a:effectLst>
        </p:spPr>
      </p:pic>
      <p:pic>
        <p:nvPicPr>
          <p:cNvPr id="4" name="3 Imagen" descr="7975_arlanzon_med.jpg"/>
          <p:cNvPicPr>
            <a:picLocks noChangeAspect="1"/>
          </p:cNvPicPr>
          <p:nvPr/>
        </p:nvPicPr>
        <p:blipFill>
          <a:blip r:embed="rId4" cstate="print"/>
          <a:stretch>
            <a:fillRect/>
          </a:stretch>
        </p:blipFill>
        <p:spPr>
          <a:xfrm>
            <a:off x="6143636" y="928670"/>
            <a:ext cx="2286000" cy="2286000"/>
          </a:xfrm>
          <a:prstGeom prst="rect">
            <a:avLst/>
          </a:prstGeom>
          <a:ln>
            <a:noFill/>
          </a:ln>
          <a:effectLst>
            <a:softEdge rad="112500"/>
          </a:effectLst>
        </p:spPr>
      </p:pic>
      <p:pic>
        <p:nvPicPr>
          <p:cNvPr id="5" name="4 Imagen" descr="m-perazancas2.jpg"/>
          <p:cNvPicPr>
            <a:picLocks noChangeAspect="1"/>
          </p:cNvPicPr>
          <p:nvPr/>
        </p:nvPicPr>
        <p:blipFill>
          <a:blip r:embed="rId5" cstate="print"/>
          <a:stretch>
            <a:fillRect/>
          </a:stretch>
        </p:blipFill>
        <p:spPr>
          <a:xfrm>
            <a:off x="3214678" y="2714620"/>
            <a:ext cx="2857520" cy="3587774"/>
          </a:xfrm>
          <a:prstGeom prst="rect">
            <a:avLst/>
          </a:prstGeom>
          <a:ln>
            <a:noFill/>
          </a:ln>
          <a:effectLst>
            <a:softEdge rad="112500"/>
          </a:effectLst>
        </p:spPr>
      </p:pic>
      <p:pic>
        <p:nvPicPr>
          <p:cNvPr id="6" name="5 Imagen" descr="molinoI1.jpg"/>
          <p:cNvPicPr>
            <a:picLocks noChangeAspect="1"/>
          </p:cNvPicPr>
          <p:nvPr/>
        </p:nvPicPr>
        <p:blipFill>
          <a:blip r:embed="rId6" cstate="print"/>
          <a:stretch>
            <a:fillRect/>
          </a:stretch>
        </p:blipFill>
        <p:spPr>
          <a:xfrm>
            <a:off x="6238869" y="3929066"/>
            <a:ext cx="2905131" cy="1971572"/>
          </a:xfrm>
          <a:prstGeom prst="rect">
            <a:avLst/>
          </a:prstGeom>
          <a:ln>
            <a:noFill/>
          </a:ln>
          <a:effectLst>
            <a:softEdge rad="112500"/>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1959509"/>
            <a:ext cx="8228766" cy="1959508"/>
          </a:xfrm>
        </p:spPr>
        <p:txBody>
          <a:bodyPr/>
          <a:lstStyle/>
          <a:p>
            <a:pPr lvl="0">
              <a:buNone/>
            </a:pPr>
            <a:r>
              <a:rPr lang="es-ES" sz="7300" dirty="0"/>
              <a:t>CATALUÑA</a:t>
            </a:r>
          </a:p>
        </p:txBody>
      </p:sp>
    </p:spTree>
  </p:cSld>
  <p:clrMapOvr>
    <a:masterClrMapping/>
  </p:clrMapOvr>
  <p:transition>
    <p:wipe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INDICE</a:t>
            </a:r>
          </a:p>
        </p:txBody>
      </p:sp>
      <p:sp>
        <p:nvSpPr>
          <p:cNvPr id="3" name="2 Marcador de texto"/>
          <p:cNvSpPr txBox="1">
            <a:spLocks noGrp="1"/>
          </p:cNvSpPr>
          <p:nvPr>
            <p:ph type="body" idx="4294967295"/>
          </p:nvPr>
        </p:nvSpPr>
        <p:spPr>
          <a:xfrm>
            <a:off x="457170" y="1604844"/>
            <a:ext cx="8228766" cy="4444498"/>
          </a:xfrm>
        </p:spPr>
        <p:txBody>
          <a:bodyPr/>
          <a:lstStyle/>
          <a:p>
            <a:pPr lvl="0"/>
            <a:r>
              <a:rPr lang="es-ES"/>
              <a:t>POBLACIÓN</a:t>
            </a:r>
          </a:p>
          <a:p>
            <a:pPr lvl="0"/>
            <a:r>
              <a:rPr lang="es-ES"/>
              <a:t>ESPERANZA DE VIDA</a:t>
            </a:r>
          </a:p>
          <a:p>
            <a:pPr lvl="0"/>
            <a:r>
              <a:rPr lang="es-ES"/>
              <a:t>HIDROGRAFÍA</a:t>
            </a:r>
          </a:p>
          <a:p>
            <a:pPr lvl="0"/>
            <a:r>
              <a:rPr lang="es-ES"/>
              <a:t>CLIMA</a:t>
            </a:r>
          </a:p>
          <a:p>
            <a:pPr lvl="0"/>
            <a:r>
              <a:rPr lang="es-ES"/>
              <a:t>SECTORES ECONÓMICOS</a:t>
            </a:r>
          </a:p>
          <a:p>
            <a:pPr lvl="0"/>
            <a:r>
              <a:rPr lang="es-ES"/>
              <a:t>ZONAS TURISTICAS</a:t>
            </a:r>
          </a:p>
        </p:txBody>
      </p:sp>
    </p:spTree>
  </p:cSld>
  <p:clrMapOvr>
    <a:masterClrMapping/>
  </p:clrMapOvr>
  <p:transition>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POBLACIÓN</a:t>
            </a:r>
          </a:p>
        </p:txBody>
      </p:sp>
      <p:sp>
        <p:nvSpPr>
          <p:cNvPr id="3" name="2 Marcador de texto"/>
          <p:cNvSpPr txBox="1">
            <a:spLocks noGrp="1"/>
          </p:cNvSpPr>
          <p:nvPr>
            <p:ph type="body" idx="4294967295"/>
          </p:nvPr>
        </p:nvSpPr>
        <p:spPr>
          <a:xfrm>
            <a:off x="457170" y="1604844"/>
            <a:ext cx="8228766" cy="4444498"/>
          </a:xfrm>
        </p:spPr>
        <p:txBody>
          <a:bodyPr/>
          <a:lstStyle/>
          <a:p>
            <a:pPr lvl="0" algn="just">
              <a:lnSpc>
                <a:spcPct val="150000"/>
              </a:lnSpc>
              <a:buNone/>
            </a:pPr>
            <a:r>
              <a:rPr lang="es-ES" sz="2500" dirty="0"/>
              <a:t>La población de Cataluña a 1 de enero de 2008 era de 7.364.078 habitantes, con un porcentaje de personas de origen inmigrante del 15%.</a:t>
            </a:r>
          </a:p>
          <a:p>
            <a:pPr lvl="0" algn="just">
              <a:lnSpc>
                <a:spcPct val="150000"/>
              </a:lnSpc>
              <a:buNone/>
            </a:pPr>
            <a:r>
              <a:rPr lang="es-ES" sz="2500" dirty="0"/>
              <a:t>La ciudad de Barcelona alberga a 1,6 millones de personas en 100 km² de superficie; lo que la convierte en la ciudad más densamente poblada de España y una de las de más densidad de Europa .</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80861"/>
            <a:ext cx="32654" cy="79360"/>
          </a:xfrm>
        </p:spPr>
        <p:txBody>
          <a:bodyPr>
            <a:normAutofit fontScale="90000"/>
          </a:bodyPr>
          <a:lstStyle/>
          <a:p>
            <a:pPr lvl="0">
              <a:buNone/>
            </a:pPr>
            <a:r>
              <a:rPr lang="es-ES" sz="500" dirty="0"/>
              <a:t>.</a:t>
            </a:r>
          </a:p>
        </p:txBody>
      </p:sp>
      <p:sp>
        <p:nvSpPr>
          <p:cNvPr id="3" name="2 Marcador de texto"/>
          <p:cNvSpPr txBox="1">
            <a:spLocks noGrp="1"/>
          </p:cNvSpPr>
          <p:nvPr>
            <p:ph type="body" idx="4294967295"/>
          </p:nvPr>
        </p:nvSpPr>
        <p:spPr>
          <a:xfrm>
            <a:off x="457170" y="489877"/>
            <a:ext cx="8228766" cy="5948098"/>
          </a:xfrm>
        </p:spPr>
        <p:txBody>
          <a:bodyPr/>
          <a:lstStyle/>
          <a:p>
            <a:pPr lvl="0" algn="just">
              <a:lnSpc>
                <a:spcPct val="150000"/>
              </a:lnSpc>
              <a:buNone/>
            </a:pPr>
            <a:r>
              <a:rPr lang="es-ES" sz="1800" dirty="0"/>
              <a:t>Alrededor de la capital se acumulan 2,5 millones de personas más que residen en un radio de menos de 25 km respecto a la capital. En la primera corona metropolitana se encuentran las ciudades de </a:t>
            </a:r>
            <a:r>
              <a:rPr lang="es-ES" sz="1800" dirty="0" err="1"/>
              <a:t>Hospitalet</a:t>
            </a:r>
            <a:r>
              <a:rPr lang="es-ES" sz="1800" dirty="0"/>
              <a:t> de Llobregat, </a:t>
            </a:r>
            <a:r>
              <a:rPr lang="es-ES" sz="1800" dirty="0" err="1"/>
              <a:t>Badalona,Santa</a:t>
            </a:r>
            <a:r>
              <a:rPr lang="es-ES" sz="1800" dirty="0"/>
              <a:t> Coloma de Gramenet, y </a:t>
            </a:r>
            <a:r>
              <a:rPr lang="es-ES" sz="1800" dirty="0" err="1"/>
              <a:t>Cornellá</a:t>
            </a:r>
            <a:r>
              <a:rPr lang="es-ES" sz="1800" dirty="0"/>
              <a:t>. Las principales poblaciones de la segunda corona son Tarrasa, Sabadell, Mataró, </a:t>
            </a:r>
            <a:r>
              <a:rPr lang="es-ES" sz="1800" dirty="0" err="1"/>
              <a:t>Montcada</a:t>
            </a:r>
            <a:r>
              <a:rPr lang="es-ES" sz="1800" dirty="0"/>
              <a:t> i </a:t>
            </a:r>
            <a:r>
              <a:rPr lang="es-ES" sz="1800" dirty="0" err="1"/>
              <a:t>Reixac</a:t>
            </a:r>
            <a:r>
              <a:rPr lang="es-ES" sz="1800" dirty="0"/>
              <a:t>, </a:t>
            </a:r>
            <a:r>
              <a:rPr lang="es-ES" sz="1800" dirty="0" err="1"/>
              <a:t>Granollers</a:t>
            </a:r>
            <a:r>
              <a:rPr lang="es-ES" sz="1800" dirty="0"/>
              <a:t>, </a:t>
            </a:r>
            <a:r>
              <a:rPr lang="es-ES" sz="1800" dirty="0" err="1"/>
              <a:t>Martorell</a:t>
            </a:r>
            <a:r>
              <a:rPr lang="es-ES" sz="1800" dirty="0"/>
              <a:t>, </a:t>
            </a:r>
            <a:r>
              <a:rPr lang="es-ES" sz="1800" dirty="0" err="1"/>
              <a:t>Molins</a:t>
            </a:r>
            <a:r>
              <a:rPr lang="es-ES" sz="1800" dirty="0"/>
              <a:t> de </a:t>
            </a:r>
            <a:r>
              <a:rPr lang="es-ES" sz="1800" dirty="0" err="1"/>
              <a:t>Rei</a:t>
            </a:r>
            <a:r>
              <a:rPr lang="es-ES" sz="1800" dirty="0"/>
              <a:t>, </a:t>
            </a:r>
            <a:r>
              <a:rPr lang="es-ES" sz="1800" dirty="0" err="1"/>
              <a:t>Sant</a:t>
            </a:r>
            <a:r>
              <a:rPr lang="es-ES" sz="1800" dirty="0"/>
              <a:t> </a:t>
            </a:r>
            <a:r>
              <a:rPr lang="es-ES" sz="1800" dirty="0" err="1"/>
              <a:t>Feliu</a:t>
            </a:r>
            <a:r>
              <a:rPr lang="es-ES" sz="1800" dirty="0"/>
              <a:t> de Llobregat, </a:t>
            </a:r>
            <a:r>
              <a:rPr lang="es-ES" sz="1800" dirty="0" err="1"/>
              <a:t>Gavà</a:t>
            </a:r>
            <a:r>
              <a:rPr lang="es-ES" sz="1800" dirty="0"/>
              <a:t> y </a:t>
            </a:r>
            <a:r>
              <a:rPr lang="es-ES" sz="1800" dirty="0" err="1"/>
              <a:t>Castelldefels</a:t>
            </a:r>
            <a:r>
              <a:rPr lang="es-ES" sz="1800" dirty="0"/>
              <a:t>. En el área metropolitana de Barcelona se concentra una población que supera los 4 millones de habitantes. La segunda aglomeración urbana de Cataluña es la formada por la aglomeración de Reus-Tarragona.</a:t>
            </a:r>
          </a:p>
          <a:p>
            <a:pPr lvl="0" algn="just">
              <a:lnSpc>
                <a:spcPct val="150000"/>
              </a:lnSpc>
              <a:buNone/>
            </a:pPr>
            <a:r>
              <a:rPr lang="es-ES" sz="1800" dirty="0"/>
              <a:t>El resto de la población de Cataluña se vertebra en la costa norte (Costa Brava), la costa sur (Costa</a:t>
            </a:r>
            <a:r>
              <a:rPr lang="es-ES" sz="1800" dirty="0">
                <a:hlinkClick r:id="rId3" action="ppaction://hlinkfile"/>
              </a:rPr>
              <a:t> </a:t>
            </a:r>
            <a:r>
              <a:rPr lang="es-ES" sz="1800" dirty="0"/>
              <a:t>Dorada), el valle del río Llobregat hasta Manresa, y las ciudades interiores de Lérida (al oeste) y Gerona (al noreste).</a:t>
            </a:r>
          </a:p>
        </p:txBody>
      </p:sp>
    </p:spTree>
  </p:cSld>
  <p:clrMapOvr>
    <a:masterClrMapping/>
  </p:clrMapOvr>
  <p:transition>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ESPERANZA DE VIDA</a:t>
            </a:r>
          </a:p>
        </p:txBody>
      </p:sp>
      <p:sp>
        <p:nvSpPr>
          <p:cNvPr id="3" name="2 Marcador de texto"/>
          <p:cNvSpPr txBox="1">
            <a:spLocks noGrp="1"/>
          </p:cNvSpPr>
          <p:nvPr>
            <p:ph type="body" idx="4294967295"/>
          </p:nvPr>
        </p:nvSpPr>
        <p:spPr>
          <a:xfrm>
            <a:off x="457170" y="1306340"/>
            <a:ext cx="8228766" cy="5231570"/>
          </a:xfrm>
        </p:spPr>
        <p:txBody>
          <a:bodyPr/>
          <a:lstStyle/>
          <a:p>
            <a:pPr lvl="0" algn="just">
              <a:lnSpc>
                <a:spcPct val="150000"/>
              </a:lnSpc>
              <a:buNone/>
            </a:pPr>
            <a:r>
              <a:rPr lang="en-US" sz="1800" dirty="0"/>
              <a:t>Es la </a:t>
            </a:r>
            <a:r>
              <a:rPr lang="en-US" sz="1800" dirty="0" err="1"/>
              <a:t>más</a:t>
            </a:r>
            <a:r>
              <a:rPr lang="en-US" sz="1800" dirty="0"/>
              <a:t> </a:t>
            </a:r>
            <a:r>
              <a:rPr lang="en-US" sz="1800" dirty="0" err="1"/>
              <a:t>alta</a:t>
            </a:r>
            <a:r>
              <a:rPr lang="en-US" sz="1800" dirty="0"/>
              <a:t> de la Unión </a:t>
            </a:r>
            <a:r>
              <a:rPr lang="en-US" sz="1800" dirty="0" err="1"/>
              <a:t>Europea</a:t>
            </a:r>
            <a:r>
              <a:rPr lang="en-US" sz="1800" dirty="0"/>
              <a:t> y se </a:t>
            </a:r>
            <a:r>
              <a:rPr lang="en-US" sz="1800" dirty="0" err="1"/>
              <a:t>sitúa</a:t>
            </a:r>
            <a:r>
              <a:rPr lang="en-US" sz="1800" dirty="0"/>
              <a:t> en 83,4 </a:t>
            </a:r>
            <a:r>
              <a:rPr lang="en-US" sz="1800" dirty="0" err="1"/>
              <a:t>años</a:t>
            </a:r>
            <a:r>
              <a:rPr lang="en-US" sz="1800" dirty="0"/>
              <a:t> </a:t>
            </a:r>
            <a:r>
              <a:rPr lang="en-US" sz="1800" dirty="0" err="1"/>
              <a:t>para</a:t>
            </a:r>
            <a:r>
              <a:rPr lang="en-US" sz="1800" dirty="0"/>
              <a:t> </a:t>
            </a:r>
            <a:r>
              <a:rPr lang="en-US" sz="1800" dirty="0" err="1"/>
              <a:t>las</a:t>
            </a:r>
            <a:r>
              <a:rPr lang="en-US" sz="1800" dirty="0"/>
              <a:t> </a:t>
            </a:r>
            <a:r>
              <a:rPr lang="en-US" sz="1800" dirty="0" err="1"/>
              <a:t>mujeres</a:t>
            </a:r>
            <a:r>
              <a:rPr lang="en-US" sz="1800" dirty="0"/>
              <a:t> y en 76,3 </a:t>
            </a:r>
            <a:r>
              <a:rPr lang="en-US" sz="1800" dirty="0" err="1"/>
              <a:t>para</a:t>
            </a:r>
            <a:r>
              <a:rPr lang="en-US" sz="1800" dirty="0"/>
              <a:t> los hombres, </a:t>
            </a:r>
            <a:r>
              <a:rPr lang="en-US" sz="1800" dirty="0" err="1"/>
              <a:t>según</a:t>
            </a:r>
            <a:r>
              <a:rPr lang="en-US" sz="1800" dirty="0"/>
              <a:t> </a:t>
            </a:r>
            <a:r>
              <a:rPr lang="en-US" sz="1800" dirty="0" err="1"/>
              <a:t>recoge</a:t>
            </a:r>
            <a:r>
              <a:rPr lang="en-US" sz="1800" dirty="0"/>
              <a:t> la </a:t>
            </a:r>
            <a:r>
              <a:rPr lang="en-US" sz="1800" dirty="0" err="1"/>
              <a:t>Memoria</a:t>
            </a:r>
            <a:r>
              <a:rPr lang="en-US" sz="1800" dirty="0"/>
              <a:t> </a:t>
            </a:r>
            <a:r>
              <a:rPr lang="en-US" sz="1800" dirty="0" err="1"/>
              <a:t>Socioeconòmica</a:t>
            </a:r>
            <a:r>
              <a:rPr lang="en-US" sz="1800" dirty="0"/>
              <a:t> </a:t>
            </a:r>
            <a:r>
              <a:rPr lang="en-US" sz="1800" dirty="0" err="1"/>
              <a:t>i</a:t>
            </a:r>
            <a:r>
              <a:rPr lang="en-US" sz="1800" dirty="0"/>
              <a:t> </a:t>
            </a:r>
            <a:r>
              <a:rPr lang="en-US" sz="1800" dirty="0" err="1"/>
              <a:t>Laboral</a:t>
            </a:r>
            <a:r>
              <a:rPr lang="en-US" sz="1800" dirty="0"/>
              <a:t> del </a:t>
            </a:r>
            <a:r>
              <a:rPr lang="en-US" sz="1800" dirty="0" err="1"/>
              <a:t>Consell</a:t>
            </a:r>
            <a:r>
              <a:rPr lang="en-US" sz="1800" dirty="0"/>
              <a:t> de </a:t>
            </a:r>
            <a:r>
              <a:rPr lang="en-US" sz="1800" dirty="0" err="1"/>
              <a:t>Treball</a:t>
            </a:r>
            <a:r>
              <a:rPr lang="en-US" sz="1800" dirty="0"/>
              <a:t> </a:t>
            </a:r>
            <a:r>
              <a:rPr lang="en-US" sz="1800" dirty="0" err="1"/>
              <a:t>Econòmic</a:t>
            </a:r>
            <a:r>
              <a:rPr lang="en-US" sz="1800" dirty="0"/>
              <a:t> </a:t>
            </a:r>
            <a:r>
              <a:rPr lang="en-US" sz="1800" dirty="0" err="1"/>
              <a:t>i</a:t>
            </a:r>
            <a:r>
              <a:rPr lang="en-US" sz="1800" dirty="0"/>
              <a:t> Social de </a:t>
            </a:r>
            <a:r>
              <a:rPr lang="en-US" sz="1800" dirty="0" err="1"/>
              <a:t>Catalunya</a:t>
            </a:r>
            <a:r>
              <a:rPr lang="en-US" sz="1800" dirty="0"/>
              <a:t> (CTESC).El </a:t>
            </a:r>
            <a:r>
              <a:rPr lang="en-US" sz="1800" dirty="0" err="1"/>
              <a:t>aumento</a:t>
            </a:r>
            <a:r>
              <a:rPr lang="en-US" sz="1800" dirty="0"/>
              <a:t> de la </a:t>
            </a:r>
            <a:r>
              <a:rPr lang="en-US" sz="1800" dirty="0" err="1"/>
              <a:t>esperanza</a:t>
            </a:r>
            <a:r>
              <a:rPr lang="en-US" sz="1800" dirty="0"/>
              <a:t> de </a:t>
            </a:r>
            <a:r>
              <a:rPr lang="en-US" sz="1800" dirty="0" err="1"/>
              <a:t>vida</a:t>
            </a:r>
            <a:r>
              <a:rPr lang="en-US" sz="1800" dirty="0"/>
              <a:t> </a:t>
            </a:r>
            <a:r>
              <a:rPr lang="en-US" sz="1800" dirty="0" err="1"/>
              <a:t>es</a:t>
            </a:r>
            <a:r>
              <a:rPr lang="en-US" sz="1800" dirty="0"/>
              <a:t> </a:t>
            </a:r>
            <a:r>
              <a:rPr lang="en-US" sz="1800" dirty="0" err="1"/>
              <a:t>uno</a:t>
            </a:r>
            <a:r>
              <a:rPr lang="en-US" sz="1800" dirty="0"/>
              <a:t> de los </a:t>
            </a:r>
            <a:r>
              <a:rPr lang="en-US" sz="1800" dirty="0" err="1"/>
              <a:t>fenómenos</a:t>
            </a:r>
            <a:r>
              <a:rPr lang="en-US" sz="1800" dirty="0"/>
              <a:t> </a:t>
            </a:r>
            <a:r>
              <a:rPr lang="en-US" sz="1800" dirty="0" err="1"/>
              <a:t>demográficos</a:t>
            </a:r>
            <a:r>
              <a:rPr lang="en-US" sz="1800" dirty="0"/>
              <a:t> </a:t>
            </a:r>
            <a:r>
              <a:rPr lang="en-US" sz="1800" dirty="0" err="1"/>
              <a:t>que</a:t>
            </a:r>
            <a:r>
              <a:rPr lang="en-US" sz="1800" dirty="0"/>
              <a:t>, </a:t>
            </a:r>
            <a:r>
              <a:rPr lang="en-US" sz="1800" dirty="0" err="1"/>
              <a:t>junto</a:t>
            </a:r>
            <a:r>
              <a:rPr lang="en-US" sz="1800" dirty="0"/>
              <a:t> a </a:t>
            </a:r>
            <a:r>
              <a:rPr lang="en-US" sz="1800" dirty="0" err="1"/>
              <a:t>una</a:t>
            </a:r>
            <a:r>
              <a:rPr lang="en-US" sz="1800" dirty="0"/>
              <a:t> </a:t>
            </a:r>
            <a:r>
              <a:rPr lang="en-US" sz="1800" dirty="0" err="1"/>
              <a:t>tasa</a:t>
            </a:r>
            <a:r>
              <a:rPr lang="en-US" sz="1800" dirty="0"/>
              <a:t> de </a:t>
            </a:r>
            <a:r>
              <a:rPr lang="en-US" sz="1800" dirty="0" err="1"/>
              <a:t>natalidad</a:t>
            </a:r>
            <a:r>
              <a:rPr lang="en-US" sz="1800" dirty="0"/>
              <a:t> </a:t>
            </a:r>
            <a:r>
              <a:rPr lang="en-US" sz="1800" dirty="0" err="1"/>
              <a:t>baja</a:t>
            </a:r>
            <a:r>
              <a:rPr lang="en-US" sz="1800" dirty="0"/>
              <a:t>, </a:t>
            </a:r>
            <a:r>
              <a:rPr lang="en-US" sz="1800" dirty="0" err="1"/>
              <a:t>explica</a:t>
            </a:r>
            <a:r>
              <a:rPr lang="en-US" sz="1800" dirty="0"/>
              <a:t> el </a:t>
            </a:r>
            <a:r>
              <a:rPr lang="en-US" sz="1800" dirty="0" err="1"/>
              <a:t>envejecimiento</a:t>
            </a:r>
            <a:r>
              <a:rPr lang="en-US" sz="1800" dirty="0"/>
              <a:t> de la </a:t>
            </a:r>
            <a:r>
              <a:rPr lang="en-US" sz="1800" dirty="0" err="1"/>
              <a:t>población</a:t>
            </a:r>
            <a:r>
              <a:rPr lang="en-US" sz="1800" dirty="0"/>
              <a:t> </a:t>
            </a:r>
            <a:r>
              <a:rPr lang="en-US" sz="1800" dirty="0" err="1"/>
              <a:t>catalana</a:t>
            </a:r>
            <a:r>
              <a:rPr lang="en-US" sz="1800" dirty="0"/>
              <a:t>.</a:t>
            </a:r>
          </a:p>
          <a:p>
            <a:pPr lvl="0" algn="just">
              <a:lnSpc>
                <a:spcPct val="150000"/>
              </a:lnSpc>
              <a:buNone/>
            </a:pPr>
            <a:r>
              <a:rPr lang="en-US" sz="1800" dirty="0"/>
              <a:t/>
            </a:r>
            <a:br>
              <a:rPr lang="en-US" sz="1800" dirty="0"/>
            </a:br>
            <a:r>
              <a:rPr lang="en-US" sz="1800" dirty="0"/>
              <a:t>La </a:t>
            </a:r>
            <a:r>
              <a:rPr lang="en-US" sz="1800" dirty="0" err="1"/>
              <a:t>pirámide</a:t>
            </a:r>
            <a:r>
              <a:rPr lang="en-US" sz="1800" dirty="0"/>
              <a:t> de </a:t>
            </a:r>
            <a:r>
              <a:rPr lang="en-US" sz="1800" dirty="0" err="1"/>
              <a:t>población</a:t>
            </a:r>
            <a:r>
              <a:rPr lang="en-US" sz="1800" dirty="0"/>
              <a:t> del </a:t>
            </a:r>
            <a:r>
              <a:rPr lang="en-US" sz="1800" dirty="0" err="1"/>
              <a:t>año</a:t>
            </a:r>
            <a:r>
              <a:rPr lang="en-US" sz="1800" dirty="0"/>
              <a:t> 2006 </a:t>
            </a:r>
            <a:r>
              <a:rPr lang="en-US" sz="1800" dirty="0" err="1"/>
              <a:t>representa</a:t>
            </a:r>
            <a:r>
              <a:rPr lang="en-US" sz="1800" dirty="0"/>
              <a:t>, </a:t>
            </a:r>
            <a:r>
              <a:rPr lang="en-US" sz="1800" dirty="0" err="1"/>
              <a:t>según</a:t>
            </a:r>
            <a:r>
              <a:rPr lang="en-US" sz="1800" dirty="0"/>
              <a:t> el CTESC, </a:t>
            </a:r>
            <a:r>
              <a:rPr lang="en-US" sz="1800" dirty="0" err="1"/>
              <a:t>una</a:t>
            </a:r>
            <a:r>
              <a:rPr lang="en-US" sz="1800" dirty="0"/>
              <a:t> </a:t>
            </a:r>
            <a:r>
              <a:rPr lang="en-US" sz="1800" dirty="0" err="1"/>
              <a:t>estructura</a:t>
            </a:r>
            <a:r>
              <a:rPr lang="en-US" sz="1800" dirty="0"/>
              <a:t> </a:t>
            </a:r>
            <a:r>
              <a:rPr lang="en-US" sz="1800" dirty="0" err="1"/>
              <a:t>claramente</a:t>
            </a:r>
            <a:r>
              <a:rPr lang="en-US" sz="1800" dirty="0"/>
              <a:t> </a:t>
            </a:r>
            <a:r>
              <a:rPr lang="en-US" sz="1800" dirty="0" err="1"/>
              <a:t>envejecida</a:t>
            </a:r>
            <a:r>
              <a:rPr lang="en-US" sz="1800" dirty="0"/>
              <a:t> </a:t>
            </a:r>
            <a:r>
              <a:rPr lang="en-US" sz="1800" dirty="0" err="1"/>
              <a:t>pese</a:t>
            </a:r>
            <a:r>
              <a:rPr lang="en-US" sz="1800" dirty="0"/>
              <a:t> a la </a:t>
            </a:r>
            <a:r>
              <a:rPr lang="en-US" sz="1800" dirty="0" err="1"/>
              <a:t>incipiente</a:t>
            </a:r>
            <a:r>
              <a:rPr lang="en-US" sz="1800" dirty="0"/>
              <a:t> </a:t>
            </a:r>
            <a:r>
              <a:rPr lang="en-US" sz="1800" dirty="0" err="1"/>
              <a:t>recuperación</a:t>
            </a:r>
            <a:r>
              <a:rPr lang="en-US" sz="1800" dirty="0"/>
              <a:t> de la </a:t>
            </a:r>
            <a:r>
              <a:rPr lang="en-US" sz="1800" dirty="0" err="1"/>
              <a:t>natalidad</a:t>
            </a:r>
            <a:r>
              <a:rPr lang="en-US" sz="1800" dirty="0"/>
              <a:t>. Los </a:t>
            </a:r>
            <a:r>
              <a:rPr lang="en-US" sz="1800" dirty="0" err="1"/>
              <a:t>menores</a:t>
            </a:r>
            <a:r>
              <a:rPr lang="en-US" sz="1800" dirty="0"/>
              <a:t> de 15 </a:t>
            </a:r>
            <a:r>
              <a:rPr lang="en-US" sz="1800" dirty="0" err="1"/>
              <a:t>años</a:t>
            </a:r>
            <a:r>
              <a:rPr lang="en-US" sz="1800" dirty="0"/>
              <a:t> </a:t>
            </a:r>
            <a:r>
              <a:rPr lang="en-US" sz="1800" dirty="0" err="1"/>
              <a:t>representan</a:t>
            </a:r>
            <a:r>
              <a:rPr lang="en-US" sz="1800" dirty="0"/>
              <a:t> el 14,3% del total, y los </a:t>
            </a:r>
            <a:r>
              <a:rPr lang="en-US" sz="1800" dirty="0" err="1"/>
              <a:t>mayores</a:t>
            </a:r>
            <a:r>
              <a:rPr lang="en-US" sz="1800" dirty="0"/>
              <a:t> de 65 </a:t>
            </a:r>
            <a:r>
              <a:rPr lang="en-US" sz="1800" dirty="0" err="1"/>
              <a:t>años</a:t>
            </a:r>
            <a:r>
              <a:rPr lang="en-US" sz="1800" dirty="0"/>
              <a:t>, el 16,5%.</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HIDROGRAFÍA</a:t>
            </a:r>
          </a:p>
        </p:txBody>
      </p:sp>
      <p:sp>
        <p:nvSpPr>
          <p:cNvPr id="3" name="2 Marcador de texto"/>
          <p:cNvSpPr txBox="1">
            <a:spLocks noGrp="1"/>
          </p:cNvSpPr>
          <p:nvPr>
            <p:ph type="body" idx="4294967295"/>
          </p:nvPr>
        </p:nvSpPr>
        <p:spPr>
          <a:xfrm>
            <a:off x="457170" y="1604843"/>
            <a:ext cx="8228766" cy="4758026"/>
          </a:xfrm>
        </p:spPr>
        <p:txBody>
          <a:bodyPr>
            <a:normAutofit lnSpcReduction="10000"/>
          </a:bodyPr>
          <a:lstStyle/>
          <a:p>
            <a:pPr lvl="0" algn="just">
              <a:lnSpc>
                <a:spcPct val="150000"/>
              </a:lnSpc>
              <a:buNone/>
            </a:pPr>
            <a:r>
              <a:rPr lang="es-ES" sz="1800" dirty="0"/>
              <a:t>La red hidrográfica catalana presenta dos grandes cuencas hidrográficas mayores, la cuenca hidrográfica del Ebro y las cuencas internas de Cataluña, vertiendo ambas al Mediterráneo, a las que acompaña la cuenca del Garona que vierte sus aguas sobre el </a:t>
            </a:r>
            <a:r>
              <a:rPr lang="es-ES" sz="1800" dirty="0" err="1"/>
              <a:t>Atlantico</a:t>
            </a:r>
            <a:r>
              <a:rPr lang="es-ES" sz="1800" dirty="0"/>
              <a:t>.</a:t>
            </a:r>
          </a:p>
          <a:p>
            <a:pPr lvl="0" algn="just">
              <a:lnSpc>
                <a:spcPct val="150000"/>
              </a:lnSpc>
              <a:buNone/>
            </a:pPr>
            <a:r>
              <a:rPr lang="es-ES" sz="1800" dirty="0"/>
              <a:t>La cuenca del Ebro en Cataluña se sirve principalmente del río Segre como mayor tributario y al que se le suman como afluentes las cuencas de la Noruega </a:t>
            </a:r>
            <a:r>
              <a:rPr lang="es-ES" sz="1800" dirty="0" err="1"/>
              <a:t>Pallaresa</a:t>
            </a:r>
            <a:r>
              <a:rPr lang="es-ES" sz="1800" dirty="0"/>
              <a:t> y Noruega Ribagorzana.</a:t>
            </a:r>
          </a:p>
          <a:p>
            <a:pPr lvl="0" algn="just">
              <a:lnSpc>
                <a:spcPct val="150000"/>
              </a:lnSpc>
              <a:buNone/>
            </a:pPr>
            <a:r>
              <a:rPr lang="es-ES" sz="1800" dirty="0"/>
              <a:t>Las cuencas internas de Cataluña se dividen habitualmente a partir de aquellos ríos que nacen en los Pirineos y aquellos que lo hacen en las Cordilleras Costero Catalanas.</a:t>
            </a:r>
          </a:p>
          <a:p>
            <a:pPr lvl="0" algn="just">
              <a:buNone/>
            </a:pPr>
            <a:r>
              <a:rPr lang="es-ES" sz="1800" dirty="0"/>
              <a:t>La más pequeña de las cuencas catalanas, la del río Garona, discurre mayoritariamente por el Valle</a:t>
            </a:r>
            <a:r>
              <a:rPr lang="es-ES" sz="1800" dirty="0">
                <a:hlinkClick r:id="rId3" action="ppaction://hlinkfile"/>
              </a:rPr>
              <a:t> </a:t>
            </a:r>
            <a:r>
              <a:rPr lang="es-ES" sz="1800" dirty="0"/>
              <a:t>de Arán.</a:t>
            </a:r>
          </a:p>
        </p:txBody>
      </p:sp>
    </p:spTree>
  </p:cSld>
  <p:clrMapOvr>
    <a:masterClrMapping/>
  </p:clrMapOvr>
  <p:transition>
    <p:wipe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EBRO</a:t>
            </a:r>
          </a:p>
        </p:txBody>
      </p:sp>
      <p:sp>
        <p:nvSpPr>
          <p:cNvPr id="3" name="2 Marcador de texto"/>
          <p:cNvSpPr txBox="1">
            <a:spLocks noGrp="1"/>
          </p:cNvSpPr>
          <p:nvPr>
            <p:ph type="body" idx="4294967295"/>
          </p:nvPr>
        </p:nvSpPr>
        <p:spPr>
          <a:xfrm>
            <a:off x="8653605" y="6159404"/>
            <a:ext cx="323" cy="169277"/>
          </a:xfrm>
        </p:spPr>
        <p:txBody>
          <a:bodyPr>
            <a:spAutoFit/>
          </a:bodyPr>
          <a:lstStyle/>
          <a:p>
            <a:pPr lvl="0">
              <a:buNone/>
            </a:pPr>
            <a:r>
              <a:rPr lang="es-ES" sz="5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653101" y="1469631"/>
            <a:ext cx="8000504" cy="4735487"/>
          </a:xfrm>
        </p:spPr>
      </p:pic>
    </p:spTree>
  </p:cSld>
  <p:clrMapOvr>
    <a:masterClrMapping/>
  </p:clrMapOvr>
  <p:transition>
    <p:diamon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0"/>
            <a:ext cx="8229600" cy="142852"/>
          </a:xfrm>
        </p:spPr>
        <p:txBody>
          <a:bodyPr>
            <a:normAutofit fontScale="90000"/>
          </a:bodyPr>
          <a:lstStyle/>
          <a:p>
            <a:endParaRPr lang="es-ES" dirty="0"/>
          </a:p>
        </p:txBody>
      </p:sp>
      <p:sp>
        <p:nvSpPr>
          <p:cNvPr id="6" name="5 Marcador de contenido"/>
          <p:cNvSpPr>
            <a:spLocks noGrp="1"/>
          </p:cNvSpPr>
          <p:nvPr>
            <p:ph idx="1"/>
          </p:nvPr>
        </p:nvSpPr>
        <p:spPr>
          <a:xfrm>
            <a:off x="0" y="285728"/>
            <a:ext cx="8686800" cy="6572272"/>
          </a:xfrm>
        </p:spPr>
        <p:txBody>
          <a:bodyPr>
            <a:normAutofit fontScale="85000" lnSpcReduction="20000"/>
          </a:bodyPr>
          <a:lstStyle/>
          <a:p>
            <a:pPr>
              <a:buNone/>
            </a:pPr>
            <a:r>
              <a:rPr lang="es-ES" sz="2800" b="1" dirty="0" smtClean="0">
                <a:solidFill>
                  <a:srgbClr val="0070C0"/>
                </a:solidFill>
              </a:rPr>
              <a:t>Vegetación:</a:t>
            </a:r>
          </a:p>
          <a:p>
            <a:pPr>
              <a:buNone/>
            </a:pPr>
            <a:r>
              <a:rPr lang="es-ES" sz="1600" dirty="0" smtClean="0"/>
              <a:t>           </a:t>
            </a:r>
            <a:r>
              <a:rPr lang="es-ES" sz="1900" dirty="0" smtClean="0"/>
              <a:t>A </a:t>
            </a:r>
            <a:r>
              <a:rPr lang="es-ES" sz="1900" dirty="0"/>
              <a:t>rasgos generales, la vegetación típica de Andalucía es el bosque mediterráneo, caracterizado por vegetación de hoja perenne y xerófila, adaptada a lo largo del período estival de sequía. La especie climácica y dominante es la encina, si bien, son abundantes los alcornoques, los pinos, los pinsapos, entre otros y por supuesto el olivo y el almendro como especies cultivadas. El sotobosque dominante está compuesto por especies leñosas de tipo espinoso y aromático: especies como el romero, el tomillo, y la jara son muy típicas de Andalucía. En las zonas más húmedas y de suelos ácidos, las especies más abundantes son el roble y el alcornoque, y como especie cultivada destaca el eucalipto. También son abundantes los bosques en galería de especies frondosas: álamos y olmos, e incluso el chopo como especie cultivada en la vega granadina. </a:t>
            </a:r>
            <a:endParaRPr lang="es-ES" sz="1900" dirty="0" smtClean="0"/>
          </a:p>
          <a:p>
            <a:pPr>
              <a:buNone/>
            </a:pPr>
            <a:r>
              <a:rPr lang="es-ES" sz="2800" b="1" dirty="0" smtClean="0">
                <a:solidFill>
                  <a:srgbClr val="0070C0"/>
                </a:solidFill>
              </a:rPr>
              <a:t>Fauna:</a:t>
            </a:r>
            <a:endParaRPr lang="es-ES" sz="2800" b="1" dirty="0">
              <a:solidFill>
                <a:srgbClr val="0070C0"/>
              </a:solidFill>
            </a:endParaRPr>
          </a:p>
          <a:p>
            <a:pPr>
              <a:buNone/>
            </a:pPr>
            <a:r>
              <a:rPr lang="es-ES" sz="2000" dirty="0" smtClean="0"/>
              <a:t>           Más </a:t>
            </a:r>
            <a:r>
              <a:rPr lang="es-ES" sz="2000" dirty="0"/>
              <a:t>de 400 especies de vertebrados de las 630 existentes en España habitan en esta comunidad autónoma. Su estratégica posición entre la cuenca mediterránea, el océano Atlántico y el estrecho de Gibraltar, hace que Andalucía sea uno de los pasos naturales de miles de aves migratorias que viajan entre Europa y África. </a:t>
            </a:r>
          </a:p>
          <a:p>
            <a:pPr>
              <a:buNone/>
            </a:pPr>
            <a:r>
              <a:rPr lang="es-ES" sz="2000" dirty="0" smtClean="0"/>
              <a:t>           Los </a:t>
            </a:r>
            <a:r>
              <a:rPr lang="es-ES" sz="2000" dirty="0"/>
              <a:t>humedales andaluces, albergan una avifauna muy rica, por la combinación de especies de origen africano, como la focha cornuda, el calamón o el flamenco, con las aves provenientes del norte de Europa, como los ánsares. Entre las rapaces destacan el águila imperial, el buitre leonado y el milano.</a:t>
            </a:r>
          </a:p>
          <a:p>
            <a:pPr>
              <a:buNone/>
            </a:pPr>
            <a:r>
              <a:rPr lang="es-ES" sz="2000" dirty="0" smtClean="0"/>
              <a:t>           En </a:t>
            </a:r>
            <a:r>
              <a:rPr lang="es-ES" sz="2000" dirty="0"/>
              <a:t>cuanto a los herbívoros, se dan los ciervos, gamos, corzos, muflones y la cabra montés. Entre los pequeños herbívoros destacan la liebre y el conejo, que constituyen la base de la alimentación de la mayor parte de especies carnívoras del bosque mediterráneo.</a:t>
            </a:r>
          </a:p>
          <a:p>
            <a:pPr>
              <a:buNone/>
            </a:pPr>
            <a:r>
              <a:rPr lang="es-ES" sz="2000" dirty="0" smtClean="0"/>
              <a:t>           Los </a:t>
            </a:r>
            <a:r>
              <a:rPr lang="es-ES" sz="2000" dirty="0"/>
              <a:t>grandes carnívoros como el lobo ibérico y el lince ibérico están muy amenazados y se limitan a Doñana, Sierra Morena y Despeñaperros. El jabalí, en cambio, se conserva bien por su importancia cinegética. Más abundantes y en distinta situación de conservación, se hallan los carnívoros de menor tamaño, como la nutria.Son más abundantes el zorro, el tejón, el turón, la comadreja, el gato montés, la gineta y el meloncillo. </a:t>
            </a:r>
          </a:p>
          <a:p>
            <a:pPr>
              <a:buNone/>
            </a:pPr>
            <a:endParaRPr lang="es-ES" sz="2400" b="1" dirty="0">
              <a:solidFill>
                <a:srgbClr val="0070C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CLIMA</a:t>
            </a:r>
          </a:p>
        </p:txBody>
      </p:sp>
      <p:sp>
        <p:nvSpPr>
          <p:cNvPr id="3" name="2 Marcador de texto"/>
          <p:cNvSpPr txBox="1">
            <a:spLocks noGrp="1"/>
          </p:cNvSpPr>
          <p:nvPr>
            <p:ph type="body" idx="4294967295"/>
          </p:nvPr>
        </p:nvSpPr>
        <p:spPr>
          <a:xfrm>
            <a:off x="457170" y="1604844"/>
            <a:ext cx="8228766" cy="4444498"/>
          </a:xfrm>
        </p:spPr>
        <p:txBody>
          <a:bodyPr>
            <a:normAutofit fontScale="92500"/>
          </a:bodyPr>
          <a:lstStyle/>
          <a:p>
            <a:pPr lvl="0" algn="just">
              <a:lnSpc>
                <a:spcPct val="150000"/>
              </a:lnSpc>
              <a:buNone/>
            </a:pPr>
            <a:r>
              <a:rPr lang="en-US" sz="2400" dirty="0"/>
              <a:t>Cataluña </a:t>
            </a:r>
            <a:r>
              <a:rPr lang="en-US" sz="2400" dirty="0" err="1"/>
              <a:t>goza</a:t>
            </a:r>
            <a:r>
              <a:rPr lang="en-US" sz="2400" dirty="0"/>
              <a:t> de un </a:t>
            </a:r>
            <a:r>
              <a:rPr lang="en-US" sz="2400" dirty="0" err="1"/>
              <a:t>clima</a:t>
            </a:r>
            <a:r>
              <a:rPr lang="en-US" sz="2400" dirty="0"/>
              <a:t> </a:t>
            </a:r>
            <a:r>
              <a:rPr lang="en-US" sz="2400" dirty="0" err="1"/>
              <a:t>mediterráneo</a:t>
            </a:r>
            <a:r>
              <a:rPr lang="en-US" sz="2400" dirty="0"/>
              <a:t>, </a:t>
            </a:r>
            <a:r>
              <a:rPr lang="en-US" sz="2400" dirty="0" err="1"/>
              <a:t>aunque</a:t>
            </a:r>
            <a:r>
              <a:rPr lang="en-US" sz="2400" dirty="0"/>
              <a:t> con </a:t>
            </a:r>
            <a:r>
              <a:rPr lang="en-US" sz="2400" dirty="0" err="1"/>
              <a:t>grandes</a:t>
            </a:r>
            <a:r>
              <a:rPr lang="en-US" sz="2400" dirty="0"/>
              <a:t> </a:t>
            </a:r>
            <a:r>
              <a:rPr lang="en-US" sz="2400" dirty="0" err="1"/>
              <a:t>variaciones</a:t>
            </a:r>
            <a:r>
              <a:rPr lang="en-US" sz="2400" dirty="0"/>
              <a:t> de </a:t>
            </a:r>
            <a:r>
              <a:rPr lang="en-US" sz="2400" dirty="0" err="1"/>
              <a:t>temperatura</a:t>
            </a:r>
            <a:r>
              <a:rPr lang="en-US" sz="2400" dirty="0"/>
              <a:t> entre el </a:t>
            </a:r>
            <a:r>
              <a:rPr lang="en-US" sz="2400" dirty="0" err="1"/>
              <a:t>litoral</a:t>
            </a:r>
            <a:r>
              <a:rPr lang="en-US" sz="2400" dirty="0"/>
              <a:t> </a:t>
            </a:r>
            <a:r>
              <a:rPr lang="en-US" sz="2400" dirty="0" err="1"/>
              <a:t>costero</a:t>
            </a:r>
            <a:r>
              <a:rPr lang="en-US" sz="2400" dirty="0"/>
              <a:t>, con un </a:t>
            </a:r>
            <a:r>
              <a:rPr lang="en-US" sz="2400" dirty="0" err="1"/>
              <a:t>clima</a:t>
            </a:r>
            <a:r>
              <a:rPr lang="en-US" sz="2400" dirty="0"/>
              <a:t> suave, </a:t>
            </a:r>
            <a:r>
              <a:rPr lang="en-US" sz="2400" dirty="0" err="1"/>
              <a:t>templado</a:t>
            </a:r>
            <a:r>
              <a:rPr lang="en-US" sz="2400" dirty="0"/>
              <a:t> en </a:t>
            </a:r>
            <a:r>
              <a:rPr lang="en-US" sz="2400" dirty="0" err="1"/>
              <a:t>invierno</a:t>
            </a:r>
            <a:r>
              <a:rPr lang="en-US" sz="2400" dirty="0"/>
              <a:t> y </a:t>
            </a:r>
            <a:r>
              <a:rPr lang="en-US" sz="2400" dirty="0" err="1"/>
              <a:t>muy</a:t>
            </a:r>
            <a:r>
              <a:rPr lang="en-US" sz="2400" dirty="0"/>
              <a:t> </a:t>
            </a:r>
            <a:r>
              <a:rPr lang="en-US" sz="2400" dirty="0" err="1"/>
              <a:t>caluroso</a:t>
            </a:r>
            <a:r>
              <a:rPr lang="en-US" sz="2400" dirty="0"/>
              <a:t> en </a:t>
            </a:r>
            <a:r>
              <a:rPr lang="en-US" sz="2400" dirty="0" err="1"/>
              <a:t>verano</a:t>
            </a:r>
            <a:r>
              <a:rPr lang="en-US" sz="2400" dirty="0"/>
              <a:t>; el interior </a:t>
            </a:r>
            <a:r>
              <a:rPr lang="en-US" sz="2400" dirty="0" err="1"/>
              <a:t>que</a:t>
            </a:r>
            <a:r>
              <a:rPr lang="en-US" sz="2400" dirty="0"/>
              <a:t> </a:t>
            </a:r>
            <a:r>
              <a:rPr lang="en-US" sz="2400" dirty="0" err="1"/>
              <a:t>tiene</a:t>
            </a:r>
            <a:r>
              <a:rPr lang="en-US" sz="2400" dirty="0"/>
              <a:t> un </a:t>
            </a:r>
            <a:r>
              <a:rPr lang="en-US" sz="2400" dirty="0" err="1"/>
              <a:t>clima</a:t>
            </a:r>
            <a:r>
              <a:rPr lang="en-US" sz="2400" dirty="0"/>
              <a:t> continental </a:t>
            </a:r>
            <a:r>
              <a:rPr lang="en-US" sz="2400" dirty="0" err="1"/>
              <a:t>mediterráneo</a:t>
            </a:r>
            <a:r>
              <a:rPr lang="en-US" sz="2400" dirty="0"/>
              <a:t>, con </a:t>
            </a:r>
            <a:r>
              <a:rPr lang="en-US" sz="2400" dirty="0" err="1"/>
              <a:t>inviernos</a:t>
            </a:r>
            <a:r>
              <a:rPr lang="en-US" sz="2400" dirty="0"/>
              <a:t> </a:t>
            </a:r>
            <a:r>
              <a:rPr lang="en-US" sz="2400" dirty="0" err="1"/>
              <a:t>fríos</a:t>
            </a:r>
            <a:r>
              <a:rPr lang="en-US" sz="2400" dirty="0"/>
              <a:t> y </a:t>
            </a:r>
            <a:r>
              <a:rPr lang="en-US" sz="2400" dirty="0" err="1"/>
              <a:t>veranos</a:t>
            </a:r>
            <a:r>
              <a:rPr lang="en-US" sz="2400" dirty="0"/>
              <a:t> </a:t>
            </a:r>
            <a:r>
              <a:rPr lang="en-US" sz="2400" dirty="0" err="1"/>
              <a:t>muy</a:t>
            </a:r>
            <a:r>
              <a:rPr lang="en-US" sz="2400" dirty="0"/>
              <a:t> </a:t>
            </a:r>
            <a:r>
              <a:rPr lang="en-US" sz="2400" dirty="0" err="1"/>
              <a:t>calurosos</a:t>
            </a:r>
            <a:r>
              <a:rPr lang="en-US" sz="2400" dirty="0"/>
              <a:t>; y </a:t>
            </a:r>
            <a:r>
              <a:rPr lang="en-US" sz="2400" dirty="0" err="1"/>
              <a:t>las</a:t>
            </a:r>
            <a:r>
              <a:rPr lang="en-US" sz="2400" dirty="0"/>
              <a:t> </a:t>
            </a:r>
            <a:r>
              <a:rPr lang="en-US" sz="2400" dirty="0" err="1"/>
              <a:t>zonas</a:t>
            </a:r>
            <a:r>
              <a:rPr lang="en-US" sz="2400" dirty="0"/>
              <a:t> </a:t>
            </a:r>
            <a:r>
              <a:rPr lang="en-US" sz="2400" dirty="0" err="1"/>
              <a:t>montañosas</a:t>
            </a:r>
            <a:r>
              <a:rPr lang="en-US" sz="2400" dirty="0"/>
              <a:t> </a:t>
            </a:r>
            <a:r>
              <a:rPr lang="en-US" sz="2400" dirty="0" err="1"/>
              <a:t>próximas</a:t>
            </a:r>
            <a:r>
              <a:rPr lang="en-US" sz="2400" dirty="0"/>
              <a:t> a los </a:t>
            </a:r>
            <a:r>
              <a:rPr lang="en-US" sz="2400" dirty="0" err="1"/>
              <a:t>Pirineos</a:t>
            </a:r>
            <a:r>
              <a:rPr lang="en-US" sz="2400" dirty="0"/>
              <a:t>, </a:t>
            </a:r>
            <a:r>
              <a:rPr lang="en-US" sz="2400" dirty="0" err="1"/>
              <a:t>que</a:t>
            </a:r>
            <a:r>
              <a:rPr lang="en-US" sz="2400" dirty="0"/>
              <a:t> </a:t>
            </a:r>
            <a:r>
              <a:rPr lang="en-US" sz="2400" dirty="0" err="1"/>
              <a:t>tienen</a:t>
            </a:r>
            <a:r>
              <a:rPr lang="en-US" sz="2400" dirty="0"/>
              <a:t> un </a:t>
            </a:r>
            <a:r>
              <a:rPr lang="en-US" sz="2400" dirty="0" err="1"/>
              <a:t>clima</a:t>
            </a:r>
            <a:r>
              <a:rPr lang="en-US" sz="2400" dirty="0"/>
              <a:t> de </a:t>
            </a:r>
            <a:r>
              <a:rPr lang="en-US" sz="2400" dirty="0" err="1"/>
              <a:t>alta</a:t>
            </a:r>
            <a:r>
              <a:rPr lang="en-US" sz="2400" dirty="0"/>
              <a:t> </a:t>
            </a:r>
            <a:r>
              <a:rPr lang="en-US" sz="2400" dirty="0" err="1"/>
              <a:t>montaña</a:t>
            </a:r>
            <a:r>
              <a:rPr lang="en-US" sz="2400" dirty="0"/>
              <a:t>, con </a:t>
            </a:r>
            <a:r>
              <a:rPr lang="en-US" sz="2400" dirty="0" err="1"/>
              <a:t>mínimas</a:t>
            </a:r>
            <a:r>
              <a:rPr lang="en-US" sz="2400" dirty="0"/>
              <a:t> </a:t>
            </a:r>
            <a:r>
              <a:rPr lang="en-US" sz="2400" dirty="0" err="1"/>
              <a:t>bajo</a:t>
            </a:r>
            <a:r>
              <a:rPr lang="en-US" sz="2400" dirty="0"/>
              <a:t> cero y </a:t>
            </a:r>
            <a:r>
              <a:rPr lang="en-US" sz="2400" dirty="0" err="1"/>
              <a:t>nieve</a:t>
            </a:r>
            <a:r>
              <a:rPr lang="en-US" sz="2400" dirty="0"/>
              <a:t> </a:t>
            </a:r>
            <a:r>
              <a:rPr lang="en-US" sz="2400" dirty="0" err="1"/>
              <a:t>abundante</a:t>
            </a:r>
            <a:r>
              <a:rPr lang="en-US" sz="2400" dirty="0"/>
              <a:t> en </a:t>
            </a:r>
            <a:r>
              <a:rPr lang="en-US" sz="2400" dirty="0" err="1"/>
              <a:t>invierno</a:t>
            </a:r>
            <a:r>
              <a:rPr lang="en-US" sz="2400" dirty="0"/>
              <a:t>, </a:t>
            </a:r>
            <a:r>
              <a:rPr lang="en-US" sz="2400" dirty="0" err="1"/>
              <a:t>precipitaciones</a:t>
            </a:r>
            <a:r>
              <a:rPr lang="en-US" sz="2400" dirty="0"/>
              <a:t> </a:t>
            </a:r>
            <a:r>
              <a:rPr lang="en-US" sz="2400" dirty="0" err="1"/>
              <a:t>anuales</a:t>
            </a:r>
            <a:r>
              <a:rPr lang="en-US" sz="2400" dirty="0"/>
              <a:t> </a:t>
            </a:r>
            <a:r>
              <a:rPr lang="en-US" sz="2400" dirty="0" err="1"/>
              <a:t>por</a:t>
            </a:r>
            <a:r>
              <a:rPr lang="en-US" sz="2400" dirty="0"/>
              <a:t> </a:t>
            </a:r>
            <a:r>
              <a:rPr lang="en-US" sz="2400" dirty="0" err="1"/>
              <a:t>encima</a:t>
            </a:r>
            <a:r>
              <a:rPr lang="en-US" sz="2400" dirty="0"/>
              <a:t> de 1.000 mm y </a:t>
            </a:r>
            <a:r>
              <a:rPr lang="en-US" sz="2400" dirty="0" err="1"/>
              <a:t>veranos</a:t>
            </a:r>
            <a:r>
              <a:rPr lang="en-US" sz="2400" dirty="0"/>
              <a:t> </a:t>
            </a:r>
            <a:r>
              <a:rPr lang="en-US" sz="2400" dirty="0" err="1"/>
              <a:t>menos</a:t>
            </a:r>
            <a:r>
              <a:rPr lang="en-US" sz="2400" dirty="0"/>
              <a:t> </a:t>
            </a:r>
            <a:r>
              <a:rPr lang="en-US" sz="2400" dirty="0" err="1"/>
              <a:t>calurosos</a:t>
            </a:r>
            <a:r>
              <a:rPr lang="en-US" sz="2400" dirty="0"/>
              <a:t>.</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78903"/>
            <a:ext cx="8228766" cy="1134229"/>
          </a:xfrm>
        </p:spPr>
        <p:txBody>
          <a:bodyPr>
            <a:normAutofit fontScale="90000"/>
          </a:bodyPr>
          <a:lstStyle/>
          <a:p>
            <a:pPr lvl="0">
              <a:buNone/>
            </a:pPr>
            <a:r>
              <a:rPr lang="es-ES"/>
              <a:t>SECTOR PRIMARIO</a:t>
            </a:r>
            <a:br>
              <a:rPr lang="es-ES"/>
            </a:br>
            <a:r>
              <a:rPr lang="es-ES"/>
              <a:t>AGRICULTURA</a:t>
            </a:r>
          </a:p>
        </p:txBody>
      </p:sp>
      <p:sp>
        <p:nvSpPr>
          <p:cNvPr id="3" name="2 Marcador de texto"/>
          <p:cNvSpPr txBox="1">
            <a:spLocks noGrp="1"/>
          </p:cNvSpPr>
          <p:nvPr>
            <p:ph type="body" idx="4294967295"/>
          </p:nvPr>
        </p:nvSpPr>
        <p:spPr>
          <a:xfrm>
            <a:off x="457170" y="1604844"/>
            <a:ext cx="8228766" cy="4938299"/>
          </a:xfrm>
        </p:spPr>
        <p:txBody>
          <a:bodyPr/>
          <a:lstStyle/>
          <a:p>
            <a:pPr lvl="0" algn="just">
              <a:lnSpc>
                <a:spcPct val="150000"/>
              </a:lnSpc>
              <a:buNone/>
            </a:pPr>
            <a:r>
              <a:rPr lang="en-US" sz="1800" dirty="0"/>
              <a:t>El sector </a:t>
            </a:r>
            <a:r>
              <a:rPr lang="en-US" sz="1800" dirty="0" err="1"/>
              <a:t>primario</a:t>
            </a:r>
            <a:r>
              <a:rPr lang="en-US" sz="1800" dirty="0"/>
              <a:t>, </a:t>
            </a:r>
            <a:r>
              <a:rPr lang="en-US" sz="1800" dirty="0" err="1"/>
              <a:t>como</a:t>
            </a:r>
            <a:r>
              <a:rPr lang="en-US" sz="1800" dirty="0"/>
              <a:t> en los </a:t>
            </a:r>
            <a:r>
              <a:rPr lang="en-US" sz="1800" dirty="0" err="1"/>
              <a:t>países</a:t>
            </a:r>
            <a:r>
              <a:rPr lang="en-US" sz="1800" dirty="0"/>
              <a:t> </a:t>
            </a:r>
            <a:r>
              <a:rPr lang="en-US" sz="1800" dirty="0" err="1"/>
              <a:t>desarrollados</a:t>
            </a:r>
            <a:r>
              <a:rPr lang="en-US" sz="1800" dirty="0"/>
              <a:t>, </a:t>
            </a:r>
            <a:r>
              <a:rPr lang="en-US" sz="1800" dirty="0" err="1"/>
              <a:t>ocupa</a:t>
            </a:r>
            <a:r>
              <a:rPr lang="en-US" sz="1800" dirty="0"/>
              <a:t> </a:t>
            </a:r>
            <a:r>
              <a:rPr lang="en-US" sz="1800" dirty="0" err="1"/>
              <a:t>sólo</a:t>
            </a:r>
            <a:r>
              <a:rPr lang="en-US" sz="1800" dirty="0"/>
              <a:t> al 3% de la </a:t>
            </a:r>
            <a:r>
              <a:rPr lang="en-US" sz="1800" dirty="0" err="1"/>
              <a:t>fuerza</a:t>
            </a:r>
            <a:r>
              <a:rPr lang="en-US" sz="1800" dirty="0"/>
              <a:t> </a:t>
            </a:r>
            <a:r>
              <a:rPr lang="en-US" sz="1800" dirty="0" err="1"/>
              <a:t>laboral</a:t>
            </a:r>
            <a:r>
              <a:rPr lang="en-US" sz="1800" dirty="0"/>
              <a:t>, </a:t>
            </a:r>
            <a:r>
              <a:rPr lang="en-US" sz="1800" dirty="0" err="1"/>
              <a:t>pero</a:t>
            </a:r>
            <a:r>
              <a:rPr lang="en-US" sz="1800" dirty="0"/>
              <a:t> </a:t>
            </a:r>
            <a:r>
              <a:rPr lang="en-US" sz="1800" dirty="0" err="1"/>
              <a:t>está</a:t>
            </a:r>
            <a:r>
              <a:rPr lang="en-US" sz="1800" dirty="0"/>
              <a:t> </a:t>
            </a:r>
            <a:r>
              <a:rPr lang="en-US" sz="1800" dirty="0" err="1"/>
              <a:t>integrado</a:t>
            </a:r>
            <a:r>
              <a:rPr lang="en-US" sz="1800" dirty="0"/>
              <a:t> </a:t>
            </a:r>
            <a:r>
              <a:rPr lang="en-US" sz="1800" dirty="0" err="1"/>
              <a:t>por</a:t>
            </a:r>
            <a:r>
              <a:rPr lang="en-US" sz="1800" dirty="0"/>
              <a:t> </a:t>
            </a:r>
            <a:r>
              <a:rPr lang="en-US" sz="1800" dirty="0" err="1"/>
              <a:t>subsectores</a:t>
            </a:r>
            <a:r>
              <a:rPr lang="en-US" sz="1800" dirty="0"/>
              <a:t> </a:t>
            </a:r>
            <a:r>
              <a:rPr lang="en-US" sz="1800" dirty="0" err="1"/>
              <a:t>potentes</a:t>
            </a:r>
            <a:r>
              <a:rPr lang="en-US" sz="1800" dirty="0"/>
              <a:t> </a:t>
            </a:r>
            <a:r>
              <a:rPr lang="en-US" sz="1800" dirty="0" err="1"/>
              <a:t>que</a:t>
            </a:r>
            <a:r>
              <a:rPr lang="en-US" sz="1800" dirty="0"/>
              <a:t> </a:t>
            </a:r>
            <a:r>
              <a:rPr lang="en-US" sz="1800" dirty="0" err="1"/>
              <a:t>compiten</a:t>
            </a:r>
            <a:r>
              <a:rPr lang="en-US" sz="1800" dirty="0"/>
              <a:t> a </a:t>
            </a:r>
            <a:r>
              <a:rPr lang="en-US" sz="1800" dirty="0" err="1"/>
              <a:t>nivel</a:t>
            </a:r>
            <a:r>
              <a:rPr lang="en-US" sz="1800" dirty="0"/>
              <a:t> </a:t>
            </a:r>
            <a:r>
              <a:rPr lang="en-US" sz="1800" dirty="0" err="1"/>
              <a:t>mundial</a:t>
            </a:r>
            <a:r>
              <a:rPr lang="en-US" sz="1800" dirty="0"/>
              <a:t>. En 2004, la </a:t>
            </a:r>
            <a:r>
              <a:rPr lang="en-US" sz="1800" dirty="0" err="1"/>
              <a:t>producción</a:t>
            </a:r>
            <a:r>
              <a:rPr lang="en-US" sz="1800" dirty="0"/>
              <a:t> </a:t>
            </a:r>
            <a:r>
              <a:rPr lang="en-US" sz="1800" dirty="0" err="1"/>
              <a:t>agricola</a:t>
            </a:r>
            <a:r>
              <a:rPr lang="en-US" sz="1800" dirty="0"/>
              <a:t> </a:t>
            </a:r>
            <a:r>
              <a:rPr lang="en-US" sz="1800" dirty="0" err="1"/>
              <a:t>fue</a:t>
            </a:r>
            <a:r>
              <a:rPr lang="en-US" sz="1800" dirty="0"/>
              <a:t> de 1.134 </a:t>
            </a:r>
            <a:r>
              <a:rPr lang="en-US" sz="1800" dirty="0" err="1"/>
              <a:t>millones</a:t>
            </a:r>
            <a:r>
              <a:rPr lang="en-US" sz="1800" dirty="0"/>
              <a:t> de </a:t>
            </a:r>
            <a:r>
              <a:rPr lang="en-US" sz="1800" dirty="0" err="1"/>
              <a:t>euros</a:t>
            </a:r>
            <a:r>
              <a:rPr lang="en-US" sz="1800" dirty="0"/>
              <a:t> y la </a:t>
            </a:r>
            <a:r>
              <a:rPr lang="en-US" sz="1800" dirty="0" err="1"/>
              <a:t>ganadera</a:t>
            </a:r>
            <a:r>
              <a:rPr lang="en-US" sz="1800" dirty="0"/>
              <a:t>, de 2.306 </a:t>
            </a:r>
            <a:r>
              <a:rPr lang="en-US" sz="1800" dirty="0" err="1"/>
              <a:t>millones</a:t>
            </a:r>
            <a:r>
              <a:rPr lang="en-US" sz="1800" dirty="0"/>
              <a:t> de </a:t>
            </a:r>
            <a:r>
              <a:rPr lang="en-US" sz="1800" dirty="0" err="1"/>
              <a:t>euros</a:t>
            </a:r>
            <a:r>
              <a:rPr lang="en-US" sz="1800" dirty="0"/>
              <a:t>. La </a:t>
            </a:r>
            <a:r>
              <a:rPr lang="en-US" sz="1800" dirty="0" err="1"/>
              <a:t>producción</a:t>
            </a:r>
            <a:r>
              <a:rPr lang="en-US" sz="1800" dirty="0"/>
              <a:t> </a:t>
            </a:r>
            <a:r>
              <a:rPr lang="en-US" sz="1800" dirty="0" err="1"/>
              <a:t>forestal</a:t>
            </a:r>
            <a:r>
              <a:rPr lang="en-US" sz="1800" dirty="0"/>
              <a:t>, </a:t>
            </a:r>
            <a:r>
              <a:rPr lang="en-US" sz="1800" dirty="0" err="1"/>
              <a:t>por</a:t>
            </a:r>
            <a:r>
              <a:rPr lang="en-US" sz="1800" dirty="0"/>
              <a:t> el </a:t>
            </a:r>
            <a:r>
              <a:rPr lang="en-US" sz="1800" dirty="0" err="1"/>
              <a:t>contrario</a:t>
            </a:r>
            <a:r>
              <a:rPr lang="en-US" sz="1800" dirty="0"/>
              <a:t>, </a:t>
            </a:r>
            <a:r>
              <a:rPr lang="en-US" sz="1800" dirty="0" err="1"/>
              <a:t>sólo</a:t>
            </a:r>
            <a:r>
              <a:rPr lang="en-US" sz="1800" dirty="0"/>
              <a:t> </a:t>
            </a:r>
            <a:r>
              <a:rPr lang="en-US" sz="1800" dirty="0" err="1"/>
              <a:t>fue</a:t>
            </a:r>
            <a:r>
              <a:rPr lang="en-US" sz="1800" dirty="0"/>
              <a:t> de 41 </a:t>
            </a:r>
            <a:r>
              <a:rPr lang="en-US" sz="1800" dirty="0" err="1"/>
              <a:t>millones</a:t>
            </a:r>
            <a:r>
              <a:rPr lang="en-US" sz="1800" dirty="0"/>
              <a:t> de </a:t>
            </a:r>
            <a:r>
              <a:rPr lang="en-US" sz="1800" dirty="0" err="1"/>
              <a:t>euros</a:t>
            </a:r>
            <a:r>
              <a:rPr lang="en-US" sz="1800" dirty="0"/>
              <a:t> el </a:t>
            </a:r>
            <a:r>
              <a:rPr lang="en-US" sz="1800" dirty="0" err="1"/>
              <a:t>mismo</a:t>
            </a:r>
            <a:r>
              <a:rPr lang="en-US" sz="1800" dirty="0"/>
              <a:t> </a:t>
            </a:r>
            <a:r>
              <a:rPr lang="en-US" sz="1800" dirty="0" err="1"/>
              <a:t>año</a:t>
            </a:r>
            <a:r>
              <a:rPr lang="en-US" sz="1800" dirty="0"/>
              <a:t>. El </a:t>
            </a:r>
            <a:r>
              <a:rPr lang="en-US" sz="1800" dirty="0" err="1"/>
              <a:t>censo</a:t>
            </a:r>
            <a:r>
              <a:rPr lang="en-US" sz="1800" dirty="0"/>
              <a:t> </a:t>
            </a:r>
            <a:r>
              <a:rPr lang="en-US" sz="1800" dirty="0" err="1"/>
              <a:t>agrario</a:t>
            </a:r>
            <a:r>
              <a:rPr lang="en-US" sz="1800" dirty="0"/>
              <a:t> del </a:t>
            </a:r>
            <a:r>
              <a:rPr lang="en-US" sz="1800" dirty="0" err="1"/>
              <a:t>Instituto</a:t>
            </a:r>
            <a:r>
              <a:rPr lang="en-US" sz="1800" dirty="0"/>
              <a:t> </a:t>
            </a:r>
            <a:r>
              <a:rPr lang="en-US" sz="1800" dirty="0" err="1"/>
              <a:t>Nacional</a:t>
            </a:r>
            <a:r>
              <a:rPr lang="en-US" sz="1800" dirty="0"/>
              <a:t> de </a:t>
            </a:r>
            <a:r>
              <a:rPr lang="en-US" sz="1800" dirty="0" err="1"/>
              <a:t>Estadística</a:t>
            </a:r>
            <a:r>
              <a:rPr lang="en-US" sz="1800" dirty="0"/>
              <a:t> de 1999 </a:t>
            </a:r>
            <a:r>
              <a:rPr lang="en-US" sz="1800" dirty="0" err="1"/>
              <a:t>mostró</a:t>
            </a:r>
            <a:r>
              <a:rPr lang="en-US" sz="1800" dirty="0"/>
              <a:t> un </a:t>
            </a:r>
            <a:r>
              <a:rPr lang="en-US" sz="1800" dirty="0" err="1"/>
              <a:t>decrecimiento</a:t>
            </a:r>
            <a:r>
              <a:rPr lang="en-US" sz="1800" dirty="0"/>
              <a:t> del 41,4% en el </a:t>
            </a:r>
            <a:r>
              <a:rPr lang="en-US" sz="1800" dirty="0" err="1"/>
              <a:t>número</a:t>
            </a:r>
            <a:r>
              <a:rPr lang="en-US" sz="1800" dirty="0"/>
              <a:t> de </a:t>
            </a:r>
            <a:r>
              <a:rPr lang="en-US" sz="1800" dirty="0" err="1"/>
              <a:t>unidades</a:t>
            </a:r>
            <a:r>
              <a:rPr lang="en-US" sz="1800" dirty="0"/>
              <a:t> o </a:t>
            </a:r>
            <a:r>
              <a:rPr lang="en-US" sz="1800" dirty="0" err="1"/>
              <a:t>explotaciones</a:t>
            </a:r>
            <a:r>
              <a:rPr lang="en-US" sz="1800" dirty="0"/>
              <a:t> </a:t>
            </a:r>
            <a:r>
              <a:rPr lang="en-US" sz="1800" dirty="0" err="1"/>
              <a:t>agrarias</a:t>
            </a:r>
            <a:r>
              <a:rPr lang="en-US" sz="1800" dirty="0"/>
              <a:t> entre 1989 y 1999, </a:t>
            </a:r>
            <a:r>
              <a:rPr lang="en-US" sz="1800" dirty="0" err="1"/>
              <a:t>una</a:t>
            </a:r>
            <a:r>
              <a:rPr lang="en-US" sz="1800" dirty="0"/>
              <a:t> </a:t>
            </a:r>
            <a:r>
              <a:rPr lang="en-US" sz="1800" dirty="0" err="1"/>
              <a:t>cifra</a:t>
            </a:r>
            <a:r>
              <a:rPr lang="en-US" sz="1800" dirty="0"/>
              <a:t> </a:t>
            </a:r>
            <a:r>
              <a:rPr lang="en-US" sz="1800" dirty="0" err="1"/>
              <a:t>muy</a:t>
            </a:r>
            <a:r>
              <a:rPr lang="en-US" sz="1800" dirty="0"/>
              <a:t> superior al </a:t>
            </a:r>
            <a:r>
              <a:rPr lang="en-US" sz="1800" dirty="0" err="1"/>
              <a:t>resto</a:t>
            </a:r>
            <a:r>
              <a:rPr lang="en-US" sz="1800" dirty="0"/>
              <a:t> del </a:t>
            </a:r>
            <a:r>
              <a:rPr lang="en-US" sz="1800" dirty="0" err="1"/>
              <a:t>territorio</a:t>
            </a:r>
            <a:r>
              <a:rPr lang="en-US" sz="1800" dirty="0"/>
              <a:t> </a:t>
            </a:r>
            <a:r>
              <a:rPr lang="en-US" sz="1800" dirty="0" err="1"/>
              <a:t>español</a:t>
            </a:r>
            <a:r>
              <a:rPr lang="en-US" sz="1800" dirty="0"/>
              <a:t>, </a:t>
            </a:r>
            <a:r>
              <a:rPr lang="en-US" sz="1800" dirty="0" err="1"/>
              <a:t>que</a:t>
            </a:r>
            <a:r>
              <a:rPr lang="en-US" sz="1800" dirty="0"/>
              <a:t> </a:t>
            </a:r>
            <a:r>
              <a:rPr lang="en-US" sz="1800" dirty="0" err="1"/>
              <a:t>fue</a:t>
            </a:r>
            <a:r>
              <a:rPr lang="en-US" sz="1800" dirty="0"/>
              <a:t> del 21,7%, un </a:t>
            </a:r>
            <a:r>
              <a:rPr lang="en-US" sz="1800" dirty="0" err="1"/>
              <a:t>decrecimiento</a:t>
            </a:r>
            <a:r>
              <a:rPr lang="en-US" sz="1800" dirty="0"/>
              <a:t> </a:t>
            </a:r>
            <a:r>
              <a:rPr lang="en-US" sz="1800" dirty="0" err="1"/>
              <a:t>que</a:t>
            </a:r>
            <a:r>
              <a:rPr lang="en-US" sz="1800" dirty="0"/>
              <a:t> a la </a:t>
            </a:r>
            <a:r>
              <a:rPr lang="en-US" sz="1800" dirty="0" err="1"/>
              <a:t>vez</a:t>
            </a:r>
            <a:r>
              <a:rPr lang="en-US" sz="1800" dirty="0"/>
              <a:t> </a:t>
            </a:r>
            <a:r>
              <a:rPr lang="en-US" sz="1800" dirty="0" err="1"/>
              <a:t>implica</a:t>
            </a:r>
            <a:r>
              <a:rPr lang="en-US" sz="1800" dirty="0"/>
              <a:t> un </a:t>
            </a:r>
            <a:r>
              <a:rPr lang="en-US" sz="1800" dirty="0" err="1"/>
              <a:t>aumento</a:t>
            </a:r>
            <a:r>
              <a:rPr lang="en-US" sz="1800" dirty="0"/>
              <a:t> en la </a:t>
            </a:r>
            <a:r>
              <a:rPr lang="en-US" sz="1800" dirty="0" err="1"/>
              <a:t>superficie</a:t>
            </a:r>
            <a:r>
              <a:rPr lang="en-US" sz="1800" dirty="0"/>
              <a:t> </a:t>
            </a:r>
            <a:r>
              <a:rPr lang="en-US" sz="1800" dirty="0" err="1"/>
              <a:t>por</a:t>
            </a:r>
            <a:r>
              <a:rPr lang="en-US" sz="1800" dirty="0"/>
              <a:t> </a:t>
            </a:r>
            <a:r>
              <a:rPr lang="en-US" sz="1800" dirty="0" err="1"/>
              <a:t>explotación</a:t>
            </a:r>
            <a:r>
              <a:rPr lang="en-US" sz="1800" dirty="0"/>
              <a:t>; de </a:t>
            </a:r>
            <a:r>
              <a:rPr lang="en-US" sz="1800" dirty="0" err="1"/>
              <a:t>hecho</a:t>
            </a:r>
            <a:r>
              <a:rPr lang="en-US" sz="1800" dirty="0"/>
              <a:t>, la </a:t>
            </a:r>
            <a:r>
              <a:rPr lang="en-US" sz="1800" dirty="0" err="1"/>
              <a:t>extensión</a:t>
            </a:r>
            <a:r>
              <a:rPr lang="en-US" sz="1800" dirty="0"/>
              <a:t> de </a:t>
            </a:r>
            <a:r>
              <a:rPr lang="en-US" sz="1800" dirty="0" err="1"/>
              <a:t>las</a:t>
            </a:r>
            <a:r>
              <a:rPr lang="en-US" sz="1800" dirty="0"/>
              <a:t> </a:t>
            </a:r>
            <a:r>
              <a:rPr lang="en-US" sz="1800" dirty="0" err="1"/>
              <a:t>fincas</a:t>
            </a:r>
            <a:r>
              <a:rPr lang="en-US" sz="1800" dirty="0"/>
              <a:t> en Cataluña ha </a:t>
            </a:r>
            <a:r>
              <a:rPr lang="en-US" sz="1800" dirty="0" err="1"/>
              <a:t>aumentado</a:t>
            </a:r>
            <a:r>
              <a:rPr lang="en-US" sz="1800" dirty="0"/>
              <a:t> un 54%, </a:t>
            </a:r>
            <a:r>
              <a:rPr lang="en-US" sz="1800" dirty="0" err="1"/>
              <a:t>mientras</a:t>
            </a:r>
            <a:r>
              <a:rPr lang="en-US" sz="1800" dirty="0"/>
              <a:t> </a:t>
            </a:r>
            <a:r>
              <a:rPr lang="en-US" sz="1800" dirty="0" err="1"/>
              <a:t>que</a:t>
            </a:r>
            <a:r>
              <a:rPr lang="en-US" sz="1800" dirty="0"/>
              <a:t> en el </a:t>
            </a:r>
            <a:r>
              <a:rPr lang="en-US" sz="1800" dirty="0" err="1"/>
              <a:t>resto</a:t>
            </a:r>
            <a:r>
              <a:rPr lang="en-US" sz="1800" dirty="0"/>
              <a:t> de </a:t>
            </a:r>
            <a:r>
              <a:rPr lang="en-US" sz="1800" dirty="0" err="1"/>
              <a:t>España</a:t>
            </a:r>
            <a:r>
              <a:rPr lang="en-US" sz="1800" dirty="0"/>
              <a:t>, </a:t>
            </a:r>
            <a:r>
              <a:rPr lang="en-US" sz="1800" dirty="0" err="1"/>
              <a:t>sólo</a:t>
            </a:r>
            <a:r>
              <a:rPr lang="en-US" sz="1800" dirty="0"/>
              <a:t> un 20%.</a:t>
            </a:r>
          </a:p>
        </p:txBody>
      </p:sp>
    </p:spTree>
  </p:cSld>
  <p:clrMapOvr>
    <a:masterClrMapping/>
  </p:clrMapOvr>
  <p:transition>
    <p:wipe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78903"/>
            <a:ext cx="8228766" cy="1134229"/>
          </a:xfrm>
        </p:spPr>
        <p:txBody>
          <a:bodyPr>
            <a:normAutofit fontScale="90000"/>
          </a:bodyPr>
          <a:lstStyle/>
          <a:p>
            <a:pPr lvl="0">
              <a:buNone/>
            </a:pPr>
            <a:r>
              <a:rPr lang="es-ES"/>
              <a:t>SECTOR SECUDARIO</a:t>
            </a:r>
            <a:br>
              <a:rPr lang="es-ES"/>
            </a:br>
            <a:r>
              <a:rPr lang="es-ES"/>
              <a:t>LA INDUSTRIA</a:t>
            </a:r>
          </a:p>
        </p:txBody>
      </p:sp>
      <p:sp>
        <p:nvSpPr>
          <p:cNvPr id="3" name="2 Marcador de texto"/>
          <p:cNvSpPr txBox="1">
            <a:spLocks noGrp="1"/>
          </p:cNvSpPr>
          <p:nvPr>
            <p:ph type="body" idx="4294967295"/>
          </p:nvPr>
        </p:nvSpPr>
        <p:spPr>
          <a:xfrm>
            <a:off x="457170" y="1604844"/>
            <a:ext cx="8228766" cy="5101591"/>
          </a:xfrm>
        </p:spPr>
        <p:txBody>
          <a:bodyPr/>
          <a:lstStyle/>
          <a:p>
            <a:pPr lvl="0" algn="just">
              <a:lnSpc>
                <a:spcPct val="150000"/>
              </a:lnSpc>
              <a:buNone/>
            </a:pPr>
            <a:r>
              <a:rPr lang="es-ES" sz="1800" dirty="0"/>
              <a:t>La industria catalana protagonizó el desarrollo económico de Cataluña, y hasta mediados de los años setenta, fue el sector que encabezó la economía, con un 45% del total del producto interior bruto (PIB) catalán, y ocupando además al 40% de la población activa en 1979. A nivel del Estado, Cataluña es la comunidad con mayor participación en el PIB industrial español, con el 25%.</a:t>
            </a:r>
          </a:p>
          <a:p>
            <a:pPr lvl="0" algn="just">
              <a:lnSpc>
                <a:spcPct val="150000"/>
              </a:lnSpc>
              <a:buNone/>
            </a:pPr>
            <a:r>
              <a:rPr lang="es-ES" sz="1800" dirty="0"/>
              <a:t>En 2001, el valor agregado bruto del sector industrial había decrecido al 27,2% del total. El sector industrial se fundamenta en la industria de la transformación —históricamente la textil— que en la actualidad también incluye la industria del automóvil, la industria química, la industria farmacéutica, la alimentación, las construcciones navales, y las nuevas industrias relacionadas con el material informático y telemático.</a:t>
            </a:r>
          </a:p>
        </p:txBody>
      </p:sp>
    </p:spTree>
  </p:cSld>
  <p:clrMapOvr>
    <a:masterClrMapping/>
  </p:clrMapOvr>
  <p:transition>
    <p:wipe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78903"/>
            <a:ext cx="8228766" cy="1134229"/>
          </a:xfrm>
        </p:spPr>
        <p:txBody>
          <a:bodyPr>
            <a:normAutofit fontScale="90000"/>
          </a:bodyPr>
          <a:lstStyle/>
          <a:p>
            <a:pPr lvl="0">
              <a:buNone/>
            </a:pPr>
            <a:r>
              <a:rPr lang="es-ES"/>
              <a:t>SECTOR TERCIARIO</a:t>
            </a:r>
            <a:br>
              <a:rPr lang="es-ES"/>
            </a:br>
            <a:r>
              <a:rPr lang="es-ES"/>
              <a:t>LOS SERVICIOS</a:t>
            </a:r>
          </a:p>
        </p:txBody>
      </p:sp>
      <p:sp>
        <p:nvSpPr>
          <p:cNvPr id="3" name="2 Marcador de texto"/>
          <p:cNvSpPr txBox="1">
            <a:spLocks noGrp="1"/>
          </p:cNvSpPr>
          <p:nvPr>
            <p:ph type="body" idx="4294967295"/>
          </p:nvPr>
        </p:nvSpPr>
        <p:spPr>
          <a:xfrm>
            <a:off x="457170" y="1604844"/>
            <a:ext cx="8228766" cy="4933073"/>
          </a:xfrm>
        </p:spPr>
        <p:txBody>
          <a:bodyPr/>
          <a:lstStyle/>
          <a:p>
            <a:pPr lvl="0" algn="just">
              <a:lnSpc>
                <a:spcPct val="150000"/>
              </a:lnSpc>
              <a:buNone/>
            </a:pPr>
            <a:r>
              <a:rPr lang="en-US" sz="1800" dirty="0"/>
              <a:t>El sector </a:t>
            </a:r>
            <a:r>
              <a:rPr lang="en-US" sz="1800" dirty="0" err="1"/>
              <a:t>terciario</a:t>
            </a:r>
            <a:r>
              <a:rPr lang="en-US" sz="1800" dirty="0"/>
              <a:t> ha </a:t>
            </a:r>
            <a:r>
              <a:rPr lang="en-US" sz="1800" dirty="0" err="1"/>
              <a:t>crecido</a:t>
            </a:r>
            <a:r>
              <a:rPr lang="en-US" sz="1800" dirty="0"/>
              <a:t> </a:t>
            </a:r>
            <a:r>
              <a:rPr lang="en-US" sz="1800" dirty="0" err="1"/>
              <a:t>notablemente</a:t>
            </a:r>
            <a:r>
              <a:rPr lang="en-US" sz="1800" dirty="0"/>
              <a:t> </a:t>
            </a:r>
            <a:r>
              <a:rPr lang="en-US" sz="1800" dirty="0" err="1"/>
              <a:t>durante</a:t>
            </a:r>
            <a:r>
              <a:rPr lang="en-US" sz="1800" dirty="0"/>
              <a:t> </a:t>
            </a:r>
            <a:r>
              <a:rPr lang="en-US" sz="1800" dirty="0" err="1"/>
              <a:t>las</a:t>
            </a:r>
            <a:r>
              <a:rPr lang="en-US" sz="1800" dirty="0"/>
              <a:t> </a:t>
            </a:r>
            <a:r>
              <a:rPr lang="en-US" sz="1800" dirty="0" err="1"/>
              <a:t>últimas</a:t>
            </a:r>
            <a:r>
              <a:rPr lang="en-US" sz="1800" dirty="0"/>
              <a:t> </a:t>
            </a:r>
            <a:r>
              <a:rPr lang="en-US" sz="1800" dirty="0" err="1"/>
              <a:t>tres</a:t>
            </a:r>
            <a:r>
              <a:rPr lang="en-US" sz="1800" dirty="0"/>
              <a:t> </a:t>
            </a:r>
            <a:r>
              <a:rPr lang="en-US" sz="1800" dirty="0" err="1"/>
              <a:t>décadas</a:t>
            </a:r>
            <a:r>
              <a:rPr lang="en-US" sz="1800" dirty="0"/>
              <a:t> y en la </a:t>
            </a:r>
            <a:r>
              <a:rPr lang="en-US" sz="1800" dirty="0" err="1"/>
              <a:t>actualidad</a:t>
            </a:r>
            <a:r>
              <a:rPr lang="en-US" sz="1800" dirty="0"/>
              <a:t> </a:t>
            </a:r>
            <a:r>
              <a:rPr lang="en-US" sz="1800" dirty="0" err="1"/>
              <a:t>es</a:t>
            </a:r>
            <a:r>
              <a:rPr lang="en-US" sz="1800" dirty="0"/>
              <a:t> un sector </a:t>
            </a:r>
            <a:r>
              <a:rPr lang="en-US" sz="1800" dirty="0" err="1"/>
              <a:t>amplio</a:t>
            </a:r>
            <a:r>
              <a:rPr lang="en-US" sz="1800" dirty="0"/>
              <a:t> y </a:t>
            </a:r>
            <a:r>
              <a:rPr lang="en-US" sz="1800" dirty="0" err="1"/>
              <a:t>diversificado</a:t>
            </a:r>
            <a:r>
              <a:rPr lang="en-US" sz="1800" dirty="0"/>
              <a:t>, y el principal con </a:t>
            </a:r>
            <a:r>
              <a:rPr lang="en-US" sz="1800" dirty="0" err="1"/>
              <a:t>respecto</a:t>
            </a:r>
            <a:r>
              <a:rPr lang="en-US" sz="1800" dirty="0"/>
              <a:t> al </a:t>
            </a:r>
            <a:r>
              <a:rPr lang="en-US" sz="1800" dirty="0" err="1"/>
              <a:t>porcentaje</a:t>
            </a:r>
            <a:r>
              <a:rPr lang="en-US" sz="1800" dirty="0"/>
              <a:t> del PIB y a la </a:t>
            </a:r>
            <a:r>
              <a:rPr lang="en-US" sz="1800" dirty="0" err="1"/>
              <a:t>ocupación</a:t>
            </a:r>
            <a:r>
              <a:rPr lang="en-US" sz="1800" dirty="0"/>
              <a:t>. En </a:t>
            </a:r>
            <a:r>
              <a:rPr lang="en-US" sz="1800" dirty="0" err="1"/>
              <a:t>este</a:t>
            </a:r>
            <a:r>
              <a:rPr lang="en-US" sz="1800" dirty="0"/>
              <a:t> sector, </a:t>
            </a:r>
            <a:r>
              <a:rPr lang="en-US" sz="1800" dirty="0" err="1"/>
              <a:t>también</a:t>
            </a:r>
            <a:r>
              <a:rPr lang="en-US" sz="1800" dirty="0"/>
              <a:t> </a:t>
            </a:r>
            <a:r>
              <a:rPr lang="en-US" sz="1800" dirty="0" err="1"/>
              <a:t>conocido</a:t>
            </a:r>
            <a:r>
              <a:rPr lang="en-US" sz="1800" dirty="0"/>
              <a:t> </a:t>
            </a:r>
            <a:r>
              <a:rPr lang="en-US" sz="1800" dirty="0" err="1"/>
              <a:t>como</a:t>
            </a:r>
            <a:r>
              <a:rPr lang="en-US" sz="1800" dirty="0"/>
              <a:t> el sector de los </a:t>
            </a:r>
            <a:r>
              <a:rPr lang="en-US" sz="1800" dirty="0" err="1"/>
              <a:t>servicios</a:t>
            </a:r>
            <a:r>
              <a:rPr lang="en-US" sz="1800" dirty="0"/>
              <a:t>, se </a:t>
            </a:r>
            <a:r>
              <a:rPr lang="en-US" sz="1800" dirty="0" err="1"/>
              <a:t>incluyen</a:t>
            </a:r>
            <a:r>
              <a:rPr lang="en-US" sz="1800" dirty="0"/>
              <a:t> el </a:t>
            </a:r>
            <a:r>
              <a:rPr lang="en-US" sz="1800" dirty="0" err="1"/>
              <a:t>comercio</a:t>
            </a:r>
            <a:r>
              <a:rPr lang="en-US" sz="1800" dirty="0"/>
              <a:t>, el </a:t>
            </a:r>
            <a:r>
              <a:rPr lang="en-US" sz="1800" dirty="0" err="1"/>
              <a:t>turismo</a:t>
            </a:r>
            <a:r>
              <a:rPr lang="en-US" sz="1800" dirty="0"/>
              <a:t>, la </a:t>
            </a:r>
            <a:r>
              <a:rPr lang="en-US" sz="1800" dirty="0" err="1"/>
              <a:t>hostelería</a:t>
            </a:r>
            <a:r>
              <a:rPr lang="en-US" sz="1800" dirty="0"/>
              <a:t>, </a:t>
            </a:r>
            <a:r>
              <a:rPr lang="en-US" sz="1800" dirty="0" err="1"/>
              <a:t>las</a:t>
            </a:r>
            <a:r>
              <a:rPr lang="en-US" sz="1800" dirty="0"/>
              <a:t> </a:t>
            </a:r>
            <a:r>
              <a:rPr lang="en-US" sz="1800" dirty="0" err="1"/>
              <a:t>finanzas</a:t>
            </a:r>
            <a:r>
              <a:rPr lang="en-US" sz="1800" dirty="0"/>
              <a:t>, la </a:t>
            </a:r>
            <a:r>
              <a:rPr lang="en-US" sz="1800" dirty="0" err="1"/>
              <a:t>administración</a:t>
            </a:r>
            <a:r>
              <a:rPr lang="en-US" sz="1800" dirty="0"/>
              <a:t> </a:t>
            </a:r>
            <a:r>
              <a:rPr lang="en-US" sz="1800" dirty="0" err="1"/>
              <a:t>pública</a:t>
            </a:r>
            <a:r>
              <a:rPr lang="en-US" sz="1800" dirty="0"/>
              <a:t>, y la </a:t>
            </a:r>
            <a:r>
              <a:rPr lang="en-US" sz="1800" dirty="0" err="1"/>
              <a:t>administración</a:t>
            </a:r>
            <a:r>
              <a:rPr lang="en-US" sz="1800" dirty="0"/>
              <a:t> de </a:t>
            </a:r>
            <a:r>
              <a:rPr lang="en-US" sz="1800" dirty="0" err="1"/>
              <a:t>otros</a:t>
            </a:r>
            <a:r>
              <a:rPr lang="en-US" sz="1800" dirty="0"/>
              <a:t> </a:t>
            </a:r>
            <a:r>
              <a:rPr lang="en-US" sz="1800" dirty="0" err="1"/>
              <a:t>servicios</a:t>
            </a:r>
            <a:r>
              <a:rPr lang="en-US" sz="1800" dirty="0"/>
              <a:t> </a:t>
            </a:r>
            <a:r>
              <a:rPr lang="en-US" sz="1800" dirty="0" err="1"/>
              <a:t>relacionados</a:t>
            </a:r>
            <a:r>
              <a:rPr lang="en-US" sz="1800" dirty="0"/>
              <a:t> con la </a:t>
            </a:r>
            <a:r>
              <a:rPr lang="en-US" sz="1800" dirty="0" err="1"/>
              <a:t>cultura</a:t>
            </a:r>
            <a:r>
              <a:rPr lang="en-US" sz="1800" dirty="0"/>
              <a:t> y el </a:t>
            </a:r>
            <a:r>
              <a:rPr lang="en-US" sz="1800" dirty="0" err="1"/>
              <a:t>ocio</a:t>
            </a:r>
            <a:r>
              <a:rPr lang="en-US" sz="1800" dirty="0"/>
              <a:t>. El sector de los </a:t>
            </a:r>
            <a:r>
              <a:rPr lang="en-US" sz="1800" dirty="0" err="1"/>
              <a:t>servicios</a:t>
            </a:r>
            <a:r>
              <a:rPr lang="en-US" sz="1800" dirty="0"/>
              <a:t> </a:t>
            </a:r>
            <a:r>
              <a:rPr lang="en-US" sz="1800" dirty="0" err="1"/>
              <a:t>produjo</a:t>
            </a:r>
            <a:r>
              <a:rPr lang="en-US" sz="1800" dirty="0"/>
              <a:t> el 63,1% del valor </a:t>
            </a:r>
            <a:r>
              <a:rPr lang="en-US" sz="1800" dirty="0" err="1"/>
              <a:t>agregado</a:t>
            </a:r>
            <a:r>
              <a:rPr lang="en-US" sz="1800" dirty="0"/>
              <a:t> </a:t>
            </a:r>
            <a:r>
              <a:rPr lang="en-US" sz="1800" dirty="0" err="1"/>
              <a:t>bruto</a:t>
            </a:r>
            <a:r>
              <a:rPr lang="en-US" sz="1800" dirty="0"/>
              <a:t> </a:t>
            </a:r>
            <a:r>
              <a:rPr lang="en-US" sz="1800" dirty="0" err="1"/>
              <a:t>catalán</a:t>
            </a:r>
            <a:r>
              <a:rPr lang="en-US" sz="1800" dirty="0"/>
              <a:t> en 2001. </a:t>
            </a:r>
            <a:r>
              <a:rPr lang="en-US" sz="1800" dirty="0" err="1"/>
              <a:t>Destacan</a:t>
            </a:r>
            <a:r>
              <a:rPr lang="en-US" sz="1800" dirty="0"/>
              <a:t> el </a:t>
            </a:r>
            <a:r>
              <a:rPr lang="en-US" sz="1800" dirty="0" err="1"/>
              <a:t>turismo</a:t>
            </a:r>
            <a:r>
              <a:rPr lang="en-US" sz="1800" dirty="0"/>
              <a:t> y </a:t>
            </a:r>
            <a:r>
              <a:rPr lang="en-US" sz="1800" dirty="0" err="1"/>
              <a:t>todos</a:t>
            </a:r>
            <a:r>
              <a:rPr lang="en-US" sz="1800" dirty="0"/>
              <a:t> los </a:t>
            </a:r>
            <a:r>
              <a:rPr lang="en-US" sz="1800" dirty="0" err="1"/>
              <a:t>servicios</a:t>
            </a:r>
            <a:r>
              <a:rPr lang="en-US" sz="1800" dirty="0"/>
              <a:t> </a:t>
            </a:r>
            <a:r>
              <a:rPr lang="en-US" sz="1800" dirty="0" err="1"/>
              <a:t>que</a:t>
            </a:r>
            <a:r>
              <a:rPr lang="en-US" sz="1800" dirty="0"/>
              <a:t> se le </a:t>
            </a:r>
            <a:r>
              <a:rPr lang="en-US" sz="1800" dirty="0" err="1"/>
              <a:t>relacionan</a:t>
            </a:r>
            <a:r>
              <a:rPr lang="en-US" sz="1800" dirty="0"/>
              <a:t>, </a:t>
            </a:r>
            <a:r>
              <a:rPr lang="en-US" sz="1800" dirty="0" err="1"/>
              <a:t>cuyo</a:t>
            </a:r>
            <a:r>
              <a:rPr lang="en-US" sz="1800" dirty="0"/>
              <a:t> valor </a:t>
            </a:r>
            <a:r>
              <a:rPr lang="en-US" sz="1800" dirty="0" err="1"/>
              <a:t>agregado</a:t>
            </a:r>
            <a:r>
              <a:rPr lang="en-US" sz="1800" dirty="0"/>
              <a:t> </a:t>
            </a:r>
            <a:r>
              <a:rPr lang="en-US" sz="1800" dirty="0" err="1"/>
              <a:t>bruto</a:t>
            </a:r>
            <a:r>
              <a:rPr lang="en-US" sz="1800" dirty="0"/>
              <a:t>, en </a:t>
            </a:r>
            <a:r>
              <a:rPr lang="en-US" sz="1800" dirty="0" err="1"/>
              <a:t>conjunción</a:t>
            </a:r>
            <a:r>
              <a:rPr lang="en-US" sz="1800" dirty="0"/>
              <a:t> con el </a:t>
            </a:r>
            <a:r>
              <a:rPr lang="en-US" sz="1800" dirty="0" err="1"/>
              <a:t>comercio</a:t>
            </a:r>
            <a:r>
              <a:rPr lang="en-US" sz="1800" dirty="0"/>
              <a:t>, </a:t>
            </a:r>
            <a:r>
              <a:rPr lang="en-US" sz="1800" dirty="0" err="1"/>
              <a:t>supera</a:t>
            </a:r>
            <a:r>
              <a:rPr lang="en-US" sz="1800" dirty="0"/>
              <a:t> el 35% del valor total del sector de los </a:t>
            </a:r>
            <a:r>
              <a:rPr lang="en-US" sz="1800" dirty="0" err="1"/>
              <a:t>servicios</a:t>
            </a:r>
            <a:r>
              <a:rPr lang="en-US" sz="1800" dirty="0"/>
              <a:t>.</a:t>
            </a:r>
          </a:p>
        </p:txBody>
      </p:sp>
    </p:spTree>
  </p:cSld>
  <p:clrMapOvr>
    <a:masterClrMapping/>
  </p:clrMapOvr>
  <p:transition>
    <p:wipe di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ZONAS TURISTICAS</a:t>
            </a:r>
          </a:p>
        </p:txBody>
      </p:sp>
      <p:sp>
        <p:nvSpPr>
          <p:cNvPr id="3" name="2 Marcador de texto"/>
          <p:cNvSpPr txBox="1">
            <a:spLocks noGrp="1"/>
          </p:cNvSpPr>
          <p:nvPr>
            <p:ph type="body" idx="4294967295"/>
          </p:nvPr>
        </p:nvSpPr>
        <p:spPr>
          <a:xfrm>
            <a:off x="424839" y="1306340"/>
            <a:ext cx="8228766" cy="5940915"/>
          </a:xfrm>
        </p:spPr>
        <p:txBody>
          <a:bodyPr/>
          <a:lstStyle/>
          <a:p>
            <a:pPr marL="407211" indent="-162954" algn="just">
              <a:lnSpc>
                <a:spcPct val="150000"/>
              </a:lnSpc>
              <a:buNone/>
            </a:pPr>
            <a:endParaRPr lang="es-ES" sz="1800" dirty="0"/>
          </a:p>
          <a:p>
            <a:pPr lvl="0">
              <a:buNone/>
            </a:pPr>
            <a:r>
              <a:rPr lang="es-ES" sz="1800" dirty="0"/>
              <a:t>Museo Badalona</a:t>
            </a:r>
          </a:p>
          <a:p>
            <a:pPr lvl="0">
              <a:buNone/>
            </a:pPr>
            <a:r>
              <a:rPr lang="es-ES" sz="1800" dirty="0"/>
              <a:t>Museo </a:t>
            </a:r>
            <a:r>
              <a:rPr lang="es-ES" sz="1800" dirty="0" err="1"/>
              <a:t>L´Enrajolada</a:t>
            </a:r>
            <a:r>
              <a:rPr lang="es-ES" sz="1800" dirty="0"/>
              <a:t> Casa Museo Santa Cana</a:t>
            </a:r>
          </a:p>
          <a:p>
            <a:pPr lvl="0">
              <a:buNone/>
            </a:pPr>
            <a:r>
              <a:rPr lang="es-ES" sz="1800" dirty="0"/>
              <a:t>Museo Mataró</a:t>
            </a:r>
          </a:p>
          <a:p>
            <a:pPr lvl="0">
              <a:buNone/>
            </a:pPr>
            <a:r>
              <a:rPr lang="es-ES" sz="1800" dirty="0"/>
              <a:t>Museo Molí </a:t>
            </a:r>
            <a:r>
              <a:rPr lang="es-ES" sz="1800" dirty="0" err="1"/>
              <a:t>Paperer</a:t>
            </a:r>
            <a:r>
              <a:rPr lang="es-ES" sz="1800" dirty="0"/>
              <a:t> de </a:t>
            </a:r>
            <a:r>
              <a:rPr lang="es-ES" sz="1800" dirty="0" err="1"/>
              <a:t>Capellades</a:t>
            </a:r>
            <a:endParaRPr lang="es-ES" sz="1800" dirty="0"/>
          </a:p>
          <a:p>
            <a:pPr lvl="0">
              <a:buNone/>
            </a:pPr>
            <a:r>
              <a:rPr lang="es-ES" sz="1800" dirty="0"/>
              <a:t>Museo Municipal Joan Abelló</a:t>
            </a:r>
          </a:p>
          <a:p>
            <a:pPr lvl="0">
              <a:buNone/>
            </a:pPr>
            <a:r>
              <a:rPr lang="es-ES" sz="1800" dirty="0"/>
              <a:t>Museo </a:t>
            </a:r>
            <a:r>
              <a:rPr lang="es-ES" sz="1800" dirty="0" err="1"/>
              <a:t>Palau</a:t>
            </a:r>
            <a:r>
              <a:rPr lang="es-ES" sz="1800" dirty="0"/>
              <a:t> Mercader</a:t>
            </a:r>
          </a:p>
          <a:p>
            <a:pPr lvl="0">
              <a:buNone/>
            </a:pPr>
            <a:r>
              <a:rPr lang="es-ES" sz="1800" dirty="0"/>
              <a:t>Museo Picasso</a:t>
            </a:r>
          </a:p>
          <a:p>
            <a:pPr lvl="0">
              <a:buNone/>
            </a:pPr>
            <a:r>
              <a:rPr lang="es-ES" sz="1800" dirty="0"/>
              <a:t>Museo de Arte de Sabadell</a:t>
            </a:r>
          </a:p>
          <a:p>
            <a:pPr lvl="0">
              <a:buNone/>
            </a:pPr>
            <a:r>
              <a:rPr lang="es-ES" sz="1800" dirty="0"/>
              <a:t>Museo de </a:t>
            </a:r>
            <a:r>
              <a:rPr lang="es-ES" sz="1800" dirty="0" err="1"/>
              <a:t>Granollers</a:t>
            </a:r>
            <a:endParaRPr lang="es-ES" sz="1800" dirty="0"/>
          </a:p>
          <a:p>
            <a:pPr lvl="0">
              <a:buNone/>
            </a:pPr>
            <a:r>
              <a:rPr lang="es-ES" sz="1800" dirty="0"/>
              <a:t>Museo de </a:t>
            </a:r>
            <a:r>
              <a:rPr lang="es-ES" sz="1800" dirty="0" err="1"/>
              <a:t>Hospitalet</a:t>
            </a:r>
            <a:endParaRPr lang="es-ES" sz="1800" dirty="0"/>
          </a:p>
          <a:p>
            <a:pPr lvl="0">
              <a:buNone/>
            </a:pPr>
            <a:r>
              <a:rPr lang="es-ES" sz="1800" dirty="0"/>
              <a:t>Museo de Terrassa</a:t>
            </a:r>
          </a:p>
          <a:p>
            <a:pPr marL="407211" indent="-162954" algn="just">
              <a:lnSpc>
                <a:spcPct val="150000"/>
              </a:lnSpc>
              <a:buNone/>
            </a:pPr>
            <a:endParaRPr lang="es-ES" sz="1800" dirty="0"/>
          </a:p>
        </p:txBody>
      </p:sp>
    </p:spTree>
  </p:cSld>
  <p:clrMapOvr>
    <a:masterClrMapping/>
  </p:clrMapOvr>
  <p:transition>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MUSEO PICASSO</a:t>
            </a:r>
          </a:p>
        </p:txBody>
      </p:sp>
      <p:sp>
        <p:nvSpPr>
          <p:cNvPr id="3" name="2 Marcador de texto"/>
          <p:cNvSpPr txBox="1">
            <a:spLocks noGrp="1"/>
          </p:cNvSpPr>
          <p:nvPr>
            <p:ph type="body" idx="4294967295"/>
          </p:nvPr>
        </p:nvSpPr>
        <p:spPr>
          <a:xfrm>
            <a:off x="8653606" y="6041827"/>
            <a:ext cx="34944" cy="169277"/>
          </a:xfrm>
        </p:spPr>
        <p:txBody>
          <a:bodyPr>
            <a:spAutoFit/>
          </a:bodyPr>
          <a:lstStyle/>
          <a:p>
            <a:pPr lvl="0">
              <a:buNone/>
            </a:pPr>
            <a:r>
              <a:rPr lang="es-ES" sz="5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979651" y="1469631"/>
            <a:ext cx="7510678" cy="4898780"/>
          </a:xfr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 name="3 Marcador de contenido" descr="bandera-madrid-1.gif"/>
          <p:cNvPicPr>
            <a:picLocks noGrp="1" noChangeAspect="1"/>
          </p:cNvPicPr>
          <p:nvPr>
            <p:ph idx="1"/>
          </p:nvPr>
        </p:nvPicPr>
        <p:blipFill>
          <a:blip r:embed="rId4" cstate="print"/>
          <a:stretch>
            <a:fillRect/>
          </a:stretch>
        </p:blipFill>
        <p:spPr>
          <a:xfrm>
            <a:off x="0" y="0"/>
            <a:ext cx="9144000" cy="6858000"/>
          </a:xfrm>
        </p:spPr>
      </p:pic>
      <p:pic>
        <p:nvPicPr>
          <p:cNvPr id="5" name="Himno de la Comunidad Autónoma de Madrid.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14338"/>
            <a:ext cx="8229600" cy="1143000"/>
          </a:xfrm>
        </p:spPr>
        <p:txBody>
          <a:bodyPr/>
          <a:lstStyle/>
          <a:p>
            <a:r>
              <a:rPr lang="es-ES" b="1" i="1" dirty="0" smtClean="0">
                <a:solidFill>
                  <a:srgbClr val="FF0000"/>
                </a:solidFill>
                <a:effectLst>
                  <a:outerShdw blurRad="38100" dist="38100" dir="2700000" algn="tl">
                    <a:srgbClr val="000000">
                      <a:alpha val="43137"/>
                    </a:srgbClr>
                  </a:outerShdw>
                </a:effectLst>
                <a:latin typeface="Arial Black" pitchFamily="34" charset="0"/>
              </a:rPr>
              <a:t>MEDIO FÍSICO</a:t>
            </a:r>
            <a:endParaRPr lang="es-ES" b="1" i="1" dirty="0">
              <a:solidFill>
                <a:srgbClr val="FF0000"/>
              </a:solidFill>
              <a:effectLst>
                <a:outerShdw blurRad="38100" dist="38100" dir="2700000" algn="tl">
                  <a:srgbClr val="000000">
                    <a:alpha val="43137"/>
                  </a:srgbClr>
                </a:outerShdw>
              </a:effectLst>
              <a:latin typeface="Arial Black" pitchFamily="34" charset="0"/>
            </a:endParaRPr>
          </a:p>
        </p:txBody>
      </p:sp>
      <p:pic>
        <p:nvPicPr>
          <p:cNvPr id="4" name="3 Marcador de contenido" descr="mapacam.gif"/>
          <p:cNvPicPr>
            <a:picLocks noGrp="1" noChangeAspect="1"/>
          </p:cNvPicPr>
          <p:nvPr>
            <p:ph sz="half" idx="1"/>
          </p:nvPr>
        </p:nvPicPr>
        <p:blipFill>
          <a:blip r:embed="rId3" cstate="print"/>
          <a:stretch>
            <a:fillRect/>
          </a:stretch>
        </p:blipFill>
        <p:spPr>
          <a:xfrm>
            <a:off x="5572132" y="1500174"/>
            <a:ext cx="3276604" cy="3461201"/>
          </a:xfrm>
        </p:spPr>
      </p:pic>
      <p:sp>
        <p:nvSpPr>
          <p:cNvPr id="5" name="4 Marcador de contenido"/>
          <p:cNvSpPr>
            <a:spLocks noGrp="1"/>
          </p:cNvSpPr>
          <p:nvPr>
            <p:ph sz="half" idx="2"/>
          </p:nvPr>
        </p:nvSpPr>
        <p:spPr>
          <a:xfrm>
            <a:off x="-285784" y="928670"/>
            <a:ext cx="8929718" cy="5929330"/>
          </a:xfrm>
        </p:spPr>
        <p:txBody>
          <a:bodyPr>
            <a:normAutofit lnSpcReduction="10000"/>
          </a:bodyPr>
          <a:lstStyle/>
          <a:p>
            <a:pPr>
              <a:buNone/>
            </a:pPr>
            <a:r>
              <a:rPr lang="es-ES" sz="2000" b="1" i="1" dirty="0" smtClean="0">
                <a:effectLst>
                  <a:outerShdw blurRad="38100" dist="38100" dir="2700000" algn="tl">
                    <a:srgbClr val="000000">
                      <a:alpha val="43137"/>
                    </a:srgbClr>
                  </a:outerShdw>
                </a:effectLst>
              </a:rPr>
              <a:t>         </a:t>
            </a:r>
          </a:p>
          <a:p>
            <a:pPr>
              <a:buNone/>
            </a:pPr>
            <a:r>
              <a:rPr lang="es-ES" sz="2000" b="1" i="1" dirty="0" smtClean="0">
                <a:effectLst>
                  <a:outerShdw blurRad="38100" dist="38100" dir="2700000" algn="tl">
                    <a:srgbClr val="000000">
                      <a:alpha val="43137"/>
                    </a:srgbClr>
                  </a:outerShdw>
                </a:effectLst>
              </a:rPr>
              <a:t>        </a:t>
            </a:r>
            <a:r>
              <a:rPr lang="es-ES" sz="2000" b="1" i="1" u="sng" dirty="0" smtClean="0">
                <a:solidFill>
                  <a:schemeClr val="tx2">
                    <a:lumMod val="50000"/>
                  </a:schemeClr>
                </a:solidFill>
                <a:effectLst>
                  <a:outerShdw blurRad="38100" dist="38100" dir="2700000" algn="tl">
                    <a:srgbClr val="000000">
                      <a:alpha val="43137"/>
                    </a:srgbClr>
                  </a:outerShdw>
                </a:effectLst>
                <a:latin typeface="Arial Black" pitchFamily="34" charset="0"/>
              </a:rPr>
              <a:t>LOCALIZACIÓN:</a:t>
            </a:r>
          </a:p>
          <a:p>
            <a:pPr>
              <a:buNone/>
            </a:pPr>
            <a:r>
              <a:rPr lang="es-ES" sz="2000" b="1" i="1" u="sng" dirty="0" smtClean="0"/>
              <a:t>      </a:t>
            </a:r>
          </a:p>
          <a:p>
            <a:pPr>
              <a:buNone/>
            </a:pPr>
            <a:r>
              <a:rPr lang="es-ES" sz="2000" dirty="0" smtClean="0"/>
              <a:t>     La Comunidad de Madrid es una comunidad</a:t>
            </a:r>
          </a:p>
          <a:p>
            <a:pPr>
              <a:buNone/>
            </a:pPr>
            <a:r>
              <a:rPr lang="es-ES" sz="2000" dirty="0" smtClean="0"/>
              <a:t>      autónoma de España situada en el centro de la</a:t>
            </a:r>
          </a:p>
          <a:p>
            <a:pPr>
              <a:buNone/>
            </a:pPr>
            <a:r>
              <a:rPr lang="es-ES" sz="2000" dirty="0" smtClean="0"/>
              <a:t>      Península Ibérica y, dentro de ésta, en el centro de la</a:t>
            </a:r>
          </a:p>
          <a:p>
            <a:pPr>
              <a:buNone/>
            </a:pPr>
            <a:r>
              <a:rPr lang="es-ES" sz="2000" dirty="0" smtClean="0"/>
              <a:t>      Meseta Central. Madrid es la capital de España</a:t>
            </a:r>
            <a:r>
              <a:rPr lang="es-ES" sz="2000" baseline="30000" dirty="0" smtClean="0"/>
              <a:t> </a:t>
            </a:r>
            <a:r>
              <a:rPr lang="es-ES" sz="2000" dirty="0" smtClean="0"/>
              <a:t>y de</a:t>
            </a:r>
          </a:p>
          <a:p>
            <a:pPr>
              <a:buNone/>
            </a:pPr>
            <a:r>
              <a:rPr lang="es-ES" sz="2000" dirty="0" smtClean="0"/>
              <a:t>      la Comunidad de Madrid, que es uniprovincial.</a:t>
            </a:r>
          </a:p>
          <a:p>
            <a:pPr>
              <a:buNone/>
            </a:pPr>
            <a:r>
              <a:rPr lang="es-ES" sz="2000" dirty="0" smtClean="0"/>
              <a:t>      También conocida como </a:t>
            </a:r>
            <a:r>
              <a:rPr lang="es-ES" sz="2000" i="1" dirty="0" smtClean="0"/>
              <a:t>La Villa y Corte.</a:t>
            </a:r>
            <a:r>
              <a:rPr lang="es-ES" sz="2000" dirty="0" smtClean="0"/>
              <a:t> Como</a:t>
            </a:r>
          </a:p>
          <a:p>
            <a:pPr>
              <a:buNone/>
            </a:pPr>
            <a:r>
              <a:rPr lang="es-ES" sz="2000" dirty="0" smtClean="0"/>
              <a:t>      capital del Estado, Madrid alberga las sedes del</a:t>
            </a:r>
          </a:p>
          <a:p>
            <a:pPr>
              <a:buNone/>
            </a:pPr>
            <a:r>
              <a:rPr lang="es-ES" sz="2000" dirty="0" smtClean="0"/>
              <a:t>      Gobierno, Cortes Generales, Ministerios,</a:t>
            </a:r>
          </a:p>
          <a:p>
            <a:pPr>
              <a:buNone/>
            </a:pPr>
            <a:r>
              <a:rPr lang="es-ES" sz="2000" dirty="0" smtClean="0"/>
              <a:t>      Instituciones y Organismos asociados, así como la</a:t>
            </a:r>
          </a:p>
          <a:p>
            <a:pPr>
              <a:buNone/>
            </a:pPr>
            <a:r>
              <a:rPr lang="es-ES" sz="2000" dirty="0" smtClean="0"/>
              <a:t>      residencia oficial de los reyes de España. Esta comunidad, que forma parte del territorio   histórico de la región de Castilla, posee una posición central en la red de medios de transportes de España. Limita con las provincias de Guadalajara, Cuenca, Toledo (Castilla-La Mancha), Ávila y Segovia (Castilla y León). </a:t>
            </a:r>
            <a:endParaRPr lang="es-ES" sz="20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643238" y="0"/>
            <a:ext cx="8229600" cy="1143000"/>
          </a:xfrm>
        </p:spPr>
        <p:txBody>
          <a:bodyPr>
            <a:normAutofit/>
          </a:bodyPr>
          <a:lstStyle/>
          <a:p>
            <a:r>
              <a:rPr lang="es-ES" sz="2000" b="1" i="1" u="sng" dirty="0" smtClean="0">
                <a:solidFill>
                  <a:schemeClr val="tx2">
                    <a:lumMod val="50000"/>
                  </a:schemeClr>
                </a:solidFill>
                <a:effectLst>
                  <a:outerShdw blurRad="38100" dist="38100" dir="2700000" algn="tl">
                    <a:srgbClr val="000000">
                      <a:alpha val="43137"/>
                    </a:srgbClr>
                  </a:outerShdw>
                </a:effectLst>
                <a:latin typeface="Arial Black" pitchFamily="34" charset="0"/>
              </a:rPr>
              <a:t>RELIEVE:</a:t>
            </a:r>
            <a:endParaRPr lang="es-ES" sz="2000" dirty="0">
              <a:effectLst>
                <a:outerShdw blurRad="38100" dist="38100" dir="2700000" algn="tl">
                  <a:srgbClr val="000000">
                    <a:alpha val="43137"/>
                  </a:srgbClr>
                </a:outerShdw>
              </a:effectLst>
            </a:endParaRPr>
          </a:p>
        </p:txBody>
      </p:sp>
      <p:sp>
        <p:nvSpPr>
          <p:cNvPr id="6" name="5 Marcador de contenido"/>
          <p:cNvSpPr>
            <a:spLocks noGrp="1"/>
          </p:cNvSpPr>
          <p:nvPr>
            <p:ph idx="1"/>
          </p:nvPr>
        </p:nvSpPr>
        <p:spPr>
          <a:xfrm>
            <a:off x="0" y="785794"/>
            <a:ext cx="8229600" cy="5929330"/>
          </a:xfrm>
        </p:spPr>
        <p:txBody>
          <a:bodyPr>
            <a:normAutofit fontScale="92500" lnSpcReduction="20000"/>
          </a:bodyPr>
          <a:lstStyle/>
          <a:p>
            <a:pPr>
              <a:buNone/>
            </a:pPr>
            <a:r>
              <a:rPr lang="es-ES" sz="2400" dirty="0" smtClean="0"/>
              <a:t>      El relieve de la Comunidad de Madrid está definido por tres grandes unidades: la sierra y la llanura del río Tajo, separadas entre sí por el piedemonte.</a:t>
            </a:r>
          </a:p>
          <a:p>
            <a:pPr>
              <a:buNone/>
            </a:pPr>
            <a:r>
              <a:rPr lang="es-ES" sz="2400" b="1" dirty="0" smtClean="0"/>
              <a:t>Primera unidad de relieve</a:t>
            </a:r>
          </a:p>
          <a:p>
            <a:pPr>
              <a:buNone/>
            </a:pPr>
            <a:r>
              <a:rPr lang="es-ES" sz="2400" dirty="0" smtClean="0"/>
              <a:t>      Las sierras de Guadarrama  Ayllón y Gredos  conforman un paisaje típico de montaña, con altitudes máximas  La sierra madrileña está estructurada en falla, aspecto que puede apreciarse a simple vista en la denominada Falla de Torrelodones, en el municipio del mismo nombre.</a:t>
            </a:r>
          </a:p>
          <a:p>
            <a:pPr>
              <a:buNone/>
            </a:pPr>
            <a:r>
              <a:rPr lang="es-ES" sz="2400" b="1" dirty="0" smtClean="0"/>
              <a:t>Segunda unidad de relieve </a:t>
            </a:r>
          </a:p>
          <a:p>
            <a:pPr>
              <a:buNone/>
            </a:pPr>
            <a:r>
              <a:rPr lang="es-ES" sz="2400" dirty="0" smtClean="0"/>
              <a:t>      Las campiñas, páramos y vegas configuran geomorfológicamente la segunda unidad de relieve, articulada alrededor de la cuenca del río Tajo. Aquí se encuentran las mínimas altitudes de la comunidad autónoma</a:t>
            </a:r>
          </a:p>
          <a:p>
            <a:pPr>
              <a:buNone/>
            </a:pPr>
            <a:r>
              <a:rPr lang="es-ES" sz="2400" b="1" dirty="0" smtClean="0"/>
              <a:t>Tercera unidad de relieve</a:t>
            </a:r>
            <a:endParaRPr lang="es-ES" sz="2400" dirty="0" smtClean="0"/>
          </a:p>
          <a:p>
            <a:pPr>
              <a:buNone/>
            </a:pPr>
            <a:r>
              <a:rPr lang="es-ES" sz="2400" dirty="0" smtClean="0"/>
              <a:t>      A modo de transición entre la sierra y las llanuras arenosas del río Tajo, aparece la llamada Rampa de la Sierra o piedemonte, que se extiende desde la confluencia de los ríos Jarama y Lozoya, al norte del provincia, hasta el suroeste de la comunidad, formando una franja paralela a la sierra</a:t>
            </a:r>
          </a:p>
          <a:p>
            <a:pPr>
              <a:buNone/>
            </a:pPr>
            <a:endParaRPr lang="es-ES" dirty="0" smtClean="0"/>
          </a:p>
          <a:p>
            <a:pPr>
              <a:buNone/>
            </a:pPr>
            <a:endParaRPr lang="es-E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contenido"/>
          <p:cNvSpPr>
            <a:spLocks noGrp="1"/>
          </p:cNvSpPr>
          <p:nvPr>
            <p:ph idx="1"/>
          </p:nvPr>
        </p:nvSpPr>
        <p:spPr>
          <a:xfrm>
            <a:off x="0" y="0"/>
            <a:ext cx="9144000" cy="6858000"/>
          </a:xfrm>
        </p:spPr>
        <p:txBody>
          <a:bodyPr>
            <a:normAutofit/>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sz="2800" dirty="0" smtClean="0">
              <a:solidFill>
                <a:srgbClr val="00B050"/>
              </a:solidFill>
            </a:endParaRPr>
          </a:p>
          <a:p>
            <a:pPr>
              <a:buNone/>
            </a:pPr>
            <a:r>
              <a:rPr lang="es-ES" sz="2800" dirty="0" smtClean="0">
                <a:solidFill>
                  <a:srgbClr val="00B050"/>
                </a:solidFill>
              </a:rPr>
              <a:t>    Pico de La Maliciosa</a:t>
            </a:r>
          </a:p>
          <a:p>
            <a:pPr>
              <a:buNone/>
            </a:pPr>
            <a:endParaRPr lang="es-ES" dirty="0" smtClean="0"/>
          </a:p>
          <a:p>
            <a:pPr>
              <a:buNone/>
            </a:pPr>
            <a:endParaRPr lang="es-ES" dirty="0" smtClean="0">
              <a:hlinkClick r:id="rId3"/>
            </a:endParaRPr>
          </a:p>
          <a:p>
            <a:pPr>
              <a:buNone/>
            </a:pPr>
            <a:r>
              <a:rPr lang="es-ES" sz="2400" dirty="0" smtClean="0">
                <a:solidFill>
                  <a:srgbClr val="00B050"/>
                </a:solidFill>
              </a:rPr>
              <a:t> </a:t>
            </a:r>
          </a:p>
          <a:p>
            <a:pPr>
              <a:buNone/>
            </a:pPr>
            <a:endParaRPr lang="es-ES" sz="2400" dirty="0" smtClean="0">
              <a:solidFill>
                <a:srgbClr val="00B050"/>
              </a:solidFill>
            </a:endParaRPr>
          </a:p>
          <a:p>
            <a:pPr>
              <a:buNone/>
            </a:pPr>
            <a:endParaRPr lang="es-ES" sz="2400" dirty="0" smtClean="0">
              <a:solidFill>
                <a:srgbClr val="00B050"/>
              </a:solidFill>
            </a:endParaRPr>
          </a:p>
          <a:p>
            <a:pPr>
              <a:buNone/>
            </a:pPr>
            <a:endParaRPr lang="es-ES" sz="2400" dirty="0" smtClean="0">
              <a:solidFill>
                <a:srgbClr val="00B050"/>
              </a:solidFill>
            </a:endParaRPr>
          </a:p>
          <a:p>
            <a:pPr>
              <a:buNone/>
            </a:pPr>
            <a:r>
              <a:rPr lang="es-ES" sz="2800" dirty="0" smtClean="0">
                <a:solidFill>
                  <a:srgbClr val="00B050"/>
                </a:solidFill>
              </a:rPr>
              <a:t>                  Laguna y cerros del Parque Regional del Sureste</a:t>
            </a:r>
            <a:endParaRPr lang="es-ES" sz="3600" dirty="0" smtClean="0">
              <a:solidFill>
                <a:srgbClr val="00B050"/>
              </a:solidFill>
            </a:endParaRPr>
          </a:p>
        </p:txBody>
      </p:sp>
      <p:pic>
        <p:nvPicPr>
          <p:cNvPr id="8" name="7 Imagen" descr="Pico_de_La_Maliciosa_(2.227_m).jpg"/>
          <p:cNvPicPr>
            <a:picLocks noChangeAspect="1"/>
          </p:cNvPicPr>
          <p:nvPr/>
        </p:nvPicPr>
        <p:blipFill>
          <a:blip r:embed="rId4" cstate="print"/>
          <a:stretch>
            <a:fillRect/>
          </a:stretch>
        </p:blipFill>
        <p:spPr>
          <a:xfrm>
            <a:off x="285720" y="285728"/>
            <a:ext cx="3071834" cy="2679322"/>
          </a:xfrm>
          <a:prstGeom prst="rect">
            <a:avLst/>
          </a:prstGeom>
          <a:ln>
            <a:noFill/>
          </a:ln>
          <a:effectLst>
            <a:softEdge rad="112500"/>
          </a:effectLst>
        </p:spPr>
      </p:pic>
      <p:pic>
        <p:nvPicPr>
          <p:cNvPr id="9" name="8 Imagen" descr="800px-Parque_Regional_del_Sureste.jpg"/>
          <p:cNvPicPr>
            <a:picLocks noChangeAspect="1"/>
          </p:cNvPicPr>
          <p:nvPr/>
        </p:nvPicPr>
        <p:blipFill>
          <a:blip r:embed="rId5" cstate="print"/>
          <a:stretch>
            <a:fillRect/>
          </a:stretch>
        </p:blipFill>
        <p:spPr>
          <a:xfrm>
            <a:off x="428596" y="3429000"/>
            <a:ext cx="7858148" cy="2868224"/>
          </a:xfrm>
          <a:prstGeom prst="rect">
            <a:avLst/>
          </a:prstGeom>
          <a:ln>
            <a:noFill/>
          </a:ln>
          <a:effectLst>
            <a:softEdge rad="112500"/>
          </a:effectLst>
        </p:spPr>
      </p:pic>
      <p:pic>
        <p:nvPicPr>
          <p:cNvPr id="10" name="9 Imagen" descr="madrid2.jpg"/>
          <p:cNvPicPr>
            <a:picLocks noChangeAspect="1"/>
          </p:cNvPicPr>
          <p:nvPr/>
        </p:nvPicPr>
        <p:blipFill>
          <a:blip r:embed="rId6" cstate="print"/>
          <a:stretch>
            <a:fillRect/>
          </a:stretch>
        </p:blipFill>
        <p:spPr>
          <a:xfrm>
            <a:off x="4857752" y="214290"/>
            <a:ext cx="2726706" cy="27860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 name="3 Marcador de contenido" descr="linces12[1].jpg"/>
          <p:cNvPicPr>
            <a:picLocks noGrp="1" noChangeAspect="1"/>
          </p:cNvPicPr>
          <p:nvPr>
            <p:ph idx="1"/>
          </p:nvPr>
        </p:nvPicPr>
        <p:blipFill>
          <a:blip r:embed="rId3" cstate="print"/>
          <a:stretch>
            <a:fillRect/>
          </a:stretch>
        </p:blipFill>
        <p:spPr>
          <a:xfrm>
            <a:off x="2357422" y="3643314"/>
            <a:ext cx="4452950" cy="3005741"/>
          </a:xfrm>
          <a:ln w="57150">
            <a:solidFill>
              <a:srgbClr val="7030A0"/>
            </a:solidFill>
          </a:ln>
        </p:spPr>
      </p:pic>
      <p:pic>
        <p:nvPicPr>
          <p:cNvPr id="5" name="4 Imagen" descr="encinas.jpg"/>
          <p:cNvPicPr>
            <a:picLocks noChangeAspect="1"/>
          </p:cNvPicPr>
          <p:nvPr/>
        </p:nvPicPr>
        <p:blipFill>
          <a:blip r:embed="rId4" cstate="print"/>
          <a:stretch>
            <a:fillRect/>
          </a:stretch>
        </p:blipFill>
        <p:spPr>
          <a:xfrm>
            <a:off x="285720" y="500042"/>
            <a:ext cx="4268505" cy="2928958"/>
          </a:xfrm>
          <a:prstGeom prst="rect">
            <a:avLst/>
          </a:prstGeom>
          <a:ln w="57150">
            <a:solidFill>
              <a:srgbClr val="7030A0"/>
            </a:solidFill>
          </a:ln>
        </p:spPr>
      </p:pic>
      <p:pic>
        <p:nvPicPr>
          <p:cNvPr id="6" name="5 Imagen" descr="meloncillo.jpg"/>
          <p:cNvPicPr>
            <a:picLocks noChangeAspect="1"/>
          </p:cNvPicPr>
          <p:nvPr/>
        </p:nvPicPr>
        <p:blipFill>
          <a:blip r:embed="rId5" cstate="print"/>
          <a:stretch>
            <a:fillRect/>
          </a:stretch>
        </p:blipFill>
        <p:spPr>
          <a:xfrm>
            <a:off x="4714876" y="1214422"/>
            <a:ext cx="4288961" cy="2857520"/>
          </a:xfrm>
          <a:prstGeom prst="rect">
            <a:avLst/>
          </a:prstGeom>
          <a:ln w="57150">
            <a:solidFill>
              <a:srgbClr val="7030A0"/>
            </a:solidFill>
          </a:ln>
        </p:spPr>
      </p:pic>
      <p:sp>
        <p:nvSpPr>
          <p:cNvPr id="7" name="6 Rectángulo"/>
          <p:cNvSpPr/>
          <p:nvPr/>
        </p:nvSpPr>
        <p:spPr>
          <a:xfrm>
            <a:off x="7143768" y="4143380"/>
            <a:ext cx="1172116" cy="369332"/>
          </a:xfrm>
          <a:prstGeom prst="rect">
            <a:avLst/>
          </a:prstGeom>
        </p:spPr>
        <p:txBody>
          <a:bodyPr wrap="none">
            <a:spAutoFit/>
          </a:bodyPr>
          <a:lstStyle/>
          <a:p>
            <a:r>
              <a:rPr lang="es-ES" dirty="0"/>
              <a:t>M</a:t>
            </a:r>
            <a:r>
              <a:rPr lang="es-ES" dirty="0" smtClean="0"/>
              <a:t>eloncillo</a:t>
            </a:r>
            <a:endParaRPr lang="es-ES" dirty="0"/>
          </a:p>
        </p:txBody>
      </p:sp>
      <p:sp>
        <p:nvSpPr>
          <p:cNvPr id="8" name="7 Flecha arriba"/>
          <p:cNvSpPr/>
          <p:nvPr/>
        </p:nvSpPr>
        <p:spPr>
          <a:xfrm>
            <a:off x="8286776" y="4214818"/>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142844" y="5572140"/>
            <a:ext cx="1417055" cy="369332"/>
          </a:xfrm>
          <a:prstGeom prst="rect">
            <a:avLst/>
          </a:prstGeom>
        </p:spPr>
        <p:txBody>
          <a:bodyPr wrap="none">
            <a:spAutoFit/>
          </a:bodyPr>
          <a:lstStyle/>
          <a:p>
            <a:r>
              <a:rPr lang="es-ES" dirty="0" smtClean="0"/>
              <a:t>Lince ibérico </a:t>
            </a:r>
            <a:endParaRPr lang="es-ES" dirty="0"/>
          </a:p>
        </p:txBody>
      </p:sp>
      <p:sp>
        <p:nvSpPr>
          <p:cNvPr id="10" name="9 Flecha derecha"/>
          <p:cNvSpPr/>
          <p:nvPr/>
        </p:nvSpPr>
        <p:spPr>
          <a:xfrm>
            <a:off x="1571604" y="5715016"/>
            <a:ext cx="285752"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571472" y="3643314"/>
            <a:ext cx="1000132" cy="369332"/>
          </a:xfrm>
          <a:prstGeom prst="rect">
            <a:avLst/>
          </a:prstGeom>
        </p:spPr>
        <p:txBody>
          <a:bodyPr wrap="square">
            <a:spAutoFit/>
          </a:bodyPr>
          <a:lstStyle/>
          <a:p>
            <a:r>
              <a:rPr lang="es-ES" dirty="0"/>
              <a:t>E</a:t>
            </a:r>
            <a:r>
              <a:rPr lang="es-ES" dirty="0" smtClean="0"/>
              <a:t>ncinas</a:t>
            </a:r>
            <a:endParaRPr lang="es-ES" dirty="0"/>
          </a:p>
        </p:txBody>
      </p:sp>
      <p:sp>
        <p:nvSpPr>
          <p:cNvPr id="13" name="12 Flecha arriba"/>
          <p:cNvSpPr/>
          <p:nvPr/>
        </p:nvSpPr>
        <p:spPr>
          <a:xfrm>
            <a:off x="1500166" y="3714752"/>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sz="2400" dirty="0" smtClean="0"/>
              <a:t>   </a:t>
            </a:r>
          </a:p>
          <a:p>
            <a:pPr>
              <a:buNone/>
            </a:pPr>
            <a:endParaRPr lang="es-ES" sz="2400" dirty="0" smtClean="0"/>
          </a:p>
          <a:p>
            <a:pPr>
              <a:buNone/>
            </a:pPr>
            <a:r>
              <a:rPr lang="es-ES" sz="2400" dirty="0" smtClean="0"/>
              <a:t>  Las montañas de la Comunidad de Madrid que tienen más de 2.200 metros de altitud pertenecen a la Sierra de Guadarrama. Estos picos, ordenados según altura, son los siguientes:</a:t>
            </a:r>
          </a:p>
          <a:p>
            <a:pPr>
              <a:buNone/>
            </a:pPr>
            <a:endParaRPr lang="es-ES" sz="2400" dirty="0" smtClean="0"/>
          </a:p>
          <a:p>
            <a:r>
              <a:rPr lang="es-ES" sz="2400" dirty="0" smtClean="0"/>
              <a:t>Peñalara, 2.428 metros</a:t>
            </a:r>
          </a:p>
          <a:p>
            <a:r>
              <a:rPr lang="es-ES" sz="2400" dirty="0" smtClean="0"/>
              <a:t>Cabezas de Hierro, 2.383 metros</a:t>
            </a:r>
          </a:p>
          <a:p>
            <a:r>
              <a:rPr lang="es-ES" sz="2400" dirty="0" smtClean="0"/>
              <a:t>Cerro de Valdemartín, 2.280 metros</a:t>
            </a:r>
          </a:p>
          <a:p>
            <a:r>
              <a:rPr lang="es-ES" sz="2400" dirty="0" smtClean="0"/>
              <a:t>Bola del Mundo, 2.265 metros</a:t>
            </a:r>
          </a:p>
          <a:p>
            <a:r>
              <a:rPr lang="es-ES" sz="2400" dirty="0" smtClean="0"/>
              <a:t>Asómate de Hoyos, 2.242 metros</a:t>
            </a:r>
          </a:p>
          <a:p>
            <a:r>
              <a:rPr lang="es-ES" sz="2400" dirty="0" smtClean="0"/>
              <a:t>La Maliciosa, 2.227 metros</a:t>
            </a:r>
          </a:p>
          <a:p>
            <a:r>
              <a:rPr lang="es-ES" sz="2400" dirty="0" smtClean="0"/>
              <a:t>El Nevero, 2.209 metros</a:t>
            </a:r>
          </a:p>
          <a:p>
            <a:pPr>
              <a:buNone/>
            </a:pPr>
            <a:r>
              <a:rPr lang="es-ES" sz="2400" dirty="0" smtClean="0"/>
              <a:t>                                                                             </a:t>
            </a:r>
            <a:r>
              <a:rPr lang="es-ES" sz="2400" dirty="0" smtClean="0">
                <a:solidFill>
                  <a:schemeClr val="tx2">
                    <a:lumMod val="75000"/>
                  </a:schemeClr>
                </a:solidFill>
              </a:rPr>
              <a:t>Peñalara desde Cerradillas</a:t>
            </a:r>
          </a:p>
          <a:p>
            <a:pPr>
              <a:buNone/>
            </a:pPr>
            <a:endParaRPr lang="es-ES" sz="2400" dirty="0"/>
          </a:p>
        </p:txBody>
      </p:sp>
      <p:pic>
        <p:nvPicPr>
          <p:cNvPr id="4" name="3 Imagen" descr="799px-Peñalara_desde_Cerradillas.jpg"/>
          <p:cNvPicPr>
            <a:picLocks noChangeAspect="1"/>
          </p:cNvPicPr>
          <p:nvPr/>
        </p:nvPicPr>
        <p:blipFill>
          <a:blip r:embed="rId3" cstate="print"/>
          <a:stretch>
            <a:fillRect/>
          </a:stretch>
        </p:blipFill>
        <p:spPr>
          <a:xfrm>
            <a:off x="5143504" y="2786058"/>
            <a:ext cx="3525746" cy="26432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lnSpcReduction="10000"/>
          </a:bodyPr>
          <a:lstStyle/>
          <a:p>
            <a:pPr>
              <a:buNone/>
            </a:pPr>
            <a:endParaRPr lang="es-ES" sz="2000" b="1" i="1" u="sng" dirty="0" smtClean="0">
              <a:solidFill>
                <a:schemeClr val="tx2">
                  <a:lumMod val="50000"/>
                </a:schemeClr>
              </a:solidFill>
              <a:latin typeface="Arial Black" pitchFamily="34" charset="0"/>
            </a:endParaRPr>
          </a:p>
          <a:p>
            <a:pPr>
              <a:buNone/>
            </a:pPr>
            <a:r>
              <a:rPr lang="es-ES" sz="2000" b="1" i="1" dirty="0" smtClean="0">
                <a:solidFill>
                  <a:schemeClr val="tx2">
                    <a:lumMod val="50000"/>
                  </a:schemeClr>
                </a:solidFill>
                <a:effectLst>
                  <a:outerShdw blurRad="38100" dist="38100" dir="2700000" algn="tl">
                    <a:srgbClr val="000000">
                      <a:alpha val="43137"/>
                    </a:srgbClr>
                  </a:outerShdw>
                </a:effectLst>
                <a:latin typeface="Arial Black" pitchFamily="34" charset="0"/>
              </a:rPr>
              <a:t>    </a:t>
            </a:r>
            <a:r>
              <a:rPr lang="es-ES" sz="2000" b="1" i="1" u="sng" dirty="0" smtClean="0">
                <a:solidFill>
                  <a:schemeClr val="tx2">
                    <a:lumMod val="50000"/>
                  </a:schemeClr>
                </a:solidFill>
                <a:effectLst>
                  <a:outerShdw blurRad="38100" dist="38100" dir="2700000" algn="tl">
                    <a:srgbClr val="000000">
                      <a:alpha val="43137"/>
                    </a:srgbClr>
                  </a:outerShdw>
                </a:effectLst>
                <a:latin typeface="Arial Black" pitchFamily="34" charset="0"/>
              </a:rPr>
              <a:t>CLIMA:</a:t>
            </a:r>
          </a:p>
          <a:p>
            <a:pPr>
              <a:buNone/>
            </a:pPr>
            <a:endParaRPr lang="es-ES" sz="2000" b="1" i="1" u="sng" dirty="0" smtClean="0">
              <a:solidFill>
                <a:schemeClr val="tx2">
                  <a:lumMod val="50000"/>
                </a:schemeClr>
              </a:solidFill>
              <a:latin typeface="Arial Black" pitchFamily="34" charset="0"/>
            </a:endParaRPr>
          </a:p>
          <a:p>
            <a:pPr>
              <a:buNone/>
            </a:pPr>
            <a:r>
              <a:rPr lang="es-ES" sz="2000" dirty="0" smtClean="0"/>
              <a:t>A pesar de su reducida superficie (8.021,80 km²), la Comunidad de Madrid presenta dos climas diferenciados, consecuencia de su ubicación entre el Sistema Central y el valle del Tajo:</a:t>
            </a:r>
          </a:p>
          <a:p>
            <a:pPr>
              <a:buNone/>
            </a:pPr>
            <a:r>
              <a:rPr lang="es-ES" sz="2000" b="1" dirty="0" smtClean="0"/>
              <a:t>Clima de montaña </a:t>
            </a:r>
          </a:p>
          <a:p>
            <a:pPr>
              <a:buNone/>
            </a:pPr>
            <a:r>
              <a:rPr lang="es-ES" sz="2000" dirty="0" smtClean="0"/>
              <a:t>       Las zonas más altas de las sierras de Guadarrama y Ayllón —aproximadamente por encima de los 1.200 m— tienen clima de montaña, con temperaturas frías o muy frías en invierno y suaves en verano. Aquí las precipitaciones son abundantes: pueden superar los 1.500 mm al año y son en forma de nieve durante el invierno y parte de la primavera.</a:t>
            </a:r>
          </a:p>
          <a:p>
            <a:pPr>
              <a:buNone/>
            </a:pPr>
            <a:r>
              <a:rPr lang="es-ES" sz="2000" b="1" dirty="0" smtClean="0"/>
              <a:t>Clima mediterráneo continentalizado </a:t>
            </a:r>
          </a:p>
          <a:p>
            <a:pPr>
              <a:buNone/>
            </a:pPr>
            <a:r>
              <a:rPr lang="es-ES" sz="2000" dirty="0" smtClean="0"/>
              <a:t>       El resto del territorio madrileño posee un clima mediterráneo continentalizado, de carácter atenuado en el piedemonte y extremado en la llanura mesetaria, en la que se sitúa la capital. En estas zonas los inviernos son frescos, con temperaturas inferiores a los 8 °C, heladas nocturnas muy frecuentes y nevadas ocasionales (tres o cuatro al año). Por el contrario, los veranos son calurosos, con temperaturas medias superiores a los 24 °C en julio y agosto y con máximas que muchas veces superan los 35 °C. La oscilación diaria es de aproximadamente de 10 °C. Las precipitaciones no suelen superar los 700 mm al año y se concentran especialmente en la primavera, seguida del otoño.</a:t>
            </a:r>
          </a:p>
          <a:p>
            <a:pPr>
              <a:buNone/>
            </a:pPr>
            <a:endParaRPr lang="es-ES" sz="2000" b="1" i="1" u="sng" dirty="0" smtClean="0">
              <a:solidFill>
                <a:schemeClr val="tx2">
                  <a:lumMod val="50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in título.png"/>
          <p:cNvPicPr>
            <a:picLocks noGrp="1" noChangeAspect="1"/>
          </p:cNvPicPr>
          <p:nvPr>
            <p:ph idx="1"/>
          </p:nvPr>
        </p:nvPicPr>
        <p:blipFill>
          <a:blip r:embed="rId3" cstate="print"/>
          <a:srcRect t="-1562" r="34579" b="67192"/>
          <a:stretch>
            <a:fillRect/>
          </a:stretch>
        </p:blipFill>
        <p:spPr>
          <a:xfrm>
            <a:off x="142843" y="214290"/>
            <a:ext cx="5169255" cy="1928826"/>
          </a:xfrm>
        </p:spPr>
      </p:pic>
      <p:pic>
        <p:nvPicPr>
          <p:cNvPr id="5" name="4 Imagen" descr="Sin títulog.png"/>
          <p:cNvPicPr>
            <a:picLocks noChangeAspect="1"/>
          </p:cNvPicPr>
          <p:nvPr/>
        </p:nvPicPr>
        <p:blipFill>
          <a:blip r:embed="rId4" cstate="print"/>
          <a:srcRect t="1562" r="38485" b="62505"/>
          <a:stretch>
            <a:fillRect/>
          </a:stretch>
        </p:blipFill>
        <p:spPr>
          <a:xfrm>
            <a:off x="214282" y="4000504"/>
            <a:ext cx="5214942" cy="1903868"/>
          </a:xfrm>
          <a:prstGeom prst="rect">
            <a:avLst/>
          </a:prstGeom>
        </p:spPr>
      </p:pic>
      <p:pic>
        <p:nvPicPr>
          <p:cNvPr id="6" name="5 Imagen" descr="800px-Clima_Madrid-Barajas_(España).PNG"/>
          <p:cNvPicPr>
            <a:picLocks noChangeAspect="1"/>
          </p:cNvPicPr>
          <p:nvPr/>
        </p:nvPicPr>
        <p:blipFill>
          <a:blip r:embed="rId5" cstate="print"/>
          <a:stretch>
            <a:fillRect/>
          </a:stretch>
        </p:blipFill>
        <p:spPr>
          <a:xfrm>
            <a:off x="5500694" y="3643314"/>
            <a:ext cx="3505102" cy="2173164"/>
          </a:xfrm>
          <a:prstGeom prst="rect">
            <a:avLst/>
          </a:prstGeom>
        </p:spPr>
      </p:pic>
      <p:pic>
        <p:nvPicPr>
          <p:cNvPr id="7" name="6 Imagen" descr="800px-Clima_Madrid-Retiro_(España).PNG"/>
          <p:cNvPicPr>
            <a:picLocks noChangeAspect="1"/>
          </p:cNvPicPr>
          <p:nvPr/>
        </p:nvPicPr>
        <p:blipFill>
          <a:blip r:embed="rId6" cstate="print"/>
          <a:stretch>
            <a:fillRect/>
          </a:stretch>
        </p:blipFill>
        <p:spPr>
          <a:xfrm>
            <a:off x="5500694" y="285728"/>
            <a:ext cx="3286148" cy="2037412"/>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sz="2000" b="1" i="1" dirty="0" smtClean="0">
                <a:solidFill>
                  <a:schemeClr val="tx2">
                    <a:lumMod val="50000"/>
                  </a:schemeClr>
                </a:solidFill>
                <a:latin typeface="Arial Black" pitchFamily="34" charset="0"/>
              </a:rPr>
              <a:t>      </a:t>
            </a:r>
            <a:r>
              <a:rPr lang="es-ES" sz="2000" b="1" i="1" u="sng" dirty="0" smtClean="0">
                <a:solidFill>
                  <a:schemeClr val="tx2">
                    <a:lumMod val="50000"/>
                  </a:schemeClr>
                </a:solidFill>
                <a:latin typeface="Arial Black" pitchFamily="34" charset="0"/>
              </a:rPr>
              <a:t> HIDROGRAFÍA:</a:t>
            </a:r>
          </a:p>
          <a:p>
            <a:pPr>
              <a:buNone/>
            </a:pPr>
            <a:r>
              <a:rPr lang="es-ES" sz="2000" dirty="0" smtClean="0"/>
              <a:t>      </a:t>
            </a:r>
          </a:p>
          <a:p>
            <a:pPr>
              <a:buNone/>
            </a:pPr>
            <a:r>
              <a:rPr lang="es-ES" sz="2000" dirty="0" smtClean="0"/>
              <a:t>       El principal río de Madrid es el Manzanares, que penetra en municipio en el entorno del Monte de El Pardo alimentando el embalse del mismo nombre, al que también llegan las aguas de los arroyos de Manina y Tejada. Pasado este espacio natural, el río comienza su curso urbano en torno a la ciudad universitaria, entrando después, , en la Casa de Campo, donde recibe las aguas del arroyo de Meaques.</a:t>
            </a:r>
          </a:p>
          <a:p>
            <a:pPr>
              <a:buNone/>
            </a:pPr>
            <a:r>
              <a:rPr lang="es-ES" sz="2000" dirty="0" smtClean="0"/>
              <a:t>       En este tramo más propiamente urbano, hacia el puente del Rey, recibía las aguas de arroyo Leganitos, luego la de otro arroyo que discurría por la Calle de Segovia, y más adelante las aguas del arroyo de la Fuente Castellana.</a:t>
            </a:r>
          </a:p>
          <a:p>
            <a:pPr>
              <a:buNone/>
            </a:pPr>
            <a:r>
              <a:rPr lang="es-ES" sz="2000" dirty="0" smtClean="0"/>
              <a:t>       En su siguiente tramo sirve de frontera entre numerosos distritos, dejando en su margen suroeste a los de Latina, Carabanchel, Usera y Villaverde y en el noreste a los distritos Centro, Arganzuela, Puente de Vallecas, Villa de Vallecas y al resto de la ciudad. En esta fase, concretamente entre los distritos de Arganzuela y Puente de Vallecas, recibe el cauce del soterrado arroyo Abroñigal, cuyo recorrido coincide en su casi totalidad al de la autopista.</a:t>
            </a:r>
          </a:p>
          <a:p>
            <a:pPr>
              <a:buNone/>
            </a:pPr>
            <a:r>
              <a:rPr lang="es-ES" sz="2000" dirty="0" smtClean="0"/>
              <a:t>       A su salida de la ciudad de Madrid, el río entra en el extremo oriental del municipio de Getafe</a:t>
            </a:r>
          </a:p>
          <a:p>
            <a:pPr>
              <a:buNone/>
            </a:pPr>
            <a:r>
              <a:rPr lang="es-ES" sz="2000" dirty="0" smtClean="0"/>
              <a:t>       Además de los que desaguan en el Manzanares, existen otros pequeños cursos fluviales en la ciudad de Madrid y en su entorno.</a:t>
            </a:r>
            <a:endParaRPr lang="es-ES" sz="20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sz="1600" dirty="0" smtClean="0"/>
              <a:t>    El Tajo, que nace en los Montes Universales  y desemboca en el océano Atlántico , atraviesa la Comunidad de Madrid de manera vacilante, haciendo de frontera con Toledo. </a:t>
            </a:r>
          </a:p>
          <a:p>
            <a:pPr>
              <a:buNone/>
            </a:pPr>
            <a:r>
              <a:rPr lang="es-ES" sz="1600" dirty="0" smtClean="0"/>
              <a:t>       El Jarama nace al pie de Cerrón y toma dirección sur acercándose a Madrid. Se hace madrileño al pie de la presa de Valdentales, y  durante unos kilómetros hace de frontera con Guadalajara.</a:t>
            </a:r>
          </a:p>
          <a:p>
            <a:pPr>
              <a:buNone/>
            </a:pPr>
            <a:r>
              <a:rPr lang="es-ES" sz="1600" dirty="0" smtClean="0"/>
              <a:t>       El Lozoya nace en el valle del Paular. Tienen numerosos afluentes tanto por la derecha como por la izquierda, muy. En su corto recorrido está embalsado hasta cinco veces, ya que es el río que proporciona agua potable a Madrid. El Guadalix nace en la sierra de la Morcuera, y recoge las aguas de todas esas montañas. Se trata de un río corto aunque relativamente caudaloso.</a:t>
            </a:r>
          </a:p>
          <a:p>
            <a:pPr>
              <a:buNone/>
            </a:pPr>
            <a:r>
              <a:rPr lang="es-ES" sz="1600" dirty="0" smtClean="0"/>
              <a:t>       El Henares nace en la Sierra Ministra pasa por Sigüenza y Guadalajara y poco después de Azuqueca de Henares  entra en Madrid. En Madrid pasa por Alcalá de Henares y desemboca en el Jarama cerca de Mejorada del Campo. El Anchuelo es un río de alimentación pluvial que hace todo su recorrido en la Comunidad de Madrid.</a:t>
            </a:r>
          </a:p>
          <a:p>
            <a:pPr>
              <a:buNone/>
            </a:pPr>
            <a:r>
              <a:rPr lang="es-ES" sz="1600" dirty="0" smtClean="0"/>
              <a:t>       El Tajuña nace cerca del puerto de Maranchón. Recorre La Alcarria por el sur</a:t>
            </a:r>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endParaRPr lang="es-ES" sz="1600" dirty="0" smtClean="0"/>
          </a:p>
          <a:p>
            <a:pPr>
              <a:buNone/>
            </a:pPr>
            <a:r>
              <a:rPr lang="es-ES" sz="1600" dirty="0" smtClean="0"/>
              <a:t>                         Río Manzanares                                                                          Río Tajo</a:t>
            </a:r>
          </a:p>
          <a:p>
            <a:pPr>
              <a:buNone/>
            </a:pPr>
            <a:endParaRPr lang="es-ES" sz="2600" dirty="0"/>
          </a:p>
        </p:txBody>
      </p:sp>
      <p:pic>
        <p:nvPicPr>
          <p:cNvPr id="4" name="3 Imagen" descr="454533083_8179a2d392.jpg"/>
          <p:cNvPicPr>
            <a:picLocks noChangeAspect="1"/>
          </p:cNvPicPr>
          <p:nvPr/>
        </p:nvPicPr>
        <p:blipFill>
          <a:blip r:embed="rId3" cstate="print"/>
          <a:stretch>
            <a:fillRect/>
          </a:stretch>
        </p:blipFill>
        <p:spPr>
          <a:xfrm>
            <a:off x="642910" y="3714752"/>
            <a:ext cx="2919341" cy="2428892"/>
          </a:xfrm>
          <a:prstGeom prst="rect">
            <a:avLst/>
          </a:prstGeom>
          <a:ln>
            <a:noFill/>
          </a:ln>
          <a:effectLst>
            <a:softEdge rad="112500"/>
          </a:effectLst>
        </p:spPr>
      </p:pic>
      <p:pic>
        <p:nvPicPr>
          <p:cNvPr id="5" name="4 Imagen" descr="Rio Tajo.jpg"/>
          <p:cNvPicPr>
            <a:picLocks noChangeAspect="1"/>
          </p:cNvPicPr>
          <p:nvPr/>
        </p:nvPicPr>
        <p:blipFill>
          <a:blip r:embed="rId4" cstate="print"/>
          <a:stretch>
            <a:fillRect/>
          </a:stretch>
        </p:blipFill>
        <p:spPr>
          <a:xfrm>
            <a:off x="5214942" y="3286124"/>
            <a:ext cx="1966646" cy="27860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1900" b="1" i="1" dirty="0" smtClean="0">
                <a:solidFill>
                  <a:srgbClr val="002060"/>
                </a:solidFill>
              </a:rPr>
              <a:t>       </a:t>
            </a:r>
            <a:r>
              <a:rPr lang="es-ES" sz="1900" b="1" i="1" u="sng" dirty="0" smtClean="0">
                <a:solidFill>
                  <a:srgbClr val="002060"/>
                </a:solidFill>
              </a:rPr>
              <a:t>FAUNA:</a:t>
            </a:r>
          </a:p>
          <a:p>
            <a:pPr>
              <a:buNone/>
            </a:pPr>
            <a:r>
              <a:rPr lang="es-ES" sz="1900" dirty="0" smtClean="0"/>
              <a:t>      La fauna de la Comunidad es rica tanto en especies típicas del monte mediterráneo, como en aves acuáticas, esteparias y forestales. Entre los mamíferos podemos citar al zorro, gato montés tejón, gineta y garduña, cuyas poblaciones se encuentran limitadas al Monte del Pardo, el Monte de Ayllón y la Cuenca Alta del Manzanares. También tienen presencia en la región el jabalí, ciervo, gamo, corzo , conejo, liebre o lirón. En lugares como el Soto de Viñuelas se puede observar al buitre leonado, halcón peregrino, águila imperial , águila perdicera y águila real, cernícalo primilla y buitre negro. La avifauna acuática esta representada por anátidas, focha, garza, somormujo lavanco y cormorán, existiendo además especies amenazadas como la cigüeña negra. Avutarda y sisón, entre las aves esteparias, y pico picapinos y trepador azul, entre las forestales, son otras especies destacadas.</a:t>
            </a:r>
          </a:p>
          <a:p>
            <a:pPr>
              <a:buNone/>
            </a:pPr>
            <a:r>
              <a:rPr lang="es-ES" sz="1900" b="1" i="1" dirty="0" smtClean="0">
                <a:solidFill>
                  <a:srgbClr val="002060"/>
                </a:solidFill>
              </a:rPr>
              <a:t>       </a:t>
            </a:r>
            <a:r>
              <a:rPr lang="es-ES" sz="1900" b="1" i="1" u="sng" dirty="0" smtClean="0">
                <a:solidFill>
                  <a:srgbClr val="002060"/>
                </a:solidFill>
              </a:rPr>
              <a:t>VEGETACIÓN:</a:t>
            </a:r>
          </a:p>
          <a:p>
            <a:pPr>
              <a:buNone/>
            </a:pPr>
            <a:r>
              <a:rPr lang="es-ES" sz="1900" dirty="0" smtClean="0"/>
              <a:t>    La vegetación natural de la región es el bosque mediterráneo de encina y alcornoques, pero prácticamente ha desaparecido. Sería la vegetación típica del piso basal. El encinar más grande de la Comunidad se encuentra en la rampa entre el valle del Tajo y Guadarrama, es el monte del Pardo y de Viñuelas. Se trata de un encinar adehesado, con algunas áreas salvajes. En el resto de la región es más normal que predominen las especies subseriales arbustivas, en formaciones de garriga, maquia o estepa mediterránea, que además se corresponden, generalmente, con áreas abandonadas.  En el entorno de Madrid la naturaleza tiene rasgos de jardín muy importantes, como la Casa de Campo y el Retiro.</a:t>
            </a:r>
          </a:p>
          <a:p>
            <a:pPr>
              <a:buNone/>
            </a:pPr>
            <a:r>
              <a:rPr lang="es-ES" sz="1900" dirty="0" smtClean="0"/>
              <a:t/>
            </a:r>
            <a:br>
              <a:rPr lang="es-ES" sz="1900" dirty="0" smtClean="0"/>
            </a:br>
            <a:endParaRPr lang="es-ES" sz="1900" b="1" i="1" u="sng" dirty="0">
              <a:solidFill>
                <a:srgbClr val="002060"/>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92500" lnSpcReduction="20000"/>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a:t>
            </a:r>
          </a:p>
          <a:p>
            <a:pPr>
              <a:buNone/>
            </a:pPr>
            <a:r>
              <a:rPr lang="es-ES" sz="2400" dirty="0" smtClean="0"/>
              <a:t>Encina</a:t>
            </a:r>
          </a:p>
          <a:p>
            <a:pPr>
              <a:buNone/>
            </a:pPr>
            <a:r>
              <a:rPr lang="es-ES" sz="2400" dirty="0" smtClean="0"/>
              <a:t>                                                                                  Alcornoque</a:t>
            </a:r>
          </a:p>
          <a:p>
            <a:pPr>
              <a:buNone/>
            </a:pPr>
            <a:r>
              <a:rPr lang="es-ES" sz="2400" dirty="0" smtClean="0"/>
              <a:t>                                                                          </a:t>
            </a:r>
          </a:p>
          <a:p>
            <a:pPr>
              <a:buNone/>
            </a:pPr>
            <a:r>
              <a:rPr lang="es-ES" sz="2400" dirty="0" smtClean="0"/>
              <a:t>                                                                                           </a:t>
            </a:r>
          </a:p>
          <a:p>
            <a:pPr>
              <a:buNone/>
            </a:pPr>
            <a:r>
              <a:rPr lang="es-ES" sz="2400" dirty="0" smtClean="0"/>
              <a:t>                                                                                        Garduña</a:t>
            </a:r>
          </a:p>
          <a:p>
            <a:pPr>
              <a:buNone/>
            </a:pPr>
            <a:endParaRPr lang="es-ES" sz="2400" dirty="0" smtClean="0"/>
          </a:p>
          <a:p>
            <a:pPr>
              <a:buNone/>
            </a:pPr>
            <a:r>
              <a:rPr lang="es-ES" sz="2400" dirty="0" smtClean="0"/>
              <a:t>                                                                                      </a:t>
            </a:r>
          </a:p>
          <a:p>
            <a:pPr>
              <a:buNone/>
            </a:pPr>
            <a:endParaRPr lang="es-ES" sz="2400" dirty="0" smtClean="0"/>
          </a:p>
          <a:p>
            <a:pPr>
              <a:buNone/>
            </a:pPr>
            <a:r>
              <a:rPr lang="es-ES" sz="2400" dirty="0" smtClean="0"/>
              <a:t>                                                  Gineta</a:t>
            </a:r>
          </a:p>
          <a:p>
            <a:pPr>
              <a:buNone/>
            </a:pPr>
            <a:endParaRPr lang="es-ES" sz="2400" dirty="0" smtClean="0"/>
          </a:p>
          <a:p>
            <a:pPr>
              <a:buNone/>
            </a:pPr>
            <a:r>
              <a:rPr lang="es-ES" sz="2400" dirty="0" smtClean="0"/>
              <a:t> </a:t>
            </a:r>
          </a:p>
          <a:p>
            <a:pPr>
              <a:buNone/>
            </a:pPr>
            <a:r>
              <a:rPr lang="es-ES" sz="2400" dirty="0" smtClean="0"/>
              <a:t>            Zorro                                                       Tejón</a:t>
            </a:r>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p:txBody>
      </p:sp>
      <p:pic>
        <p:nvPicPr>
          <p:cNvPr id="4" name="3 Imagen" descr="ENCINA (1).jpg"/>
          <p:cNvPicPr>
            <a:picLocks noChangeAspect="1"/>
          </p:cNvPicPr>
          <p:nvPr/>
        </p:nvPicPr>
        <p:blipFill>
          <a:blip r:embed="rId3" cstate="print"/>
          <a:stretch>
            <a:fillRect/>
          </a:stretch>
        </p:blipFill>
        <p:spPr>
          <a:xfrm>
            <a:off x="928662" y="571480"/>
            <a:ext cx="3214710" cy="2432464"/>
          </a:xfrm>
          <a:prstGeom prst="rect">
            <a:avLst/>
          </a:prstGeom>
          <a:ln>
            <a:noFill/>
          </a:ln>
          <a:effectLst>
            <a:softEdge rad="112500"/>
          </a:effectLst>
        </p:spPr>
      </p:pic>
      <p:pic>
        <p:nvPicPr>
          <p:cNvPr id="5" name="4 Imagen" descr="DSC_0022-2.JPG"/>
          <p:cNvPicPr>
            <a:picLocks noChangeAspect="1"/>
          </p:cNvPicPr>
          <p:nvPr/>
        </p:nvPicPr>
        <p:blipFill>
          <a:blip r:embed="rId4" cstate="print"/>
          <a:stretch>
            <a:fillRect/>
          </a:stretch>
        </p:blipFill>
        <p:spPr>
          <a:xfrm>
            <a:off x="4357686" y="214290"/>
            <a:ext cx="3545033" cy="2428892"/>
          </a:xfrm>
          <a:prstGeom prst="rect">
            <a:avLst/>
          </a:prstGeom>
          <a:ln>
            <a:noFill/>
          </a:ln>
          <a:effectLst>
            <a:softEdge rad="112500"/>
          </a:effectLst>
        </p:spPr>
      </p:pic>
      <p:pic>
        <p:nvPicPr>
          <p:cNvPr id="6" name="5 Imagen" descr="garduna.jpg"/>
          <p:cNvPicPr>
            <a:picLocks noChangeAspect="1"/>
          </p:cNvPicPr>
          <p:nvPr/>
        </p:nvPicPr>
        <p:blipFill>
          <a:blip r:embed="rId5" cstate="print"/>
          <a:stretch>
            <a:fillRect/>
          </a:stretch>
        </p:blipFill>
        <p:spPr>
          <a:xfrm>
            <a:off x="6715140" y="3000372"/>
            <a:ext cx="1776690" cy="1333498"/>
          </a:xfrm>
          <a:prstGeom prst="rect">
            <a:avLst/>
          </a:prstGeom>
          <a:ln>
            <a:noFill/>
          </a:ln>
          <a:effectLst>
            <a:softEdge rad="112500"/>
          </a:effectLst>
        </p:spPr>
      </p:pic>
      <p:pic>
        <p:nvPicPr>
          <p:cNvPr id="7" name="6 Imagen" descr="img_tejon_11.jpg"/>
          <p:cNvPicPr>
            <a:picLocks noChangeAspect="1"/>
          </p:cNvPicPr>
          <p:nvPr/>
        </p:nvPicPr>
        <p:blipFill>
          <a:blip r:embed="rId6" cstate="print"/>
          <a:stretch>
            <a:fillRect/>
          </a:stretch>
        </p:blipFill>
        <p:spPr>
          <a:xfrm>
            <a:off x="5715008" y="4714884"/>
            <a:ext cx="2924299" cy="1894617"/>
          </a:xfrm>
          <a:prstGeom prst="rect">
            <a:avLst/>
          </a:prstGeom>
          <a:ln>
            <a:noFill/>
          </a:ln>
          <a:effectLst>
            <a:softEdge rad="112500"/>
          </a:effectLst>
        </p:spPr>
      </p:pic>
      <p:pic>
        <p:nvPicPr>
          <p:cNvPr id="8" name="7 Imagen" descr="ZORRO.jpg"/>
          <p:cNvPicPr>
            <a:picLocks noChangeAspect="1"/>
          </p:cNvPicPr>
          <p:nvPr/>
        </p:nvPicPr>
        <p:blipFill>
          <a:blip r:embed="rId7" cstate="print"/>
          <a:stretch>
            <a:fillRect/>
          </a:stretch>
        </p:blipFill>
        <p:spPr>
          <a:xfrm>
            <a:off x="214282" y="3286124"/>
            <a:ext cx="2357454" cy="2607487"/>
          </a:xfrm>
          <a:prstGeom prst="rect">
            <a:avLst/>
          </a:prstGeom>
          <a:ln>
            <a:noFill/>
          </a:ln>
          <a:effectLst>
            <a:softEdge rad="112500"/>
          </a:effectLst>
        </p:spPr>
      </p:pic>
      <p:pic>
        <p:nvPicPr>
          <p:cNvPr id="9" name="8 Imagen" descr="11918264tZ.jpg"/>
          <p:cNvPicPr>
            <a:picLocks noChangeAspect="1"/>
          </p:cNvPicPr>
          <p:nvPr/>
        </p:nvPicPr>
        <p:blipFill>
          <a:blip r:embed="rId8" cstate="print"/>
          <a:stretch>
            <a:fillRect/>
          </a:stretch>
        </p:blipFill>
        <p:spPr>
          <a:xfrm>
            <a:off x="2714612" y="3071810"/>
            <a:ext cx="2786050" cy="18503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7143728"/>
          </a:xfrm>
        </p:spPr>
        <p:txBody>
          <a:bodyPr>
            <a:normAutofit fontScale="77500" lnSpcReduction="20000"/>
          </a:bodyPr>
          <a:lstStyle/>
          <a:p>
            <a:pPr>
              <a:buNone/>
            </a:pPr>
            <a:endParaRPr lang="es-ES" b="1" u="sng" dirty="0" smtClean="0">
              <a:solidFill>
                <a:srgbClr val="0070C0"/>
              </a:solidFill>
            </a:endParaRPr>
          </a:p>
          <a:p>
            <a:pPr>
              <a:buNone/>
            </a:pPr>
            <a:r>
              <a:rPr lang="es-ES" b="1" dirty="0" smtClean="0">
                <a:solidFill>
                  <a:srgbClr val="0070C0"/>
                </a:solidFill>
              </a:rPr>
              <a:t>         </a:t>
            </a:r>
            <a:r>
              <a:rPr lang="es-ES" b="1" u="sng" dirty="0" smtClean="0">
                <a:solidFill>
                  <a:srgbClr val="0070C0"/>
                </a:solidFill>
              </a:rPr>
              <a:t>Espacios Protegidos:</a:t>
            </a:r>
          </a:p>
          <a:p>
            <a:pPr>
              <a:buNone/>
            </a:pPr>
            <a:endParaRPr lang="es-ES" b="1" dirty="0" smtClean="0"/>
          </a:p>
          <a:p>
            <a:pPr>
              <a:buNone/>
            </a:pPr>
            <a:r>
              <a:rPr lang="es-ES" b="1" dirty="0" smtClean="0"/>
              <a:t>Parques Naturales y Regionales</a:t>
            </a:r>
            <a:r>
              <a:rPr lang="es-ES" dirty="0" smtClean="0"/>
              <a:t/>
            </a:r>
            <a:br>
              <a:rPr lang="es-ES" dirty="0" smtClean="0"/>
            </a:br>
            <a:r>
              <a:rPr lang="es-ES" b="1" dirty="0" smtClean="0">
                <a:hlinkClick r:id="rId3" action="ppaction://hlinkfile"/>
              </a:rPr>
              <a:t/>
            </a:r>
            <a:br>
              <a:rPr lang="es-ES" b="1" dirty="0" smtClean="0">
                <a:hlinkClick r:id="rId3" action="ppaction://hlinkfile"/>
              </a:rPr>
            </a:br>
            <a:r>
              <a:rPr lang="es-ES" dirty="0" smtClean="0"/>
              <a:t>Parque Natural Cumbre, Circo y Lagunas de Peñalara </a:t>
            </a:r>
            <a:r>
              <a:rPr lang="es-ES" sz="1500" i="1" dirty="0" smtClean="0"/>
              <a:t>Madrid</a:t>
            </a:r>
            <a:r>
              <a:rPr lang="es-ES" dirty="0" smtClean="0"/>
              <a:t/>
            </a:r>
            <a:br>
              <a:rPr lang="es-ES" dirty="0" smtClean="0"/>
            </a:br>
            <a:r>
              <a:rPr lang="es-ES" dirty="0" smtClean="0"/>
              <a:t>Parque Regional Cuenca Alta del Manzanares </a:t>
            </a:r>
            <a:r>
              <a:rPr lang="es-ES" sz="1500" i="1" dirty="0" smtClean="0"/>
              <a:t>Madrid</a:t>
            </a:r>
            <a:r>
              <a:rPr lang="es-ES" dirty="0" smtClean="0"/>
              <a:t/>
            </a:r>
            <a:br>
              <a:rPr lang="es-ES" dirty="0" smtClean="0"/>
            </a:br>
            <a:r>
              <a:rPr lang="es-ES" dirty="0" smtClean="0"/>
              <a:t>Parque Regional Ejes de los Cursos Bajos del Manzanares y Jarama</a:t>
            </a:r>
            <a:r>
              <a:rPr lang="es-ES" sz="1500" i="1" dirty="0" smtClean="0"/>
              <a:t> Madrid</a:t>
            </a:r>
            <a:br>
              <a:rPr lang="es-ES" sz="1500" i="1" dirty="0" smtClean="0"/>
            </a:br>
            <a:endParaRPr lang="es-ES" sz="1500" i="1" dirty="0" smtClean="0"/>
          </a:p>
          <a:p>
            <a:pPr>
              <a:buNone/>
            </a:pPr>
            <a:r>
              <a:rPr lang="es-ES" b="1" dirty="0" smtClean="0"/>
              <a:t>Parajes Reservas y sitios Naturales</a:t>
            </a:r>
            <a:r>
              <a:rPr lang="es-ES" dirty="0" smtClean="0"/>
              <a:t/>
            </a:r>
            <a:br>
              <a:rPr lang="es-ES" dirty="0" smtClean="0"/>
            </a:br>
            <a:r>
              <a:rPr lang="es-ES" b="1" dirty="0" smtClean="0"/>
              <a:t/>
            </a:r>
            <a:br>
              <a:rPr lang="es-ES" b="1" dirty="0" smtClean="0"/>
            </a:br>
            <a:r>
              <a:rPr lang="es-ES" dirty="0" smtClean="0"/>
              <a:t>Monumento Natural de Interés Nacional Peñas del Arcipreste de Hita </a:t>
            </a:r>
            <a:r>
              <a:rPr lang="es-ES" sz="1500" i="1" dirty="0" smtClean="0"/>
              <a:t>Madrid</a:t>
            </a:r>
            <a:r>
              <a:rPr lang="es-ES" dirty="0" smtClean="0"/>
              <a:t/>
            </a:r>
            <a:br>
              <a:rPr lang="es-ES" dirty="0" smtClean="0"/>
            </a:br>
            <a:r>
              <a:rPr lang="es-ES" dirty="0" smtClean="0"/>
              <a:t>Paraje Pintoresco Pinar de Abantos y Zona de la Herrería</a:t>
            </a:r>
            <a:r>
              <a:rPr lang="es-ES" sz="1500" i="1" dirty="0" smtClean="0"/>
              <a:t> Madrid</a:t>
            </a:r>
            <a:br>
              <a:rPr lang="es-ES" sz="1500" i="1" dirty="0" smtClean="0"/>
            </a:br>
            <a:r>
              <a:rPr lang="es-ES" dirty="0" smtClean="0"/>
              <a:t>Refugio de Fauna Laguna de San Juan </a:t>
            </a:r>
            <a:r>
              <a:rPr lang="es-ES" sz="1500" i="1" dirty="0" smtClean="0"/>
              <a:t>Madrid</a:t>
            </a:r>
            <a:r>
              <a:rPr lang="es-ES" dirty="0" smtClean="0"/>
              <a:t/>
            </a:r>
            <a:br>
              <a:rPr lang="es-ES" dirty="0" smtClean="0"/>
            </a:br>
            <a:r>
              <a:rPr lang="es-ES" dirty="0" smtClean="0"/>
              <a:t>Reserva Natural Carrizal Carrizal de Villamejor </a:t>
            </a:r>
            <a:r>
              <a:rPr lang="es-ES" sz="1500" i="1" dirty="0" smtClean="0"/>
              <a:t>Madrid</a:t>
            </a:r>
            <a:r>
              <a:rPr lang="es-ES" dirty="0" smtClean="0"/>
              <a:t/>
            </a:r>
            <a:br>
              <a:rPr lang="es-ES" dirty="0" smtClean="0"/>
            </a:br>
            <a:r>
              <a:rPr lang="es-ES" dirty="0" smtClean="0"/>
              <a:t>Régimen de Protección Curso Medio del Rio Guadarrama </a:t>
            </a:r>
            <a:r>
              <a:rPr lang="es-ES" sz="1600" i="1" dirty="0" smtClean="0"/>
              <a:t>Madrid</a:t>
            </a:r>
            <a:br>
              <a:rPr lang="es-ES" sz="1600" i="1" dirty="0" smtClean="0"/>
            </a:br>
            <a:r>
              <a:rPr lang="es-ES" dirty="0" smtClean="0"/>
              <a:t>Reserva Natural El Regajal -Mar de Ontígola </a:t>
            </a:r>
            <a:r>
              <a:rPr lang="es-ES" sz="1400" i="1" dirty="0" smtClean="0"/>
              <a:t>Madrid</a:t>
            </a:r>
            <a:r>
              <a:rPr lang="es-ES" dirty="0" smtClean="0"/>
              <a:t/>
            </a:r>
            <a:br>
              <a:rPr lang="es-ES" dirty="0" smtClean="0"/>
            </a:br>
            <a:r>
              <a:rPr lang="es-ES" dirty="0" smtClean="0"/>
              <a:t>Sitio Natural de Interés Nacional Hayedo de Montejo de la Sierra </a:t>
            </a:r>
            <a:r>
              <a:rPr lang="es-ES" sz="1400" i="1" dirty="0" smtClean="0"/>
              <a:t>Madrid</a:t>
            </a:r>
            <a:r>
              <a:rPr lang="es-ES" dirty="0" smtClean="0"/>
              <a:t/>
            </a:r>
            <a:br>
              <a:rPr lang="es-ES" dirty="0" smtClean="0"/>
            </a:br>
            <a:endParaRPr lang="es-E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r>
              <a:rPr lang="es-ES" sz="1800" dirty="0" smtClean="0"/>
              <a:t>          Refugio de Fauna Laguna de San Juan</a:t>
            </a:r>
          </a:p>
          <a:p>
            <a:pPr>
              <a:buNone/>
            </a:pPr>
            <a:r>
              <a:rPr lang="es-ES" sz="1800" dirty="0" smtClean="0"/>
              <a:t>                                                                                          Reserva del Regajal-Mar de Ontígola </a:t>
            </a:r>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r>
              <a:rPr lang="es-ES" sz="1800" dirty="0" smtClean="0"/>
              <a:t>                      </a:t>
            </a:r>
          </a:p>
          <a:p>
            <a:pPr>
              <a:buNone/>
            </a:pPr>
            <a:r>
              <a:rPr lang="es-ES" sz="1800" dirty="0" smtClean="0"/>
              <a:t>                           Parque Regional de la Cuenca Alta del Manzanares</a:t>
            </a:r>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r>
              <a:rPr lang="es-ES" sz="1800" dirty="0" smtClean="0"/>
              <a:t>  </a:t>
            </a:r>
            <a:endParaRPr lang="es-ES" sz="1800" dirty="0"/>
          </a:p>
        </p:txBody>
      </p:sp>
      <p:pic>
        <p:nvPicPr>
          <p:cNvPr id="4" name="3 Imagen" descr="laguna-061.jpg"/>
          <p:cNvPicPr>
            <a:picLocks noChangeAspect="1"/>
          </p:cNvPicPr>
          <p:nvPr/>
        </p:nvPicPr>
        <p:blipFill>
          <a:blip r:embed="rId3" cstate="print"/>
          <a:stretch>
            <a:fillRect/>
          </a:stretch>
        </p:blipFill>
        <p:spPr>
          <a:xfrm>
            <a:off x="428596" y="142852"/>
            <a:ext cx="3810000" cy="2857500"/>
          </a:xfrm>
          <a:prstGeom prst="rect">
            <a:avLst/>
          </a:prstGeom>
          <a:ln>
            <a:noFill/>
          </a:ln>
          <a:effectLst>
            <a:softEdge rad="112500"/>
          </a:effectLst>
        </p:spPr>
      </p:pic>
      <p:pic>
        <p:nvPicPr>
          <p:cNvPr id="5" name="4 Imagen" descr="800px-Aranjuez_MarOntigola.jpg"/>
          <p:cNvPicPr>
            <a:picLocks noChangeAspect="1"/>
          </p:cNvPicPr>
          <p:nvPr/>
        </p:nvPicPr>
        <p:blipFill>
          <a:blip r:embed="rId4" cstate="print"/>
          <a:stretch>
            <a:fillRect/>
          </a:stretch>
        </p:blipFill>
        <p:spPr>
          <a:xfrm>
            <a:off x="4714876" y="642918"/>
            <a:ext cx="3524243" cy="2643182"/>
          </a:xfrm>
          <a:prstGeom prst="rect">
            <a:avLst/>
          </a:prstGeom>
          <a:ln>
            <a:noFill/>
          </a:ln>
          <a:effectLst>
            <a:softEdge rad="112500"/>
          </a:effectLst>
        </p:spPr>
      </p:pic>
      <p:pic>
        <p:nvPicPr>
          <p:cNvPr id="6" name="5 Imagen" descr="800px-PRCAMM.jpg"/>
          <p:cNvPicPr>
            <a:picLocks noChangeAspect="1"/>
          </p:cNvPicPr>
          <p:nvPr/>
        </p:nvPicPr>
        <p:blipFill>
          <a:blip r:embed="rId5" cstate="print"/>
          <a:stretch>
            <a:fillRect/>
          </a:stretch>
        </p:blipFill>
        <p:spPr>
          <a:xfrm>
            <a:off x="0" y="3786190"/>
            <a:ext cx="9144000" cy="20002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0"/>
            <a:ext cx="8229600" cy="1143000"/>
          </a:xfrm>
        </p:spPr>
        <p:txBody>
          <a:bodyPr/>
          <a:lstStyle/>
          <a:p>
            <a:r>
              <a:rPr lang="es-ES" b="1" u="sng" dirty="0" smtClean="0">
                <a:solidFill>
                  <a:srgbClr val="FF0000"/>
                </a:solidFill>
              </a:rPr>
              <a:t>POBLACIÓN  Y  POBLAMIENTO</a:t>
            </a:r>
            <a:endParaRPr lang="es-ES" dirty="0">
              <a:solidFill>
                <a:srgbClr val="FF0000"/>
              </a:solidFill>
            </a:endParaRPr>
          </a:p>
        </p:txBody>
      </p:sp>
      <p:sp>
        <p:nvSpPr>
          <p:cNvPr id="5" name="4 Marcador de contenido"/>
          <p:cNvSpPr>
            <a:spLocks noGrp="1"/>
          </p:cNvSpPr>
          <p:nvPr>
            <p:ph idx="1"/>
          </p:nvPr>
        </p:nvSpPr>
        <p:spPr>
          <a:xfrm>
            <a:off x="-285784" y="857232"/>
            <a:ext cx="9144000" cy="6000768"/>
          </a:xfrm>
        </p:spPr>
        <p:txBody>
          <a:bodyPr>
            <a:normAutofit/>
          </a:bodyPr>
          <a:lstStyle/>
          <a:p>
            <a:pPr>
              <a:buNone/>
            </a:pPr>
            <a:r>
              <a:rPr lang="es-ES" sz="2000" dirty="0" smtClean="0"/>
              <a:t>      La población de Madrid ha ido experimentando un importante aumento desde que se transformó en capital. Este aumento es especialmente</a:t>
            </a:r>
          </a:p>
          <a:p>
            <a:pPr>
              <a:buNone/>
            </a:pPr>
            <a:r>
              <a:rPr lang="es-ES" sz="2000" dirty="0" smtClean="0"/>
              <a:t>      significativo durante el periodo de 1940 a 1970, debido a</a:t>
            </a:r>
          </a:p>
          <a:p>
            <a:pPr>
              <a:buNone/>
            </a:pPr>
            <a:r>
              <a:rPr lang="es-ES" sz="2000" dirty="0" smtClean="0"/>
              <a:t>      la gran cantidad de inmigración interior. A partir de</a:t>
            </a:r>
          </a:p>
          <a:p>
            <a:pPr>
              <a:buNone/>
            </a:pPr>
            <a:r>
              <a:rPr lang="es-ES" sz="2000" dirty="0" smtClean="0"/>
              <a:t>      los años setenta, este aumento se desacelera en favor de los</a:t>
            </a:r>
          </a:p>
          <a:p>
            <a:pPr>
              <a:buNone/>
            </a:pPr>
            <a:r>
              <a:rPr lang="es-ES" sz="2000" dirty="0" smtClean="0"/>
              <a:t>      municipios de zona metropolitana y Madrid incluso comienza</a:t>
            </a:r>
          </a:p>
          <a:p>
            <a:pPr>
              <a:buNone/>
            </a:pPr>
            <a:r>
              <a:rPr lang="es-ES" sz="2000" dirty="0" smtClean="0"/>
              <a:t>      a perder población. Desde 1995 el crecimiento poblacional es</a:t>
            </a:r>
          </a:p>
          <a:p>
            <a:pPr>
              <a:buNone/>
            </a:pPr>
            <a:r>
              <a:rPr lang="es-ES" sz="2000" dirty="0" smtClean="0"/>
              <a:t>      de nuevo positivo, debido principalmente a la inmigración </a:t>
            </a:r>
          </a:p>
          <a:p>
            <a:pPr>
              <a:buNone/>
            </a:pPr>
            <a:r>
              <a:rPr lang="es-ES" sz="2000" dirty="0" smtClean="0"/>
              <a:t>      exterior.</a:t>
            </a:r>
            <a:r>
              <a:rPr lang="es-ES" sz="2000" baseline="30000" dirty="0" smtClean="0"/>
              <a:t> </a:t>
            </a:r>
            <a:r>
              <a:rPr lang="es-ES" sz="2000" dirty="0" smtClean="0"/>
              <a:t>Según los datos disponibles, a 1 de enero de 2007 la</a:t>
            </a:r>
          </a:p>
          <a:p>
            <a:pPr>
              <a:buNone/>
            </a:pPr>
            <a:r>
              <a:rPr lang="es-ES" sz="2000" dirty="0" smtClean="0"/>
              <a:t>      población de Madrid ascendía a 3.132.463 habitantes, frente a los 2.938.723 del censo de 2001.</a:t>
            </a:r>
          </a:p>
          <a:p>
            <a:pPr>
              <a:buNone/>
            </a:pPr>
            <a:endParaRPr lang="es-ES" sz="2000" dirty="0"/>
          </a:p>
        </p:txBody>
      </p:sp>
      <p:pic>
        <p:nvPicPr>
          <p:cNvPr id="6" name="3 Marcador de contenido" descr="Sin título.png"/>
          <p:cNvPicPr>
            <a:picLocks noChangeAspect="1"/>
          </p:cNvPicPr>
          <p:nvPr/>
        </p:nvPicPr>
        <p:blipFill>
          <a:blip r:embed="rId3" cstate="print"/>
          <a:srcRect r="74968" b="18754"/>
          <a:stretch>
            <a:fillRect/>
          </a:stretch>
        </p:blipFill>
        <p:spPr>
          <a:xfrm>
            <a:off x="6643670" y="1285860"/>
            <a:ext cx="2500330" cy="5072098"/>
          </a:xfrm>
          <a:prstGeom prst="rect">
            <a:avLst/>
          </a:prstGeom>
          <a:ln>
            <a:noFill/>
          </a:ln>
          <a:effectLst>
            <a:outerShdw blurRad="292100" dist="139700" dir="2700000" algn="tl" rotWithShape="0">
              <a:srgbClr val="333333">
                <a:alpha val="65000"/>
              </a:srgbClr>
            </a:outerShdw>
          </a:effectLst>
        </p:spPr>
      </p:pic>
      <p:pic>
        <p:nvPicPr>
          <p:cNvPr id="8" name="7 Imagen" descr="http://upload.wikimedia.org/wikipedia/commons/thumb/4/4a/Demograf%C3%ADa_Madrid_%28Espa%C3%B1a%29.PNG/180px-Demograf%C3%ADa_Madrid_%28Espa%C3%B1a%29.PNG">
            <a:hlinkClick r:id="rId4"/>
          </p:cNvPr>
          <p:cNvPicPr/>
          <p:nvPr/>
        </p:nvPicPr>
        <p:blipFill>
          <a:blip r:embed="rId5" cstate="print"/>
          <a:srcRect/>
          <a:stretch>
            <a:fillRect/>
          </a:stretch>
        </p:blipFill>
        <p:spPr bwMode="auto">
          <a:xfrm>
            <a:off x="2000232" y="4786322"/>
            <a:ext cx="2714644" cy="1643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296842"/>
          </a:xfrm>
        </p:spPr>
        <p:txBody>
          <a:bodyPr>
            <a:normAutofit fontScale="90000"/>
          </a:bodyPr>
          <a:lstStyle/>
          <a:p>
            <a:pPr algn="l"/>
            <a:r>
              <a:rPr lang="es-ES" sz="2400" b="1" dirty="0" smtClean="0">
                <a:solidFill>
                  <a:srgbClr val="0070C0"/>
                </a:solidFill>
              </a:rPr>
              <a:t>Espacios Protegidos:</a:t>
            </a:r>
            <a:endParaRPr lang="es-ES" sz="2400" b="1" dirty="0">
              <a:solidFill>
                <a:srgbClr val="0070C0"/>
              </a:solidFill>
            </a:endParaRPr>
          </a:p>
        </p:txBody>
      </p:sp>
      <p:sp>
        <p:nvSpPr>
          <p:cNvPr id="4" name="3 Marcador de contenido"/>
          <p:cNvSpPr>
            <a:spLocks noGrp="1"/>
          </p:cNvSpPr>
          <p:nvPr>
            <p:ph sz="half" idx="1"/>
          </p:nvPr>
        </p:nvSpPr>
        <p:spPr>
          <a:xfrm>
            <a:off x="142844" y="571480"/>
            <a:ext cx="4352956" cy="6143668"/>
          </a:xfrm>
        </p:spPr>
        <p:txBody>
          <a:bodyPr>
            <a:noAutofit/>
          </a:bodyPr>
          <a:lstStyle/>
          <a:p>
            <a:pPr>
              <a:buNone/>
            </a:pPr>
            <a:r>
              <a:rPr lang="es-ES" sz="1050" b="1" dirty="0" smtClean="0"/>
              <a:t>            Parque Natural de Cabo de Gata-Nijar -Almería </a:t>
            </a:r>
            <a:br>
              <a:rPr lang="es-ES" sz="1050" b="1" dirty="0" smtClean="0"/>
            </a:br>
            <a:r>
              <a:rPr lang="es-ES" sz="1050" dirty="0" smtClean="0"/>
              <a:t>Parque Natural de Sierra de María-Los Velez -Almería </a:t>
            </a:r>
            <a:br>
              <a:rPr lang="es-ES" sz="1050" dirty="0" smtClean="0"/>
            </a:br>
            <a:r>
              <a:rPr lang="es-ES" sz="1050" b="1" dirty="0" smtClean="0"/>
              <a:t>Parque Natural de Sierra Nevada -Almeria-Granada </a:t>
            </a:r>
            <a:br>
              <a:rPr lang="es-ES" sz="1050" b="1" dirty="0" smtClean="0"/>
            </a:br>
            <a:r>
              <a:rPr lang="es-ES" sz="1050" b="1" dirty="0" smtClean="0"/>
              <a:t>Paraje Natural Desierto de Tabernas -Almería</a:t>
            </a:r>
            <a:br>
              <a:rPr lang="es-ES" sz="1050" b="1" dirty="0" smtClean="0"/>
            </a:br>
            <a:r>
              <a:rPr lang="es-ES" sz="1050" dirty="0" smtClean="0"/>
              <a:t>Paraje Natural Karst en Yesos de Sorbas -Almería</a:t>
            </a:r>
            <a:br>
              <a:rPr lang="es-ES" sz="1050" dirty="0" smtClean="0"/>
            </a:br>
            <a:r>
              <a:rPr lang="es-ES" sz="1050" dirty="0" smtClean="0"/>
              <a:t>Paraje Natural Sierra Alhamilla -Almería </a:t>
            </a:r>
            <a:br>
              <a:rPr lang="es-ES" sz="1050" dirty="0" smtClean="0"/>
            </a:br>
            <a:r>
              <a:rPr lang="es-ES" sz="1050" b="1" dirty="0" smtClean="0"/>
              <a:t>Reserva Natural Albufera de Adra -Almería </a:t>
            </a:r>
            <a:r>
              <a:rPr lang="es-ES" sz="1050" dirty="0" smtClean="0"/>
              <a:t/>
            </a:r>
            <a:br>
              <a:rPr lang="es-ES" sz="1050" dirty="0" smtClean="0"/>
            </a:br>
            <a:r>
              <a:rPr lang="es-ES" sz="1050" dirty="0" smtClean="0"/>
              <a:t>Reserva Natural Punta Entinas-Sabinar -Almería </a:t>
            </a:r>
            <a:br>
              <a:rPr lang="es-ES" sz="1050" dirty="0" smtClean="0"/>
            </a:br>
            <a:r>
              <a:rPr lang="es-ES" sz="1050" dirty="0" smtClean="0"/>
              <a:t>Monumento Natural Isla de San Andrés -Almería </a:t>
            </a:r>
            <a:br>
              <a:rPr lang="es-ES" sz="1050" dirty="0" smtClean="0"/>
            </a:br>
            <a:r>
              <a:rPr lang="es-ES" sz="1050" dirty="0" smtClean="0"/>
              <a:t>Parque Natural del Acantilado y Pinar de Barbate- Cádiz </a:t>
            </a:r>
            <a:br>
              <a:rPr lang="es-ES" sz="1050" dirty="0" smtClean="0"/>
            </a:br>
            <a:r>
              <a:rPr lang="es-ES" sz="1050" dirty="0" smtClean="0"/>
              <a:t>Parque Natural de la Bahía de Cádiz </a:t>
            </a:r>
            <a:br>
              <a:rPr lang="es-ES" sz="1050" dirty="0" smtClean="0"/>
            </a:br>
            <a:r>
              <a:rPr lang="es-ES" sz="1050" b="1" dirty="0" smtClean="0"/>
              <a:t>Parque Natural de Sierra de Grazalema -Cádiz </a:t>
            </a:r>
            <a:r>
              <a:rPr lang="es-ES" sz="1050" dirty="0" smtClean="0"/>
              <a:t/>
            </a:r>
            <a:br>
              <a:rPr lang="es-ES" sz="1050" dirty="0" smtClean="0"/>
            </a:br>
            <a:r>
              <a:rPr lang="es-ES" sz="1050" dirty="0" smtClean="0"/>
              <a:t>Parque Natural de Los Alcornocales -Cádiz-Málaga </a:t>
            </a:r>
            <a:br>
              <a:rPr lang="es-ES" sz="1050" dirty="0" smtClean="0"/>
            </a:br>
            <a:r>
              <a:rPr lang="es-ES" sz="1050" dirty="0" smtClean="0"/>
              <a:t>Paraje Natural Cola del Embalse de Arcos -Cádiz </a:t>
            </a:r>
            <a:br>
              <a:rPr lang="es-ES" sz="1050" dirty="0" smtClean="0"/>
            </a:br>
            <a:r>
              <a:rPr lang="es-ES" sz="1050" dirty="0" smtClean="0"/>
              <a:t>Paraje Natural Cola del Embalse de Bornos -Cádiz </a:t>
            </a:r>
            <a:br>
              <a:rPr lang="es-ES" sz="1050" dirty="0" smtClean="0"/>
            </a:br>
            <a:r>
              <a:rPr lang="es-ES" sz="1050" dirty="0" smtClean="0"/>
              <a:t>Paraje Natural Estuario del Rio Guadiaro -Cádiz </a:t>
            </a:r>
            <a:br>
              <a:rPr lang="es-ES" sz="1050" dirty="0" smtClean="0"/>
            </a:br>
            <a:r>
              <a:rPr lang="es-ES" sz="1050" dirty="0" smtClean="0"/>
              <a:t>Paraje Natural Isla del Trocadero- Cádiz </a:t>
            </a:r>
            <a:br>
              <a:rPr lang="es-ES" sz="1050" dirty="0" smtClean="0"/>
            </a:br>
            <a:r>
              <a:rPr lang="es-ES" sz="1050" dirty="0" smtClean="0"/>
              <a:t>Paraje Natural Marismas del Rio Palmones -Cádiz </a:t>
            </a:r>
            <a:br>
              <a:rPr lang="es-ES" sz="1050" dirty="0" smtClean="0"/>
            </a:br>
            <a:r>
              <a:rPr lang="es-ES" sz="1050" dirty="0" smtClean="0"/>
              <a:t>Paraje Natural Playa de los Lances -Cádiz </a:t>
            </a:r>
            <a:br>
              <a:rPr lang="es-ES" sz="1050" dirty="0" smtClean="0"/>
            </a:br>
            <a:r>
              <a:rPr lang="es-ES" sz="1050" dirty="0" smtClean="0"/>
              <a:t>Paraje Natural Marismas de Sancti Petri -Cádiz </a:t>
            </a:r>
            <a:br>
              <a:rPr lang="es-ES" sz="1050" dirty="0" smtClean="0"/>
            </a:br>
            <a:r>
              <a:rPr lang="es-ES" sz="1050" dirty="0" smtClean="0"/>
              <a:t>Reserva Natural Complejo endorreíco de Chiclana -Cádiz </a:t>
            </a:r>
            <a:br>
              <a:rPr lang="es-ES" sz="1050" dirty="0" smtClean="0"/>
            </a:br>
            <a:r>
              <a:rPr lang="es-ES" sz="1050" dirty="0" smtClean="0"/>
              <a:t>Reserva Natural Complejo endorreíco de Espera- Cádiz </a:t>
            </a:r>
            <a:br>
              <a:rPr lang="es-ES" sz="1050" dirty="0" smtClean="0"/>
            </a:br>
            <a:r>
              <a:rPr lang="es-ES" sz="1050" dirty="0" smtClean="0"/>
              <a:t>Reserva Natural Complejo endorreíco del Puerto de Sta. María -Cádiz </a:t>
            </a:r>
            <a:br>
              <a:rPr lang="es-ES" sz="1050" dirty="0" smtClean="0"/>
            </a:br>
            <a:r>
              <a:rPr lang="es-ES" sz="1050" dirty="0" smtClean="0"/>
              <a:t>Reserva Natural Complejo endorreíco de Puerto Real -Cádiz </a:t>
            </a:r>
            <a:br>
              <a:rPr lang="es-ES" sz="1050" dirty="0" smtClean="0"/>
            </a:br>
            <a:r>
              <a:rPr lang="es-ES" sz="1050" dirty="0" smtClean="0"/>
              <a:t>Reserva Laguna de Medina- Cádiz </a:t>
            </a:r>
            <a:br>
              <a:rPr lang="es-ES" sz="1050" dirty="0" smtClean="0"/>
            </a:br>
            <a:r>
              <a:rPr lang="es-ES" sz="1050" dirty="0" smtClean="0"/>
              <a:t>Reserva Natural Laguna de los Jarales -Cádiz </a:t>
            </a:r>
            <a:br>
              <a:rPr lang="es-ES" sz="1050" dirty="0" smtClean="0"/>
            </a:br>
            <a:r>
              <a:rPr lang="es-ES" sz="1050" dirty="0" smtClean="0"/>
              <a:t>Reserva Natural Lagunas de las Canteras y el tejón -Cádiz</a:t>
            </a:r>
            <a:br>
              <a:rPr lang="es-ES" sz="1050" dirty="0" smtClean="0"/>
            </a:br>
            <a:r>
              <a:rPr lang="es-ES" sz="1050" dirty="0" smtClean="0"/>
              <a:t>Parque Natural de Sierra de Cardeña y Montoro- Córdoba-Jaén </a:t>
            </a:r>
            <a:br>
              <a:rPr lang="es-ES" sz="1050" dirty="0" smtClean="0"/>
            </a:br>
            <a:r>
              <a:rPr lang="es-ES" sz="1050" dirty="0" smtClean="0"/>
              <a:t>Parque Natural de Sierra de Hornachuelos-Córdoba-Sevilla </a:t>
            </a:r>
            <a:br>
              <a:rPr lang="es-ES" sz="1050" dirty="0" smtClean="0"/>
            </a:br>
            <a:r>
              <a:rPr lang="es-ES" sz="1050" b="1" dirty="0" smtClean="0"/>
              <a:t>Parque Natural de Sierras Subbéticas- Córdoba </a:t>
            </a:r>
            <a:r>
              <a:rPr lang="es-ES" sz="1050" dirty="0" smtClean="0"/>
              <a:t/>
            </a:r>
            <a:br>
              <a:rPr lang="es-ES" sz="1050" dirty="0" smtClean="0"/>
            </a:br>
            <a:r>
              <a:rPr lang="es-ES" sz="1050" dirty="0" smtClean="0"/>
              <a:t>Paraje Natural Embalse de la Cordobilla- Córdoba </a:t>
            </a:r>
            <a:br>
              <a:rPr lang="es-ES" sz="1050" dirty="0" smtClean="0"/>
            </a:br>
            <a:r>
              <a:rPr lang="es-ES" sz="1050" dirty="0" smtClean="0"/>
              <a:t>Reserva Natural Embalse de Malpasillo- Córdoba </a:t>
            </a:r>
            <a:br>
              <a:rPr lang="es-ES" sz="1050" dirty="0" smtClean="0"/>
            </a:br>
            <a:r>
              <a:rPr lang="es-ES" sz="1050" dirty="0" smtClean="0"/>
              <a:t>Reserva Natural Laguna Amarga -Córdoba </a:t>
            </a:r>
            <a:br>
              <a:rPr lang="es-ES" sz="1050" dirty="0" smtClean="0"/>
            </a:br>
            <a:r>
              <a:rPr lang="es-ES" sz="1050" dirty="0" smtClean="0"/>
              <a:t>Reserva Natural Laguna de Tiscar -Córdoba </a:t>
            </a:r>
            <a:br>
              <a:rPr lang="es-ES" sz="1050" dirty="0" smtClean="0"/>
            </a:br>
            <a:r>
              <a:rPr lang="es-ES" sz="1050" dirty="0" smtClean="0"/>
              <a:t>Reserva Natural Laguna de Zónar- Córdoba </a:t>
            </a:r>
            <a:br>
              <a:rPr lang="es-ES" sz="1050" dirty="0" smtClean="0"/>
            </a:br>
            <a:r>
              <a:rPr lang="es-ES" sz="1050" dirty="0" smtClean="0"/>
              <a:t>Reserva Natural Laguna del Conde o Salobral- Córdoba </a:t>
            </a:r>
            <a:br>
              <a:rPr lang="es-ES" sz="1050" dirty="0" smtClean="0"/>
            </a:br>
            <a:endParaRPr lang="es-ES" sz="1050" dirty="0"/>
          </a:p>
        </p:txBody>
      </p:sp>
      <p:sp>
        <p:nvSpPr>
          <p:cNvPr id="5" name="4 Marcador de contenido"/>
          <p:cNvSpPr>
            <a:spLocks noGrp="1"/>
          </p:cNvSpPr>
          <p:nvPr>
            <p:ph sz="half" idx="2"/>
          </p:nvPr>
        </p:nvSpPr>
        <p:spPr>
          <a:xfrm>
            <a:off x="4357686" y="142852"/>
            <a:ext cx="4572032" cy="6572296"/>
          </a:xfrm>
        </p:spPr>
        <p:txBody>
          <a:bodyPr>
            <a:normAutofit fontScale="32500" lnSpcReduction="20000"/>
          </a:bodyPr>
          <a:lstStyle/>
          <a:p>
            <a:pPr>
              <a:buNone/>
            </a:pPr>
            <a:r>
              <a:rPr lang="es-ES" sz="3400" dirty="0" smtClean="0"/>
              <a:t>            Reserva Natural Laguna del Rincón -Córdoba </a:t>
            </a:r>
            <a:br>
              <a:rPr lang="es-ES" sz="3400" dirty="0" smtClean="0"/>
            </a:br>
            <a:r>
              <a:rPr lang="es-ES" sz="3400" dirty="0" smtClean="0"/>
              <a:t>Sitio Natural Picacho de la Virgen de la Sierra -Córdoba</a:t>
            </a:r>
            <a:r>
              <a:rPr lang="es-ES" sz="3400" b="1" u="sng" dirty="0" smtClean="0"/>
              <a:t/>
            </a:r>
            <a:br>
              <a:rPr lang="es-ES" sz="3400" b="1" u="sng" dirty="0" smtClean="0"/>
            </a:br>
            <a:r>
              <a:rPr lang="es-ES" sz="3400" b="1" dirty="0" smtClean="0"/>
              <a:t>Parque Natural de Sierra de Baza -Granada </a:t>
            </a:r>
            <a:r>
              <a:rPr lang="es-ES" sz="3400" dirty="0" smtClean="0"/>
              <a:t/>
            </a:r>
            <a:br>
              <a:rPr lang="es-ES" sz="3400" dirty="0" smtClean="0"/>
            </a:br>
            <a:r>
              <a:rPr lang="es-ES" sz="3400" dirty="0" smtClean="0"/>
              <a:t>Parque Natural de Sierra de Huétor- Granada </a:t>
            </a:r>
            <a:br>
              <a:rPr lang="es-ES" sz="3400" dirty="0" smtClean="0"/>
            </a:br>
            <a:r>
              <a:rPr lang="es-ES" sz="3400" b="1" dirty="0" smtClean="0"/>
              <a:t>Parque Natural Sierra de Castril- Granada-Jaén</a:t>
            </a:r>
            <a:r>
              <a:rPr lang="es-ES" sz="3400" b="1" u="sng" dirty="0" smtClean="0"/>
              <a:t/>
            </a:r>
            <a:br>
              <a:rPr lang="es-ES" sz="3400" b="1" u="sng" dirty="0" smtClean="0"/>
            </a:br>
            <a:r>
              <a:rPr lang="es-ES" sz="3400" b="1" dirty="0" smtClean="0"/>
              <a:t>Parque Nacional de Doñana -Huelva-Sevilla </a:t>
            </a:r>
            <a:br>
              <a:rPr lang="es-ES" sz="3400" b="1" dirty="0" smtClean="0"/>
            </a:br>
            <a:r>
              <a:rPr lang="es-ES" sz="3400" b="1" dirty="0" smtClean="0"/>
              <a:t>Parque Natural de Sierra de Arecena y Picos de Aroche- Huelva</a:t>
            </a:r>
            <a:r>
              <a:rPr lang="es-ES" sz="3400" dirty="0" smtClean="0"/>
              <a:t/>
            </a:r>
            <a:br>
              <a:rPr lang="es-ES" sz="3400" dirty="0" smtClean="0"/>
            </a:br>
            <a:r>
              <a:rPr lang="es-ES" sz="3400" dirty="0" smtClean="0"/>
              <a:t>Paraje Natural Enebrales de Punta Umbría -Huelva </a:t>
            </a:r>
            <a:br>
              <a:rPr lang="es-ES" sz="3400" dirty="0" smtClean="0"/>
            </a:br>
            <a:r>
              <a:rPr lang="es-ES" sz="3400" dirty="0" smtClean="0"/>
              <a:t>Paraje Natural Estero de Domingo Rubio- Huelva </a:t>
            </a:r>
            <a:br>
              <a:rPr lang="es-ES" sz="3400" dirty="0" smtClean="0"/>
            </a:br>
            <a:r>
              <a:rPr lang="es-ES" sz="3400" dirty="0" smtClean="0"/>
              <a:t>Paraje Natural Marismas de Isla Cristina -Huelva </a:t>
            </a:r>
            <a:br>
              <a:rPr lang="es-ES" sz="3400" dirty="0" smtClean="0"/>
            </a:br>
            <a:r>
              <a:rPr lang="es-ES" sz="3400" dirty="0" smtClean="0"/>
              <a:t>Paraje Natural Lagunas de Palos y las Madres -Huelva </a:t>
            </a:r>
            <a:br>
              <a:rPr lang="es-ES" sz="3400" dirty="0" smtClean="0"/>
            </a:br>
            <a:r>
              <a:rPr lang="es-ES" sz="3400" dirty="0" smtClean="0"/>
              <a:t>Paraje Natural Marisma de le Burro -Huelva </a:t>
            </a:r>
            <a:br>
              <a:rPr lang="es-ES" sz="3400" dirty="0" smtClean="0"/>
            </a:br>
            <a:r>
              <a:rPr lang="es-ES" sz="3400" dirty="0" smtClean="0"/>
              <a:t>Paraje Natural Marismas del Odiel -Huelva </a:t>
            </a:r>
            <a:br>
              <a:rPr lang="es-ES" sz="3400" dirty="0" smtClean="0"/>
            </a:br>
            <a:r>
              <a:rPr lang="es-ES" sz="3400" dirty="0" smtClean="0"/>
              <a:t>Paraje Natural Marismas del río Piedras y Flecha del Rompido- Huelva </a:t>
            </a:r>
            <a:br>
              <a:rPr lang="es-ES" sz="3400" dirty="0" smtClean="0"/>
            </a:br>
            <a:r>
              <a:rPr lang="es-ES" sz="3400" dirty="0" smtClean="0"/>
              <a:t>Paraje Natural Sierra Pelada y Ribera del Aserrador- Huelva </a:t>
            </a:r>
            <a:br>
              <a:rPr lang="es-ES" sz="3400" dirty="0" smtClean="0"/>
            </a:br>
            <a:r>
              <a:rPr lang="es-ES" sz="3400" dirty="0" smtClean="0"/>
              <a:t>Reserva Natural Isla de Enmedio -Huelva </a:t>
            </a:r>
            <a:br>
              <a:rPr lang="es-ES" sz="3400" dirty="0" smtClean="0"/>
            </a:br>
            <a:r>
              <a:rPr lang="es-ES" sz="3400" dirty="0" smtClean="0"/>
              <a:t>Reserva Natural Laguna de Portil- Huelva</a:t>
            </a:r>
            <a:r>
              <a:rPr lang="es-ES" sz="3400" u="sng" dirty="0" smtClean="0"/>
              <a:t/>
            </a:r>
            <a:br>
              <a:rPr lang="es-ES" sz="3400" u="sng" dirty="0" smtClean="0"/>
            </a:br>
            <a:r>
              <a:rPr lang="es-ES" sz="3400" b="1" dirty="0" smtClean="0"/>
              <a:t>Parque Natural de Cazorla, Segura y las Villas- Jaén</a:t>
            </a:r>
            <a:r>
              <a:rPr lang="es-ES" sz="3400" dirty="0" smtClean="0"/>
              <a:t/>
            </a:r>
            <a:br>
              <a:rPr lang="es-ES" sz="3400" dirty="0" smtClean="0"/>
            </a:br>
            <a:r>
              <a:rPr lang="es-ES" sz="3400" b="1" dirty="0" smtClean="0"/>
              <a:t>Parque Natural de Despeñaperros -Jaén </a:t>
            </a:r>
            <a:r>
              <a:rPr lang="es-ES" sz="3400" dirty="0" smtClean="0"/>
              <a:t/>
            </a:r>
            <a:br>
              <a:rPr lang="es-ES" sz="3400" dirty="0" smtClean="0"/>
            </a:br>
            <a:r>
              <a:rPr lang="es-ES" sz="3400" dirty="0" smtClean="0"/>
              <a:t>Parque Natural de Sierra Mágina- Jaén </a:t>
            </a:r>
            <a:br>
              <a:rPr lang="es-ES" sz="3400" dirty="0" smtClean="0"/>
            </a:br>
            <a:r>
              <a:rPr lang="es-ES" sz="3400" b="1" dirty="0" smtClean="0"/>
              <a:t>Parque Natural de Sierra de Andújar -Jaén</a:t>
            </a:r>
            <a:r>
              <a:rPr lang="es-ES" sz="3400" dirty="0" smtClean="0"/>
              <a:t/>
            </a:r>
            <a:br>
              <a:rPr lang="es-ES" sz="3400" dirty="0" smtClean="0"/>
            </a:br>
            <a:r>
              <a:rPr lang="es-ES" sz="3400" b="1" dirty="0" smtClean="0"/>
              <a:t>Paraje Natural Alto Guadalquivir- Jaén </a:t>
            </a:r>
            <a:r>
              <a:rPr lang="es-ES" sz="3400" dirty="0" smtClean="0"/>
              <a:t/>
            </a:r>
            <a:br>
              <a:rPr lang="es-ES" sz="3400" dirty="0" smtClean="0"/>
            </a:br>
            <a:r>
              <a:rPr lang="es-ES" sz="3400" dirty="0" smtClean="0"/>
              <a:t>Paraje Natural Cascada de la Cimbarra- Jaén </a:t>
            </a:r>
            <a:br>
              <a:rPr lang="es-ES" sz="3400" dirty="0" smtClean="0"/>
            </a:br>
            <a:r>
              <a:rPr lang="es-ES" sz="3400" dirty="0" smtClean="0"/>
              <a:t>Paraje Natural Laguna Grande -Jaén </a:t>
            </a:r>
            <a:br>
              <a:rPr lang="es-ES" sz="3400" dirty="0" smtClean="0"/>
            </a:br>
            <a:r>
              <a:rPr lang="es-ES" sz="3400" dirty="0" smtClean="0"/>
              <a:t>Reserva Natural Laguna de Chinche -Jaén </a:t>
            </a:r>
            <a:br>
              <a:rPr lang="es-ES" sz="3400" dirty="0" smtClean="0"/>
            </a:br>
            <a:r>
              <a:rPr lang="es-ES" sz="3400" dirty="0" smtClean="0"/>
              <a:t>Reserva Natural Laguna Honda -Jaén</a:t>
            </a:r>
            <a:br>
              <a:rPr lang="es-ES" sz="3400" dirty="0" smtClean="0"/>
            </a:br>
            <a:r>
              <a:rPr lang="es-ES" sz="3400" dirty="0" smtClean="0"/>
              <a:t>Parque Natural de Montes de Málaga- Málaga </a:t>
            </a:r>
            <a:br>
              <a:rPr lang="es-ES" sz="3400" dirty="0" smtClean="0"/>
            </a:br>
            <a:r>
              <a:rPr lang="es-ES" sz="3400" dirty="0" smtClean="0"/>
              <a:t>Parque Natural de Sierra de las Nieves- Málaga </a:t>
            </a:r>
            <a:br>
              <a:rPr lang="es-ES" sz="3400" dirty="0" smtClean="0"/>
            </a:br>
            <a:r>
              <a:rPr lang="es-ES" sz="3400" dirty="0" smtClean="0"/>
              <a:t>Parque Natural Tejeda, Almijara y Alhama- Málaga </a:t>
            </a:r>
            <a:br>
              <a:rPr lang="es-ES" sz="3400" dirty="0" smtClean="0"/>
            </a:br>
            <a:r>
              <a:rPr lang="es-ES" sz="3400" dirty="0" smtClean="0"/>
              <a:t>Paraje Natural Acantilados de Maro-Cerro Gordo -Granada-Málaga </a:t>
            </a:r>
            <a:br>
              <a:rPr lang="es-ES" sz="3400" dirty="0" smtClean="0"/>
            </a:br>
            <a:r>
              <a:rPr lang="es-ES" sz="3400" dirty="0" smtClean="0"/>
              <a:t>Paraje Natural Desfiladero de los Gaitanes- Málaga </a:t>
            </a:r>
            <a:br>
              <a:rPr lang="es-ES" sz="3400" dirty="0" smtClean="0"/>
            </a:br>
            <a:r>
              <a:rPr lang="es-ES" sz="3400" dirty="0" smtClean="0"/>
              <a:t>Paraje Natural Desembocadura del Guadalhorce -Málaga </a:t>
            </a:r>
            <a:br>
              <a:rPr lang="es-ES" sz="3400" dirty="0" smtClean="0"/>
            </a:br>
            <a:r>
              <a:rPr lang="es-ES" sz="3400" dirty="0" smtClean="0"/>
              <a:t>Paraje Natural Reales de Sierra Bermeja -Málaga </a:t>
            </a:r>
            <a:br>
              <a:rPr lang="es-ES" sz="3400" dirty="0" smtClean="0"/>
            </a:br>
            <a:r>
              <a:rPr lang="es-ES" sz="3400" dirty="0" smtClean="0"/>
              <a:t>Paraje Natural Torcal de Antequera -Málaga </a:t>
            </a:r>
            <a:br>
              <a:rPr lang="es-ES" sz="3400" dirty="0" smtClean="0"/>
            </a:br>
            <a:r>
              <a:rPr lang="es-ES" sz="3400" dirty="0" smtClean="0"/>
              <a:t>Paraje Natural Sierra de Crestellina- Málaga </a:t>
            </a:r>
            <a:br>
              <a:rPr lang="es-ES" sz="3400" dirty="0" smtClean="0"/>
            </a:br>
            <a:r>
              <a:rPr lang="es-ES" sz="3400" dirty="0" smtClean="0"/>
              <a:t>Reserva Natural Laguna de Fuente Piedra- Málaga </a:t>
            </a:r>
            <a:br>
              <a:rPr lang="es-ES" sz="3400" dirty="0" smtClean="0"/>
            </a:br>
            <a:r>
              <a:rPr lang="es-ES" sz="3400" dirty="0" smtClean="0"/>
              <a:t>Reserva Natural Laguna de la Rafosa- Málaga </a:t>
            </a:r>
            <a:br>
              <a:rPr lang="es-ES" sz="3400" dirty="0" smtClean="0"/>
            </a:br>
            <a:r>
              <a:rPr lang="es-ES" sz="3400" dirty="0" smtClean="0"/>
              <a:t>Reserva Natural Laguna de Campillos -Málaga </a:t>
            </a:r>
            <a:br>
              <a:rPr lang="es-ES" sz="3400" dirty="0" smtClean="0"/>
            </a:br>
            <a:r>
              <a:rPr lang="es-ES" sz="3400" dirty="0" smtClean="0"/>
              <a:t>Reserva Natural Lagunas de Archidona- Málaga</a:t>
            </a:r>
            <a:br>
              <a:rPr lang="es-ES" sz="3400" dirty="0" smtClean="0"/>
            </a:br>
            <a:r>
              <a:rPr lang="es-ES" sz="3400" dirty="0" smtClean="0"/>
              <a:t>Parque Natural de Sierra Norte de Sevilla -Sevilla </a:t>
            </a:r>
            <a:br>
              <a:rPr lang="es-ES" sz="3400" dirty="0" smtClean="0"/>
            </a:br>
            <a:r>
              <a:rPr lang="es-ES" sz="3400" dirty="0" smtClean="0"/>
              <a:t>Paraje Natural Brazo del Este -Sevilla </a:t>
            </a:r>
            <a:br>
              <a:rPr lang="es-ES" sz="3400" dirty="0" smtClean="0"/>
            </a:br>
            <a:r>
              <a:rPr lang="es-ES" sz="3400" dirty="0" smtClean="0"/>
              <a:t>Reserva Natural Complejo endorreíco de la Lantejuela -Sevilla </a:t>
            </a:r>
            <a:br>
              <a:rPr lang="es-ES" sz="3400" dirty="0" smtClean="0"/>
            </a:br>
            <a:r>
              <a:rPr lang="es-ES" sz="3400" dirty="0" smtClean="0"/>
              <a:t>Reserva Natural Complejo endorreíco Lebrija-Las Cabezas -Sevilla </a:t>
            </a:r>
            <a:br>
              <a:rPr lang="es-ES" sz="3400" dirty="0" smtClean="0"/>
            </a:br>
            <a:r>
              <a:rPr lang="es-ES" sz="3400" dirty="0" smtClean="0"/>
              <a:t>Reserva Natural Complejo endorreíco de Utrera -Sevilla </a:t>
            </a:r>
            <a:br>
              <a:rPr lang="es-ES" sz="3400" dirty="0" smtClean="0"/>
            </a:br>
            <a:r>
              <a:rPr lang="es-ES" sz="3400" dirty="0" smtClean="0"/>
              <a:t>Reserva Natural Laguna del Gosque -Sevilla </a:t>
            </a:r>
            <a:br>
              <a:rPr lang="es-ES" sz="3400" dirty="0" smtClean="0"/>
            </a:br>
            <a:r>
              <a:rPr lang="es-ES" sz="3400" dirty="0" smtClean="0"/>
              <a:t>Reserva Natural Peñón de Zaframagón -Sevilla</a:t>
            </a:r>
          </a:p>
          <a:p>
            <a:endParaRPr lang="es-E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a:buNone/>
            </a:pPr>
            <a:r>
              <a:rPr lang="es-ES" b="1" u="sng" dirty="0" smtClean="0">
                <a:solidFill>
                  <a:srgbClr val="FF0000"/>
                </a:solidFill>
              </a:rPr>
              <a:t>Movimientos de población</a:t>
            </a:r>
            <a:endParaRPr lang="es-ES" u="sng" dirty="0" smtClean="0">
              <a:solidFill>
                <a:srgbClr val="FF0000"/>
              </a:solidFill>
            </a:endParaRPr>
          </a:p>
          <a:p>
            <a:pPr>
              <a:buSzPct val="74000"/>
              <a:buNone/>
            </a:pPr>
            <a:r>
              <a:rPr lang="es-ES" sz="2000" b="1" dirty="0" smtClean="0"/>
              <a:t> </a:t>
            </a:r>
          </a:p>
          <a:p>
            <a:pPr>
              <a:buSzPct val="74000"/>
              <a:buFont typeface="Wingdings" pitchFamily="2" charset="2"/>
              <a:buChar char="ü"/>
            </a:pPr>
            <a:r>
              <a:rPr lang="es-ES" sz="2000" b="1" dirty="0" smtClean="0"/>
              <a:t> Natalidad</a:t>
            </a:r>
          </a:p>
          <a:p>
            <a:pPr>
              <a:buNone/>
            </a:pPr>
            <a:r>
              <a:rPr lang="es-ES" sz="2000" dirty="0" smtClean="0"/>
              <a:t>      En 2004 se registraron 32.851 nacimientos en la ciudad </a:t>
            </a:r>
          </a:p>
          <a:p>
            <a:pPr>
              <a:buNone/>
            </a:pPr>
            <a:r>
              <a:rPr lang="es-ES" sz="2000" dirty="0" smtClean="0"/>
              <a:t>      de Madrid. En los últimos cuatro años el número de </a:t>
            </a:r>
          </a:p>
          <a:p>
            <a:pPr>
              <a:buNone/>
            </a:pPr>
            <a:r>
              <a:rPr lang="es-ES" sz="2000" dirty="0" smtClean="0"/>
              <a:t>      nacimientos en la región se ha incrementado de forma</a:t>
            </a:r>
          </a:p>
          <a:p>
            <a:pPr>
              <a:buNone/>
            </a:pPr>
            <a:r>
              <a:rPr lang="es-ES" sz="2000" dirty="0" smtClean="0"/>
              <a:t>      continua. La tasa de natalidad se sitúa en 10,38 puntos.</a:t>
            </a:r>
          </a:p>
          <a:p>
            <a:pPr>
              <a:buFont typeface="Wingdings" pitchFamily="2" charset="2"/>
              <a:buChar char="ü"/>
            </a:pPr>
            <a:r>
              <a:rPr lang="es-ES" sz="2000" dirty="0" smtClean="0"/>
              <a:t> </a:t>
            </a:r>
            <a:r>
              <a:rPr lang="es-ES" sz="2000" b="1" dirty="0" smtClean="0"/>
              <a:t>Mortalidad</a:t>
            </a:r>
            <a:endParaRPr lang="es-ES" sz="2000" dirty="0" smtClean="0"/>
          </a:p>
          <a:p>
            <a:pPr>
              <a:buNone/>
            </a:pPr>
            <a:r>
              <a:rPr lang="es-ES" sz="2000" dirty="0" smtClean="0"/>
              <a:t>      En 2004 se registraron 26.527 defunciones en la ciudad</a:t>
            </a:r>
          </a:p>
          <a:p>
            <a:pPr>
              <a:buNone/>
            </a:pPr>
            <a:r>
              <a:rPr lang="es-ES" sz="2000" dirty="0" smtClean="0"/>
              <a:t>      de Madrid. La tasa de mortalidad fue de 8,38 puntos,</a:t>
            </a:r>
          </a:p>
          <a:p>
            <a:pPr>
              <a:buNone/>
            </a:pPr>
            <a:r>
              <a:rPr lang="es-ES" sz="2000" dirty="0" smtClean="0"/>
              <a:t>      bastante inferior que en los cuatro años anteriores.</a:t>
            </a:r>
          </a:p>
          <a:p>
            <a:pPr>
              <a:buFont typeface="Wingdings" pitchFamily="2" charset="2"/>
              <a:buChar char="ü"/>
            </a:pPr>
            <a:r>
              <a:rPr lang="es-ES" sz="2000" b="1" dirty="0" smtClean="0"/>
              <a:t>Inmigración</a:t>
            </a:r>
            <a:endParaRPr lang="es-ES" sz="2000" dirty="0" smtClean="0"/>
          </a:p>
          <a:p>
            <a:pPr>
              <a:buNone/>
            </a:pPr>
            <a:r>
              <a:rPr lang="es-ES" sz="2000" dirty="0" smtClean="0"/>
              <a:t>      Según el censo de 2008 la población extranjera de Madrid</a:t>
            </a:r>
          </a:p>
          <a:p>
            <a:pPr>
              <a:buNone/>
            </a:pPr>
            <a:r>
              <a:rPr lang="es-ES" sz="2000" dirty="0" smtClean="0"/>
              <a:t>      es de 547.282 habitantes sobre un total de 3.238.191, lo</a:t>
            </a:r>
          </a:p>
          <a:p>
            <a:pPr>
              <a:buNone/>
            </a:pPr>
            <a:r>
              <a:rPr lang="es-ES" sz="2000" dirty="0" smtClean="0"/>
              <a:t>      que supone el 16,9</a:t>
            </a:r>
          </a:p>
          <a:p>
            <a:pPr>
              <a:buNone/>
            </a:pPr>
            <a:endParaRPr lang="es-ES" sz="2000" dirty="0" smtClean="0"/>
          </a:p>
          <a:p>
            <a:pPr>
              <a:buNone/>
            </a:pPr>
            <a:endParaRPr lang="es-ES" sz="2000" dirty="0"/>
          </a:p>
        </p:txBody>
      </p:sp>
      <p:pic>
        <p:nvPicPr>
          <p:cNvPr id="5" name="4 Imagen" descr="Población_extranjera_en_laciudad_de_Madrid.PNG"/>
          <p:cNvPicPr>
            <a:picLocks noChangeAspect="1"/>
          </p:cNvPicPr>
          <p:nvPr/>
        </p:nvPicPr>
        <p:blipFill>
          <a:blip r:embed="rId3" cstate="print"/>
          <a:stretch>
            <a:fillRect/>
          </a:stretch>
        </p:blipFill>
        <p:spPr>
          <a:xfrm>
            <a:off x="6429388" y="2357430"/>
            <a:ext cx="2409524" cy="23142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u="sng" dirty="0" smtClean="0">
                <a:solidFill>
                  <a:srgbClr val="FF0000"/>
                </a:solidFill>
              </a:rPr>
              <a:t>ECONOMÍA</a:t>
            </a:r>
            <a:endParaRPr lang="es-ES" dirty="0">
              <a:solidFill>
                <a:srgbClr val="FF0000"/>
              </a:solidFill>
            </a:endParaRPr>
          </a:p>
        </p:txBody>
      </p:sp>
      <p:sp>
        <p:nvSpPr>
          <p:cNvPr id="3" name="2 Marcador de contenido"/>
          <p:cNvSpPr>
            <a:spLocks noGrp="1"/>
          </p:cNvSpPr>
          <p:nvPr>
            <p:ph idx="1"/>
          </p:nvPr>
        </p:nvSpPr>
        <p:spPr>
          <a:xfrm>
            <a:off x="-285784" y="1142984"/>
            <a:ext cx="9144000" cy="5929330"/>
          </a:xfrm>
        </p:spPr>
        <p:txBody>
          <a:bodyPr>
            <a:normAutofit/>
          </a:bodyPr>
          <a:lstStyle/>
          <a:p>
            <a:pPr>
              <a:buNone/>
            </a:pPr>
            <a:r>
              <a:rPr lang="es-ES" sz="2400" dirty="0" smtClean="0"/>
              <a:t>     La ciudad de Madrid tenía en</a:t>
            </a:r>
          </a:p>
          <a:p>
            <a:pPr>
              <a:buNone/>
            </a:pPr>
            <a:r>
              <a:rPr lang="es-ES" sz="2400" dirty="0" smtClean="0"/>
              <a:t>     2003 un Producto Interior Bruto de</a:t>
            </a:r>
          </a:p>
          <a:p>
            <a:pPr>
              <a:buNone/>
            </a:pPr>
            <a:r>
              <a:rPr lang="es-ES" sz="2400" dirty="0" smtClean="0"/>
              <a:t>     79.785.000.000 €, suponiendo el</a:t>
            </a:r>
          </a:p>
          <a:p>
            <a:pPr>
              <a:buNone/>
            </a:pPr>
            <a:r>
              <a:rPr lang="es-ES" sz="2400" dirty="0" smtClean="0"/>
              <a:t>     10% de la renta nacional. De los</a:t>
            </a:r>
          </a:p>
          <a:p>
            <a:pPr>
              <a:buNone/>
            </a:pPr>
            <a:r>
              <a:rPr lang="es-ES" sz="2400" dirty="0" smtClean="0"/>
              <a:t>     sectores económicos de la ciudad,</a:t>
            </a:r>
          </a:p>
          <a:p>
            <a:pPr>
              <a:buNone/>
            </a:pPr>
            <a:r>
              <a:rPr lang="es-ES" sz="2400" dirty="0" smtClean="0"/>
              <a:t>     el más importante es el terciario o</a:t>
            </a:r>
          </a:p>
          <a:p>
            <a:pPr>
              <a:buNone/>
            </a:pPr>
            <a:r>
              <a:rPr lang="es-ES" sz="2400" dirty="0" smtClean="0"/>
              <a:t>     sector servicios, que representa ya</a:t>
            </a:r>
          </a:p>
          <a:p>
            <a:pPr>
              <a:buNone/>
            </a:pPr>
            <a:r>
              <a:rPr lang="es-ES" sz="2400" dirty="0" smtClean="0"/>
              <a:t>     un 85,09% de la economía de la</a:t>
            </a:r>
          </a:p>
          <a:p>
            <a:pPr>
              <a:buNone/>
            </a:pPr>
            <a:r>
              <a:rPr lang="es-ES" sz="2400" dirty="0" smtClean="0"/>
              <a:t>     ciudad. Dentro de este sector destacan los servicios financieros (31,91% del PIB total) y las actividades comerciales (31,84% del PIB total). El resto del PIB lo aporta la industria (8,96% del PIB total), el sector de la construcción (5,93% del PIB total). La agricultura tiene un carácter residual, de manera que apenas aporta un 0,03% del total.</a:t>
            </a:r>
          </a:p>
          <a:p>
            <a:pPr>
              <a:buNone/>
            </a:pPr>
            <a:endParaRPr lang="es-ES" dirty="0"/>
          </a:p>
        </p:txBody>
      </p:sp>
      <p:pic>
        <p:nvPicPr>
          <p:cNvPr id="4" name="3 Imagen" descr="800px-PIB_Madrid_2003.PNG"/>
          <p:cNvPicPr>
            <a:picLocks noChangeAspect="1"/>
          </p:cNvPicPr>
          <p:nvPr/>
        </p:nvPicPr>
        <p:blipFill>
          <a:blip r:embed="rId3" cstate="print"/>
          <a:stretch>
            <a:fillRect/>
          </a:stretch>
        </p:blipFill>
        <p:spPr>
          <a:xfrm>
            <a:off x="4535097" y="928670"/>
            <a:ext cx="4394621" cy="35719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42900"/>
            <a:ext cx="8229600" cy="1143000"/>
          </a:xfrm>
        </p:spPr>
        <p:txBody>
          <a:bodyPr/>
          <a:lstStyle/>
          <a:p>
            <a:r>
              <a:rPr lang="es-ES" b="1" dirty="0" smtClean="0">
                <a:solidFill>
                  <a:srgbClr val="0070C0"/>
                </a:solidFill>
              </a:rPr>
              <a:t>Sector Primario</a:t>
            </a:r>
            <a:endParaRPr lang="es-ES" dirty="0"/>
          </a:p>
        </p:txBody>
      </p:sp>
      <p:sp>
        <p:nvSpPr>
          <p:cNvPr id="3" name="2 Marcador de contenido"/>
          <p:cNvSpPr>
            <a:spLocks noGrp="1"/>
          </p:cNvSpPr>
          <p:nvPr>
            <p:ph idx="1"/>
          </p:nvPr>
        </p:nvSpPr>
        <p:spPr>
          <a:xfrm>
            <a:off x="0" y="642918"/>
            <a:ext cx="9144000" cy="6215082"/>
          </a:xfrm>
        </p:spPr>
        <p:txBody>
          <a:bodyPr>
            <a:noAutofit/>
          </a:bodyPr>
          <a:lstStyle/>
          <a:p>
            <a:pPr>
              <a:buNone/>
            </a:pPr>
            <a:r>
              <a:rPr lang="es-ES" sz="1500" b="1" dirty="0" smtClean="0">
                <a:solidFill>
                  <a:schemeClr val="tx2">
                    <a:lumMod val="50000"/>
                  </a:schemeClr>
                </a:solidFill>
              </a:rPr>
              <a:t>Agricultura y silvicultura</a:t>
            </a:r>
          </a:p>
          <a:p>
            <a:pPr>
              <a:buNone/>
            </a:pPr>
            <a:r>
              <a:rPr lang="es-ES" sz="1500" dirty="0" smtClean="0"/>
              <a:t>      </a:t>
            </a:r>
          </a:p>
          <a:p>
            <a:pPr>
              <a:buNone/>
            </a:pPr>
            <a:r>
              <a:rPr lang="es-ES" sz="1500" dirty="0" smtClean="0"/>
              <a:t>        La agricultura y la ganadería madrileñas son residuales, y está desestructurada. Esta es una región en la que el valor de la ganadería es mayor que el de la agricultura. Sin embargo, la producción es insuficiente para las necesidades de la población madrileña. Los cereales dominan amplias extensiones en los interfluvios del valle del Tajo. Son cultivos intensivos que quedan entre los numerosos centros urbanos.</a:t>
            </a:r>
          </a:p>
          <a:p>
            <a:pPr>
              <a:buNone/>
            </a:pPr>
            <a:r>
              <a:rPr lang="es-ES" sz="1500" dirty="0" smtClean="0"/>
              <a:t>        El viñedo es un cultivo tradicional desde la Edad Media. </a:t>
            </a:r>
          </a:p>
          <a:p>
            <a:pPr>
              <a:buNone/>
            </a:pPr>
            <a:r>
              <a:rPr lang="es-ES" sz="1500" dirty="0" smtClean="0"/>
              <a:t>        El olivar está en franco retroceso, y hoy en día sólo aparece en el interfluvio del Henares, el Tajuña y el Tajo.</a:t>
            </a:r>
          </a:p>
          <a:p>
            <a:pPr>
              <a:buNone/>
            </a:pPr>
            <a:r>
              <a:rPr lang="es-ES" sz="1500" dirty="0" smtClean="0"/>
              <a:t>        Las frutas y hortalizas tienen cada día más presencia, gracias a los cultivos bajo plástico. Se concentran en torno a los valles del Jarama, el Henares, el Tajuña y el Tajo, ya que necesitan de grandes cantidades de agua de regadío.</a:t>
            </a:r>
          </a:p>
          <a:p>
            <a:pPr>
              <a:buNone/>
            </a:pPr>
            <a:r>
              <a:rPr lang="es-ES" sz="1500" dirty="0" smtClean="0"/>
              <a:t>        Otros cultivos importantes son el forraje, para la ganadería, la remolacha azucarera y el girasol y la soja para aceite.</a:t>
            </a:r>
          </a:p>
          <a:p>
            <a:pPr>
              <a:buNone/>
            </a:pPr>
            <a:r>
              <a:rPr lang="es-ES" sz="1500" dirty="0" smtClean="0"/>
              <a:t>        La explotación forestal tiene importancia económica menor. El árbol más productivo es el pino, normalmente de repoblación. La explotación de las choperas de ribera apreciable.</a:t>
            </a:r>
          </a:p>
          <a:p>
            <a:pPr>
              <a:buNone/>
            </a:pPr>
            <a:r>
              <a:rPr lang="es-ES" sz="1500" b="1" dirty="0" smtClean="0">
                <a:solidFill>
                  <a:schemeClr val="tx2">
                    <a:lumMod val="50000"/>
                  </a:schemeClr>
                </a:solidFill>
              </a:rPr>
              <a:t>Ganadería</a:t>
            </a:r>
          </a:p>
          <a:p>
            <a:pPr>
              <a:buNone/>
            </a:pPr>
            <a:r>
              <a:rPr lang="es-ES" sz="1500" dirty="0" smtClean="0"/>
              <a:t>        La ganadería intensiva es mucho más importante que la agricultura. Se concentra en el entorno de Madrid y Colmenar Viejo. Es una ganadería nueva y totalmente capitalizada.    La cabaña bovina también tiene presencia notable en la Sierra y en Aranjuez. Es la que está más alejada de la capital. La cabaña de ovino es también importante seguida de la de porcino.</a:t>
            </a:r>
          </a:p>
          <a:p>
            <a:pPr>
              <a:buNone/>
            </a:pPr>
            <a:r>
              <a:rPr lang="es-ES" sz="1500" dirty="0" smtClean="0"/>
              <a:t>        Pero la cabaña más importante es la avícola se concentra en torno a Madrid. Se trata de explotaciones intensivas muy modernas. Junto a estas explotaciones se encuentran otras dedicadas a la cría del conejo.</a:t>
            </a:r>
          </a:p>
          <a:p>
            <a:pPr>
              <a:buNone/>
            </a:pPr>
            <a:r>
              <a:rPr lang="es-ES" sz="1500" dirty="0" smtClean="0"/>
              <a:t/>
            </a:r>
            <a:br>
              <a:rPr lang="es-ES" sz="1500" dirty="0" smtClean="0"/>
            </a:br>
            <a:endParaRPr lang="es-ES" sz="1500" dirty="0" smtClean="0"/>
          </a:p>
          <a:p>
            <a:pPr>
              <a:buNone/>
            </a:pPr>
            <a:endParaRPr lang="es-ES" sz="1500"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dirty="0" smtClean="0">
                <a:solidFill>
                  <a:srgbClr val="0070C0"/>
                </a:solidFill>
              </a:rPr>
              <a:t>Sector Secundario</a:t>
            </a:r>
            <a:endParaRPr lang="es-ES" dirty="0"/>
          </a:p>
        </p:txBody>
      </p:sp>
      <p:sp>
        <p:nvSpPr>
          <p:cNvPr id="3" name="2 Marcador de contenido"/>
          <p:cNvSpPr>
            <a:spLocks noGrp="1"/>
          </p:cNvSpPr>
          <p:nvPr>
            <p:ph idx="1"/>
          </p:nvPr>
        </p:nvSpPr>
        <p:spPr>
          <a:xfrm>
            <a:off x="0" y="785794"/>
            <a:ext cx="9144000" cy="6072206"/>
          </a:xfrm>
        </p:spPr>
        <p:txBody>
          <a:bodyPr>
            <a:noAutofit/>
          </a:bodyPr>
          <a:lstStyle/>
          <a:p>
            <a:pPr>
              <a:buNone/>
            </a:pPr>
            <a:r>
              <a:rPr lang="es-ES" sz="1500" b="1" dirty="0" smtClean="0"/>
              <a:t>Minería y energía</a:t>
            </a:r>
          </a:p>
          <a:p>
            <a:pPr>
              <a:buNone/>
            </a:pPr>
            <a:r>
              <a:rPr lang="es-ES" sz="1500" dirty="0" smtClean="0"/>
              <a:t>        La producción minera en Madrid es escasa, por lo que tiene que importan todas las materias primas para su industria. Sólo hay tres minas, la de Vicálvaro donde se explota sepiolita ; la de Parla donde también se extrae sepiolita; y la de Colmenar de Oreja donde se explota sulfato sódico. </a:t>
            </a:r>
          </a:p>
          <a:p>
            <a:pPr>
              <a:buNone/>
            </a:pPr>
            <a:r>
              <a:rPr lang="es-ES" sz="1500" dirty="0" smtClean="0"/>
              <a:t>        La producción de energía eléctrica es muy inferior a su consumo. Madrid importa electricidad de Castilla y León, Castilla-La Mancha y Extremadura, principalmente. La producción eléctrica se reduce a las centrales hidroeléctricas que se encuentra al pie de los embalses.</a:t>
            </a:r>
          </a:p>
          <a:p>
            <a:pPr>
              <a:buNone/>
            </a:pPr>
            <a:r>
              <a:rPr lang="es-ES" sz="1500" b="1" dirty="0" smtClean="0"/>
              <a:t>Industria</a:t>
            </a:r>
          </a:p>
          <a:p>
            <a:pPr>
              <a:buNone/>
            </a:pPr>
            <a:r>
              <a:rPr lang="es-ES" sz="1500" dirty="0" smtClean="0"/>
              <a:t>        La producción industrial está muy polarizada en torno a Madrid. Madrid tiene indudables ventajas de posición, al encontrarse en el centro de las comunicaciones de España. Además, es una de las regiones más pobladas de España, con un mercado de un gran poder adquisitivo. Se trata de una industria bien diversificada y estructurada, en el que están representadas desde las actividades más tradicionales hasta las más altas tecnologías. Sin embargo, cuanto más complejo es el proceso productivo más dependencia tiene de la tecnología foránea. Es una industria que se remonta a los principios de la revolución industrial en España pero que ha sufrido una profunda reconversión para adaptarse a las nuevas tecnologías con los medios de producción más modernos. Podemos distinguir cuatro grandes áreas industriales:</a:t>
            </a:r>
          </a:p>
          <a:p>
            <a:pPr>
              <a:buFont typeface="Wingdings" pitchFamily="2" charset="2"/>
              <a:buChar char="Ø"/>
            </a:pPr>
            <a:r>
              <a:rPr lang="es-ES" sz="1500" b="1" i="1" dirty="0" smtClean="0">
                <a:effectLst>
                  <a:outerShdw blurRad="38100" dist="38100" dir="2700000" algn="tl">
                    <a:srgbClr val="000000">
                      <a:alpha val="43137"/>
                    </a:srgbClr>
                  </a:outerShdw>
                </a:effectLst>
              </a:rPr>
              <a:t>        </a:t>
            </a:r>
            <a:r>
              <a:rPr lang="es-ES" sz="1500" b="1" i="1" u="sng" dirty="0" smtClean="0">
                <a:effectLst>
                  <a:outerShdw blurRad="38100" dist="38100" dir="2700000" algn="tl">
                    <a:srgbClr val="000000">
                      <a:alpha val="43137"/>
                    </a:srgbClr>
                  </a:outerShdw>
                </a:effectLst>
              </a:rPr>
              <a:t>Madrid capital Corredor del Henares: </a:t>
            </a:r>
            <a:r>
              <a:rPr lang="es-ES" sz="1500" dirty="0" smtClean="0"/>
              <a:t>Coslada, San Fernando de Henares Torrejón de Ardoz y Alcalá de Henares</a:t>
            </a:r>
          </a:p>
          <a:p>
            <a:pPr>
              <a:buFont typeface="Wingdings" pitchFamily="2" charset="2"/>
              <a:buChar char="Ø"/>
            </a:pPr>
            <a:r>
              <a:rPr lang="es-ES" sz="1500" b="1" i="1" dirty="0" smtClean="0">
                <a:effectLst>
                  <a:outerShdw blurRad="38100" dist="38100" dir="2700000" algn="tl">
                    <a:srgbClr val="000000">
                      <a:alpha val="43137"/>
                    </a:srgbClr>
                  </a:outerShdw>
                </a:effectLst>
              </a:rPr>
              <a:t>        </a:t>
            </a:r>
            <a:r>
              <a:rPr lang="es-ES" sz="1500" b="1" i="1" u="sng" dirty="0" smtClean="0">
                <a:effectLst>
                  <a:outerShdw blurRad="38100" dist="38100" dir="2700000" algn="tl">
                    <a:srgbClr val="000000">
                      <a:alpha val="43137"/>
                    </a:srgbClr>
                  </a:outerShdw>
                </a:effectLst>
              </a:rPr>
              <a:t>Área metropolitana sur: </a:t>
            </a:r>
            <a:r>
              <a:rPr lang="es-ES" sz="1500" dirty="0" smtClean="0"/>
              <a:t>Alcorcón, Leganés Getafe, Móstoles, Fuenlabrada, Pinto, Parla, Humanes de Madrid, Valdemoro</a:t>
            </a:r>
          </a:p>
          <a:p>
            <a:pPr>
              <a:buFont typeface="Wingdings" pitchFamily="2" charset="2"/>
              <a:buChar char="Ø"/>
            </a:pPr>
            <a:r>
              <a:rPr lang="es-ES" sz="1500" dirty="0" smtClean="0"/>
              <a:t>        </a:t>
            </a:r>
            <a:r>
              <a:rPr lang="es-ES" sz="1500" b="1" i="1" u="sng" dirty="0" smtClean="0">
                <a:effectLst>
                  <a:outerShdw blurRad="38100" dist="38100" dir="2700000" algn="tl">
                    <a:srgbClr val="000000">
                      <a:alpha val="43137"/>
                    </a:srgbClr>
                  </a:outerShdw>
                </a:effectLst>
              </a:rPr>
              <a:t>Área metropolitana norte: </a:t>
            </a:r>
            <a:r>
              <a:rPr lang="es-ES" sz="1500" dirty="0" smtClean="0"/>
              <a:t>Alcobendas, San Sebastián de los Reyes</a:t>
            </a:r>
          </a:p>
          <a:p>
            <a:pPr>
              <a:buFont typeface="Wingdings" pitchFamily="2" charset="2"/>
              <a:buChar char="Ø"/>
            </a:pPr>
            <a:r>
              <a:rPr lang="es-ES" sz="1500" dirty="0" smtClean="0"/>
              <a:t>        </a:t>
            </a:r>
            <a:r>
              <a:rPr lang="es-ES" sz="1500" b="1" i="1" u="sng" dirty="0" smtClean="0">
                <a:effectLst>
                  <a:outerShdw blurRad="38100" dist="38100" dir="2700000" algn="tl">
                    <a:srgbClr val="000000">
                      <a:alpha val="43137"/>
                    </a:srgbClr>
                  </a:outerShdw>
                </a:effectLst>
              </a:rPr>
              <a:t>Cabeceras comarcales: </a:t>
            </a:r>
            <a:r>
              <a:rPr lang="es-ES" sz="1500" dirty="0" smtClean="0"/>
              <a:t>Aranjuez, Colmenar Viejo, Arganda del Rey, Navalcarnero, Collado-Villalba</a:t>
            </a:r>
          </a:p>
          <a:p>
            <a:pPr>
              <a:buNone/>
            </a:pPr>
            <a:r>
              <a:rPr lang="es-ES" sz="1500" dirty="0" smtClean="0"/>
              <a:t>        Además, hay polígonos industriales en la mayor parte de las poblaciones. </a:t>
            </a:r>
          </a:p>
          <a:p>
            <a:pPr>
              <a:buNone/>
            </a:pPr>
            <a:endParaRPr lang="es-ES" sz="150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14338"/>
            <a:ext cx="8229600" cy="1143000"/>
          </a:xfrm>
        </p:spPr>
        <p:txBody>
          <a:bodyPr/>
          <a:lstStyle/>
          <a:p>
            <a:r>
              <a:rPr lang="es-ES" b="1" dirty="0" smtClean="0">
                <a:solidFill>
                  <a:srgbClr val="0070C0"/>
                </a:solidFill>
              </a:rPr>
              <a:t>Sector Terciario</a:t>
            </a:r>
            <a:endParaRPr lang="es-ES" dirty="0"/>
          </a:p>
        </p:txBody>
      </p:sp>
      <p:sp>
        <p:nvSpPr>
          <p:cNvPr id="3" name="2 Marcador de contenido"/>
          <p:cNvSpPr>
            <a:spLocks noGrp="1"/>
          </p:cNvSpPr>
          <p:nvPr>
            <p:ph idx="1"/>
          </p:nvPr>
        </p:nvSpPr>
        <p:spPr>
          <a:xfrm>
            <a:off x="0" y="642918"/>
            <a:ext cx="9144000" cy="6215082"/>
          </a:xfrm>
        </p:spPr>
        <p:txBody>
          <a:bodyPr>
            <a:noAutofit/>
          </a:bodyPr>
          <a:lstStyle/>
          <a:p>
            <a:pPr>
              <a:buNone/>
            </a:pPr>
            <a:r>
              <a:rPr lang="es-ES" sz="1500" dirty="0" smtClean="0"/>
              <a:t>        Madrid presenta una economía potente y dinámica, en la vanguardia tecnológica de la economía mundial. Aquí están las sedes principales de la mayoría de las grandes empresas españolas y de las grandes multinacionales radicadas en nuestro país. Su economía acapara casi el 20% del PIB nacional. El crecimiento económico madrileño se ha disparado tras el ingreso de España en la UE. Su carácter de capital de España es un atractor de empresas e industrias. No obstante, el sector servicios es el más potente de todos. Madrid no sólo es la capital administrativa de España, es también el referente comercial del país, y la ciudad de más alto rango en la estructura urbana nacional.   Todas las grandes empresas tienen aquí su sede, o al menos una delegación muy importante. Madrid es el gran centro de decisiones de España, no sólo en lo tocante en a lo político sino, sobre todo, en lo tocante a las decisiones empresariales de las más grandes compañías del país, tanto nacionales como multinacionales. El terciario superior (finanzas, seguros, política) tiene en Madrid su desarrollo más importante en España.</a:t>
            </a:r>
          </a:p>
          <a:p>
            <a:pPr>
              <a:buNone/>
            </a:pPr>
            <a:r>
              <a:rPr lang="es-ES" sz="1500" dirty="0" smtClean="0"/>
              <a:t>        El comercio es el sector más dinámico, el que más empleo genera y el que más valor Es un sector con mucha proyección en el que existen algunas grandes empresas, dedicadas al transporte de mercancías o de viajeros. El sector financiero, tanto de bancos como de seguros es muy importante.</a:t>
            </a:r>
          </a:p>
          <a:p>
            <a:pPr>
              <a:buNone/>
            </a:pPr>
            <a:r>
              <a:rPr lang="es-ES" sz="1500" dirty="0" smtClean="0"/>
              <a:t>        Muy importante es también el sector de telecomunicaciones y empresas de comunicación. Todos los periódicos de ámbito nacional, radios y televisiones, tienen aquí su sede.</a:t>
            </a:r>
          </a:p>
          <a:p>
            <a:pPr>
              <a:buNone/>
            </a:pPr>
            <a:r>
              <a:rPr lang="es-ES" sz="1500" dirty="0" smtClean="0"/>
              <a:t>        La mayor parte de los servicios se concentran el Madrid capital, dentro del ensanche, en los barrios de Centro, Retiro, Salamanca, Chamberí, Chamartín, Tetuán, Moncloa y Pozuelo de Alarcón.</a:t>
            </a:r>
          </a:p>
          <a:p>
            <a:pPr>
              <a:buNone/>
            </a:pPr>
            <a:r>
              <a:rPr lang="es-ES" sz="1500" dirty="0" smtClean="0"/>
              <a:t>        El turismo es una actividad importantísima. Se trata de un turismo cultural muchas veces de paso hacia destinos de sol y playa. Pero la gran cantidad de cosas que hay que ver en Madrid y sus alrededores hace que los turistas pernocten en la capital varias noches. No hay que olvidar que en Madrid se encuentra tres de las pinacotecas más importantes del mundo. La mayoría de los turistas extranjeros que visitan España pasa algunos días en Madrid.</a:t>
            </a:r>
          </a:p>
          <a:p>
            <a:pPr>
              <a:buNone/>
            </a:pPr>
            <a:r>
              <a:rPr lang="es-ES" sz="1500" dirty="0" smtClean="0"/>
              <a:t>        En los últimos tiempos está comenzando a despegar el turismo rural en la Sierra de Madrid, aunque sólo es destino para turistas de la propia región o limítrofes.</a:t>
            </a:r>
          </a:p>
          <a:p>
            <a:pPr>
              <a:buNone/>
            </a:pPr>
            <a:endParaRPr lang="es-ES" sz="15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14338"/>
            <a:ext cx="9144000" cy="7072338"/>
          </a:xfrm>
        </p:spPr>
        <p:txBody>
          <a:bodyPr>
            <a:noAutofit/>
          </a:bodyPr>
          <a:lstStyle/>
          <a:p>
            <a:pPr algn="ctr">
              <a:buNone/>
            </a:pPr>
            <a:r>
              <a:rPr lang="es-ES" sz="1000" dirty="0" smtClean="0"/>
              <a:t>                                                                                  </a:t>
            </a:r>
          </a:p>
          <a:p>
            <a:pPr>
              <a:buNone/>
            </a:pPr>
            <a:r>
              <a:rPr lang="es-ES" sz="1000" b="1" dirty="0" smtClean="0"/>
              <a:t>Desde los orígenes hasta el s. XVI                                                             </a:t>
            </a:r>
            <a:r>
              <a:rPr lang="es-ES" sz="2000" b="1" dirty="0" smtClean="0"/>
              <a:t>MONUMENTOS:</a:t>
            </a:r>
            <a:endParaRPr lang="es-ES" sz="1000" dirty="0" smtClean="0"/>
          </a:p>
          <a:p>
            <a:pPr>
              <a:buNone/>
            </a:pPr>
            <a:r>
              <a:rPr lang="es-ES" sz="1000" b="1" dirty="0" smtClean="0"/>
              <a:t>            Muralla de Madrid</a:t>
            </a:r>
            <a:r>
              <a:rPr lang="es-ES" sz="1000" dirty="0" smtClean="0"/>
              <a:t/>
            </a:r>
            <a:br>
              <a:rPr lang="es-ES" sz="1000" dirty="0" smtClean="0"/>
            </a:br>
            <a:r>
              <a:rPr lang="es-ES" sz="1000" i="1" dirty="0" smtClean="0"/>
              <a:t>En la Cuesta de la Vega</a:t>
            </a:r>
            <a:r>
              <a:rPr lang="es-ES" sz="1000" dirty="0" smtClean="0"/>
              <a:t>. Son restos de un muro musulmán de los siglos IX y X y de otro cristiano de los siglos XII y XIII. Hoy día se utiliza por los jóvenes para hacer practicas de escalada.</a:t>
            </a:r>
            <a:br>
              <a:rPr lang="es-ES" sz="1000" dirty="0" smtClean="0"/>
            </a:br>
            <a:r>
              <a:rPr lang="es-ES" sz="1000" b="1" dirty="0" smtClean="0"/>
              <a:t>Iglesia de San Nicolás de los Servitas</a:t>
            </a:r>
            <a:r>
              <a:rPr lang="es-ES" sz="1000" dirty="0" smtClean="0"/>
              <a:t/>
            </a:r>
            <a:br>
              <a:rPr lang="es-ES" sz="1000" dirty="0" smtClean="0"/>
            </a:br>
            <a:r>
              <a:rPr lang="es-ES" sz="1000" i="1" dirty="0" smtClean="0"/>
              <a:t>En San Nicolás</a:t>
            </a:r>
            <a:r>
              <a:rPr lang="es-ES" sz="1000" dirty="0" smtClean="0"/>
              <a:t>. Torre mudéjar del s. XII e iglesia del s. XV con ábside central gótico.</a:t>
            </a:r>
            <a:br>
              <a:rPr lang="es-ES" sz="1000" dirty="0" smtClean="0"/>
            </a:br>
            <a:r>
              <a:rPr lang="es-ES" sz="1000" b="1" dirty="0" smtClean="0"/>
              <a:t>Iglesia de San Pedro el Grande</a:t>
            </a:r>
            <a:r>
              <a:rPr lang="es-ES" sz="1000" dirty="0" smtClean="0"/>
              <a:t/>
            </a:r>
            <a:br>
              <a:rPr lang="es-ES" sz="1000" dirty="0" smtClean="0"/>
            </a:br>
            <a:r>
              <a:rPr lang="es-ES" sz="1000" i="1" dirty="0" smtClean="0"/>
              <a:t>En Nuncio, 14</a:t>
            </a:r>
            <a:r>
              <a:rPr lang="es-ES" sz="1000" dirty="0" smtClean="0"/>
              <a:t>. Torre mudéjar e iglesia del s. XV.</a:t>
            </a:r>
            <a:br>
              <a:rPr lang="es-ES" sz="1000" dirty="0" smtClean="0"/>
            </a:br>
            <a:r>
              <a:rPr lang="es-ES" sz="1000" b="1" dirty="0" smtClean="0"/>
              <a:t>Casa de los Lujanes</a:t>
            </a:r>
            <a:r>
              <a:rPr lang="es-ES" sz="1000" dirty="0" smtClean="0"/>
              <a:t/>
            </a:r>
            <a:br>
              <a:rPr lang="es-ES" sz="1000" dirty="0" smtClean="0"/>
            </a:br>
            <a:r>
              <a:rPr lang="es-ES" sz="1000" i="1" dirty="0" smtClean="0"/>
              <a:t>En la Plaza de la Villa</a:t>
            </a:r>
            <a:r>
              <a:rPr lang="es-ES" sz="1000" dirty="0" smtClean="0"/>
              <a:t>. Casa-palacio del s. XV que perteneció a una familia de abolengo.</a:t>
            </a:r>
          </a:p>
          <a:p>
            <a:pPr>
              <a:buNone/>
            </a:pPr>
            <a:r>
              <a:rPr lang="es-ES" sz="1000" b="1" dirty="0" smtClean="0"/>
              <a:t>Siglo XVI</a:t>
            </a:r>
            <a:endParaRPr lang="es-ES" sz="1000" dirty="0" smtClean="0"/>
          </a:p>
          <a:p>
            <a:pPr>
              <a:buNone/>
            </a:pPr>
            <a:r>
              <a:rPr lang="es-ES" sz="1000" b="1" dirty="0" smtClean="0"/>
              <a:t>             Capilla del Obispo</a:t>
            </a:r>
            <a:r>
              <a:rPr lang="es-ES" sz="1000" dirty="0" smtClean="0"/>
              <a:t/>
            </a:r>
            <a:br>
              <a:rPr lang="es-ES" sz="1000" dirty="0" smtClean="0"/>
            </a:br>
            <a:r>
              <a:rPr lang="es-ES" sz="1000" i="1" dirty="0" smtClean="0"/>
              <a:t>En la Plaza de la Paja</a:t>
            </a:r>
            <a:r>
              <a:rPr lang="es-ES" sz="1000" dirty="0" smtClean="0"/>
              <a:t>. Del s. XVI. De especial interés es el sepulcro del Obispo Carvajal.                                                           </a:t>
            </a:r>
            <a:r>
              <a:rPr lang="es-ES" sz="1000" b="1" dirty="0" smtClean="0"/>
              <a:t>Muralla de Madrid                                                                                                                </a:t>
            </a:r>
            <a:br>
              <a:rPr lang="es-ES" sz="1000" b="1" dirty="0" smtClean="0"/>
            </a:br>
            <a:r>
              <a:rPr lang="es-ES" sz="1000" b="1" dirty="0" smtClean="0"/>
              <a:t>Casa Cisneros </a:t>
            </a:r>
            <a:r>
              <a:rPr lang="es-ES" sz="1000" dirty="0" smtClean="0"/>
              <a:t/>
            </a:r>
            <a:br>
              <a:rPr lang="es-ES" sz="1000" dirty="0" smtClean="0"/>
            </a:br>
            <a:r>
              <a:rPr lang="es-ES" sz="1000" i="1" dirty="0" smtClean="0"/>
              <a:t>En la Plaza de la Villa</a:t>
            </a:r>
            <a:r>
              <a:rPr lang="es-ES" sz="1000" dirty="0" smtClean="0"/>
              <a:t>. Palacio plateresco del s. XVI.                                                                                                </a:t>
            </a:r>
          </a:p>
          <a:p>
            <a:pPr>
              <a:buNone/>
            </a:pPr>
            <a:r>
              <a:rPr lang="es-ES" sz="1000" dirty="0" smtClean="0"/>
              <a:t>            </a:t>
            </a:r>
            <a:r>
              <a:rPr lang="es-ES" sz="1000" b="1" dirty="0" smtClean="0"/>
              <a:t>Monasterio de las Descalzas Reales</a:t>
            </a:r>
            <a:r>
              <a:rPr lang="es-ES" sz="1000" dirty="0" smtClean="0"/>
              <a:t/>
            </a:r>
            <a:br>
              <a:rPr lang="es-ES" sz="1000" dirty="0" smtClean="0"/>
            </a:br>
            <a:r>
              <a:rPr lang="es-ES" sz="1000" i="1" dirty="0" smtClean="0"/>
              <a:t>En la Plaza de las Descalzas</a:t>
            </a:r>
            <a:r>
              <a:rPr lang="es-ES" sz="1000" dirty="0" smtClean="0"/>
              <a:t>. Monasterio del s. XVI.</a:t>
            </a:r>
          </a:p>
          <a:p>
            <a:pPr>
              <a:buNone/>
            </a:pPr>
            <a:r>
              <a:rPr lang="es-ES" sz="1000" dirty="0" smtClean="0"/>
              <a:t>            </a:t>
            </a:r>
            <a:r>
              <a:rPr lang="es-ES" sz="1000" b="1" dirty="0" smtClean="0"/>
              <a:t>Casa de las Siete Chimeneas</a:t>
            </a:r>
            <a:r>
              <a:rPr lang="es-ES" sz="1000" dirty="0" smtClean="0"/>
              <a:t/>
            </a:r>
            <a:br>
              <a:rPr lang="es-ES" sz="1000" dirty="0" smtClean="0"/>
            </a:br>
            <a:r>
              <a:rPr lang="es-ES" sz="1000" i="1" dirty="0" smtClean="0"/>
              <a:t>En la Plaza del Rey</a:t>
            </a:r>
            <a:r>
              <a:rPr lang="es-ES" sz="1000" dirty="0" smtClean="0"/>
              <a:t>. Casa palacio del s. XVI, Este edificio es hoy sede del Ministerio de Cultura.</a:t>
            </a:r>
            <a:br>
              <a:rPr lang="es-ES" sz="1000" dirty="0" smtClean="0"/>
            </a:br>
            <a:r>
              <a:rPr lang="es-ES" sz="1000" b="1" dirty="0" smtClean="0"/>
              <a:t>Puente de Segovia</a:t>
            </a:r>
            <a:r>
              <a:rPr lang="es-ES" sz="1000" dirty="0" smtClean="0"/>
              <a:t/>
            </a:r>
            <a:br>
              <a:rPr lang="es-ES" sz="1000" dirty="0" smtClean="0"/>
            </a:br>
            <a:r>
              <a:rPr lang="es-ES" sz="1000" dirty="0" smtClean="0"/>
              <a:t>Atribuido a Juan de herrera, está asentado en nueve arcos de medio punto.</a:t>
            </a:r>
          </a:p>
          <a:p>
            <a:pPr>
              <a:buNone/>
            </a:pPr>
            <a:r>
              <a:rPr lang="es-ES" sz="1000" b="1" dirty="0" smtClean="0"/>
              <a:t>Siglo XVII</a:t>
            </a:r>
            <a:endParaRPr lang="es-ES" sz="1000" dirty="0" smtClean="0"/>
          </a:p>
          <a:p>
            <a:pPr>
              <a:buNone/>
            </a:pPr>
            <a:r>
              <a:rPr lang="es-ES" sz="1000" b="1" dirty="0" smtClean="0"/>
              <a:t>              Casa de la Panadería</a:t>
            </a:r>
            <a:r>
              <a:rPr lang="es-ES" sz="1000" dirty="0" smtClean="0"/>
              <a:t> </a:t>
            </a:r>
            <a:br>
              <a:rPr lang="es-ES" sz="1000" dirty="0" smtClean="0"/>
            </a:br>
            <a:r>
              <a:rPr lang="es-ES" sz="1000" i="1" dirty="0" smtClean="0"/>
              <a:t>En la Plaza Mayor</a:t>
            </a:r>
            <a:r>
              <a:rPr lang="es-ES" sz="1000" dirty="0" smtClean="0"/>
              <a:t>. Casa del s. XVI-XVII, destaca por las pinturas murales de su fachada.</a:t>
            </a:r>
            <a:br>
              <a:rPr lang="es-ES" sz="1000" dirty="0" smtClean="0"/>
            </a:br>
            <a:r>
              <a:rPr lang="es-ES" sz="1000" b="1" dirty="0" smtClean="0"/>
              <a:t>Monasterio de la Encarnación</a:t>
            </a:r>
            <a:r>
              <a:rPr lang="es-ES" sz="1000" dirty="0" smtClean="0"/>
              <a:t/>
            </a:r>
            <a:br>
              <a:rPr lang="es-ES" sz="1000" dirty="0" smtClean="0"/>
            </a:br>
            <a:r>
              <a:rPr lang="es-ES" sz="1000" i="1" dirty="0" smtClean="0"/>
              <a:t>En la Plaza de la Encarnación</a:t>
            </a:r>
            <a:r>
              <a:rPr lang="es-ES" sz="1000" dirty="0" smtClean="0"/>
              <a:t>. Construido en el s. XVII, constituye uno de los más claros exponentes del barroco madrileño.           </a:t>
            </a:r>
            <a:r>
              <a:rPr lang="es-ES" sz="1100" b="1" dirty="0" smtClean="0"/>
              <a:t>Casa de las siete chimeneas</a:t>
            </a:r>
            <a:r>
              <a:rPr lang="es-ES" sz="1100" dirty="0" smtClean="0"/>
              <a:t/>
            </a:r>
            <a:br>
              <a:rPr lang="es-ES" sz="1100" dirty="0" smtClean="0"/>
            </a:br>
            <a:r>
              <a:rPr lang="es-ES" sz="1000" dirty="0" smtClean="0"/>
              <a:t>Palacio de Uceda (Capitanía) </a:t>
            </a:r>
            <a:br>
              <a:rPr lang="es-ES" sz="1000" dirty="0" smtClean="0"/>
            </a:br>
            <a:r>
              <a:rPr lang="es-ES" sz="1000" i="1" dirty="0" smtClean="0"/>
              <a:t>En la Calle Mayor</a:t>
            </a:r>
            <a:r>
              <a:rPr lang="es-ES" sz="1000" dirty="0" smtClean="0"/>
              <a:t>. Este prototipo de la casa señorial española del s. XVII, obra de Gómez de Mora, alberga hoy la Capitanía General.</a:t>
            </a:r>
            <a:br>
              <a:rPr lang="es-ES" sz="1000" dirty="0" smtClean="0"/>
            </a:br>
            <a:r>
              <a:rPr lang="es-ES" sz="1000" b="1" dirty="0" smtClean="0"/>
              <a:t>Claustro de San Jerónimo el Real</a:t>
            </a:r>
            <a:r>
              <a:rPr lang="es-ES" sz="1000" dirty="0" smtClean="0"/>
              <a:t/>
            </a:r>
            <a:br>
              <a:rPr lang="es-ES" sz="1000" dirty="0" smtClean="0"/>
            </a:br>
            <a:r>
              <a:rPr lang="es-ES" sz="1000" i="1" dirty="0" smtClean="0"/>
              <a:t>En Moreto, 4</a:t>
            </a:r>
            <a:r>
              <a:rPr lang="es-ES" sz="1000" dirty="0" smtClean="0"/>
              <a:t>. Fantástico exponente renacentista de principios del s. XVII.</a:t>
            </a:r>
            <a:br>
              <a:rPr lang="es-ES" sz="1000" dirty="0" smtClean="0"/>
            </a:br>
            <a:r>
              <a:rPr lang="es-ES" sz="1000" b="1" dirty="0" smtClean="0"/>
              <a:t>Plaza Mayor</a:t>
            </a:r>
            <a:r>
              <a:rPr lang="es-ES" sz="1000" dirty="0" smtClean="0"/>
              <a:t> </a:t>
            </a:r>
            <a:br>
              <a:rPr lang="es-ES" sz="1000" dirty="0" smtClean="0"/>
            </a:br>
            <a:r>
              <a:rPr lang="es-ES" sz="1000" dirty="0" smtClean="0"/>
              <a:t>Con ella Felipe III añadió prestigio a su reinado. Esta bella e impresionante plaza porticada, debe su configuración a la época renacentista; fue construida entre 1617 y 1619 sobre lo que fue la "Plaza del Arrabal". En el s. XVII fue gran escenario de acontecimientos públicos; fiestas, recibimientos solemnes, juegos de cañas  y toros. En sus portales se reunieron los más famosos gremios de la época. Su huella se puede apreciar aún hoy en las casas que rodean la plaza. En 1790 sufrió un incendio por lo que fue restaurada. En su centro se encuentra la Estatua de Felipe III, obra de Juan de Bolonia y Pietro Tacca.</a:t>
            </a:r>
            <a:br>
              <a:rPr lang="es-ES" sz="1000" dirty="0" smtClean="0"/>
            </a:br>
            <a:r>
              <a:rPr lang="es-ES" sz="1000" b="1" dirty="0" smtClean="0"/>
              <a:t>Iglesia Colegiata de San Isidro</a:t>
            </a:r>
            <a:r>
              <a:rPr lang="es-ES" sz="1000" dirty="0" smtClean="0"/>
              <a:t> </a:t>
            </a:r>
            <a:br>
              <a:rPr lang="es-ES" sz="1000" dirty="0" smtClean="0"/>
            </a:br>
            <a:r>
              <a:rPr lang="es-ES" sz="1000" i="1" dirty="0" smtClean="0"/>
              <a:t>En Toledo</a:t>
            </a:r>
            <a:r>
              <a:rPr lang="es-ES" sz="1000" dirty="0" smtClean="0"/>
              <a:t>. Este edificio barroco, es una de las iglesias más emblemáticas para los madrileños. </a:t>
            </a:r>
            <a:br>
              <a:rPr lang="es-ES" sz="1000" dirty="0" smtClean="0"/>
            </a:br>
            <a:r>
              <a:rPr lang="es-ES" sz="1000" b="1" dirty="0" smtClean="0"/>
              <a:t>Casa de la Villa (Ayuntamiento)</a:t>
            </a:r>
            <a:r>
              <a:rPr lang="es-ES" sz="1000" dirty="0" smtClean="0"/>
              <a:t/>
            </a:r>
            <a:br>
              <a:rPr lang="es-ES" sz="1000" dirty="0" smtClean="0"/>
            </a:br>
            <a:r>
              <a:rPr lang="es-ES" sz="1000" i="1" dirty="0" smtClean="0"/>
              <a:t>En la Plaza de la Villa</a:t>
            </a:r>
            <a:r>
              <a:rPr lang="es-ES" sz="1000" dirty="0" smtClean="0"/>
              <a:t>. Proyectada por Juan Gómez de Mora en 1644 para casas consistoriales y prisión de la villa se terminó su edificación en 1787, con la fachada que da a la Plaza Mayor.</a:t>
            </a:r>
            <a:br>
              <a:rPr lang="es-ES" sz="1000" dirty="0" smtClean="0"/>
            </a:br>
            <a:r>
              <a:rPr lang="es-ES" sz="1000" b="1" dirty="0" smtClean="0"/>
              <a:t>Convento de las Trinitarias Descalzas</a:t>
            </a:r>
            <a:r>
              <a:rPr lang="es-ES" sz="1000" dirty="0" smtClean="0"/>
              <a:t/>
            </a:r>
            <a:br>
              <a:rPr lang="es-ES" sz="1000" dirty="0" smtClean="0"/>
            </a:br>
            <a:r>
              <a:rPr lang="es-ES" sz="1000" i="1" dirty="0" smtClean="0"/>
              <a:t>En Lope de Vega, 18</a:t>
            </a:r>
            <a:r>
              <a:rPr lang="es-ES" sz="1000" dirty="0" smtClean="0"/>
              <a:t>. Austero edificio del s. XVII.</a:t>
            </a:r>
          </a:p>
          <a:p>
            <a:pPr>
              <a:buNone/>
            </a:pPr>
            <a:endParaRPr lang="es-ES" sz="800" dirty="0"/>
          </a:p>
        </p:txBody>
      </p:sp>
      <p:pic>
        <p:nvPicPr>
          <p:cNvPr id="4" name="3 Imagen" descr="800px-Muralla_árabe_de_Madrid_01.jpg"/>
          <p:cNvPicPr>
            <a:picLocks noChangeAspect="1"/>
          </p:cNvPicPr>
          <p:nvPr/>
        </p:nvPicPr>
        <p:blipFill>
          <a:blip r:embed="rId3" cstate="print"/>
          <a:stretch>
            <a:fillRect/>
          </a:stretch>
        </p:blipFill>
        <p:spPr>
          <a:xfrm>
            <a:off x="5119324" y="785794"/>
            <a:ext cx="4024676" cy="1428760"/>
          </a:xfrm>
          <a:prstGeom prst="rect">
            <a:avLst/>
          </a:prstGeom>
          <a:ln>
            <a:noFill/>
          </a:ln>
          <a:effectLst>
            <a:softEdge rad="112500"/>
          </a:effectLst>
        </p:spPr>
      </p:pic>
      <p:pic>
        <p:nvPicPr>
          <p:cNvPr id="5" name="4 Imagen" descr="800px-Casa_de_las_7_Chimeneas_(Madrid)_01.jpg"/>
          <p:cNvPicPr>
            <a:picLocks noChangeAspect="1"/>
          </p:cNvPicPr>
          <p:nvPr/>
        </p:nvPicPr>
        <p:blipFill>
          <a:blip r:embed="rId4" cstate="print"/>
          <a:stretch>
            <a:fillRect/>
          </a:stretch>
        </p:blipFill>
        <p:spPr>
          <a:xfrm>
            <a:off x="6646672" y="2428868"/>
            <a:ext cx="2497328" cy="18573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25000" lnSpcReduction="20000"/>
          </a:bodyPr>
          <a:lstStyle/>
          <a:p>
            <a:pPr>
              <a:buNone/>
            </a:pPr>
            <a:r>
              <a:rPr lang="es-ES" sz="5600" b="1" dirty="0" smtClean="0"/>
              <a:t>Siglo XVIII</a:t>
            </a:r>
            <a:endParaRPr lang="es-ES" sz="5600" dirty="0" smtClean="0"/>
          </a:p>
          <a:p>
            <a:pPr>
              <a:buNone/>
            </a:pPr>
            <a:r>
              <a:rPr lang="es-ES" sz="5600" b="1" dirty="0" smtClean="0"/>
              <a:t>            Palacio Real</a:t>
            </a:r>
            <a:r>
              <a:rPr lang="es-ES" sz="5600" dirty="0" smtClean="0"/>
              <a:t/>
            </a:r>
            <a:br>
              <a:rPr lang="es-ES" sz="5600" dirty="0" smtClean="0"/>
            </a:br>
            <a:r>
              <a:rPr lang="es-ES" sz="5600" i="1" dirty="0" smtClean="0"/>
              <a:t>En la Calle de Bailén</a:t>
            </a:r>
            <a:r>
              <a:rPr lang="es-ES" sz="5600" dirty="0" smtClean="0"/>
              <a:t>. Impresionante conjunto monumental de estilo barroco clasicista italiano, construido sobre el solar del antiguo Alcázar. La obra fue iniciada por encargo de Felipe V y en ella trabajaron Juvara, Sabatini y Sachetti. Sin embargo el primero que lo habitó fue Carlos III, que lo inauguró en 1714. Se considera uno de los mejores palacios de Europa. En su interior alberga excelentes salones con numerosas riquezas artísticas, destacando entre ellos el Salón del Trono. Junto al Palacio se encuentran los bellos </a:t>
            </a:r>
            <a:r>
              <a:rPr lang="es-ES" sz="5600" i="1" dirty="0" smtClean="0"/>
              <a:t>Jardines de Sabatini</a:t>
            </a:r>
            <a:r>
              <a:rPr lang="es-ES" sz="5600" dirty="0" smtClean="0"/>
              <a:t> y el </a:t>
            </a:r>
            <a:r>
              <a:rPr lang="es-ES" sz="5600" i="1" dirty="0" smtClean="0"/>
              <a:t>Campo del Moro</a:t>
            </a:r>
            <a:r>
              <a:rPr lang="es-ES" sz="5600" dirty="0" smtClean="0"/>
              <a:t>.</a:t>
            </a:r>
            <a:br>
              <a:rPr lang="es-ES" sz="5600" dirty="0" smtClean="0"/>
            </a:br>
            <a:r>
              <a:rPr lang="es-ES" sz="5600" b="1" dirty="0" smtClean="0"/>
              <a:t>La Casa de Correos</a:t>
            </a:r>
            <a:r>
              <a:rPr lang="es-ES" sz="5600" dirty="0" smtClean="0"/>
              <a:t/>
            </a:r>
            <a:br>
              <a:rPr lang="es-ES" sz="5600" dirty="0" smtClean="0"/>
            </a:br>
            <a:r>
              <a:rPr lang="es-ES" sz="5600" i="1" dirty="0" smtClean="0"/>
              <a:t>En la Puerta del Sol</a:t>
            </a:r>
            <a:r>
              <a:rPr lang="es-ES" sz="5600" dirty="0" smtClean="0"/>
              <a:t>. Construida por el arquitecto francés Maquet entre 1766 y 1768. Hoy sede de la Comunidad de Madrid.</a:t>
            </a:r>
            <a:br>
              <a:rPr lang="es-ES" sz="5600" dirty="0" smtClean="0"/>
            </a:br>
            <a:r>
              <a:rPr lang="es-ES" sz="5600" b="1" dirty="0" smtClean="0"/>
              <a:t>La Casa de Postas</a:t>
            </a:r>
            <a:r>
              <a:rPr lang="es-ES" sz="5600" dirty="0" smtClean="0"/>
              <a:t/>
            </a:r>
            <a:br>
              <a:rPr lang="es-ES" sz="5600" dirty="0" smtClean="0"/>
            </a:br>
            <a:r>
              <a:rPr lang="es-ES" sz="5600" i="1" dirty="0" smtClean="0"/>
              <a:t>En la Plaza de Pontejos</a:t>
            </a:r>
            <a:r>
              <a:rPr lang="es-ES" sz="5600" dirty="0" smtClean="0"/>
              <a:t>. Construido en época de Carlos IV por Pedro Arnal, entre 1795 y 1800. Este ejemplar neoclásico alberga hoy dependencias de la Comunidad de Madrid.</a:t>
            </a:r>
            <a:br>
              <a:rPr lang="es-ES" sz="5600" dirty="0" smtClean="0"/>
            </a:br>
            <a:r>
              <a:rPr lang="es-ES" sz="5600" b="1" dirty="0" smtClean="0"/>
              <a:t>La Real Casa de Aduanas</a:t>
            </a:r>
            <a:r>
              <a:rPr lang="es-ES" sz="5600" dirty="0" smtClean="0"/>
              <a:t/>
            </a:r>
            <a:br>
              <a:rPr lang="es-ES" sz="5600" dirty="0" smtClean="0"/>
            </a:br>
            <a:r>
              <a:rPr lang="es-ES" sz="5600" i="1" dirty="0" smtClean="0"/>
              <a:t>En Alcalá .</a:t>
            </a:r>
            <a:r>
              <a:rPr lang="es-ES" sz="5600" dirty="0" smtClean="0"/>
              <a:t> Edificada por mandato de Carlos II, fue construida por Sabatini entre 1761 y 1769.</a:t>
            </a:r>
            <a:br>
              <a:rPr lang="es-ES" sz="5600" dirty="0" smtClean="0"/>
            </a:br>
            <a:r>
              <a:rPr lang="es-ES" sz="5600" b="1" dirty="0" smtClean="0"/>
              <a:t>Museo del Prado</a:t>
            </a:r>
            <a:r>
              <a:rPr lang="es-ES" sz="5600" dirty="0" smtClean="0"/>
              <a:t> </a:t>
            </a:r>
            <a:br>
              <a:rPr lang="es-ES" sz="5600" dirty="0" smtClean="0"/>
            </a:br>
            <a:r>
              <a:rPr lang="es-ES" sz="5600" i="1" dirty="0" smtClean="0"/>
              <a:t>En el Paseo del Prado</a:t>
            </a:r>
            <a:r>
              <a:rPr lang="es-ES" sz="5600" dirty="0" smtClean="0"/>
              <a:t>. Es quizás el mejor edificio neoclásico de Madrid. </a:t>
            </a:r>
            <a:r>
              <a:rPr lang="es-ES" sz="5600" b="1" dirty="0" smtClean="0">
                <a:hlinkClick r:id="rId3"/>
              </a:rPr>
              <a:t> </a:t>
            </a:r>
            <a:r>
              <a:rPr lang="es-ES" sz="5600" dirty="0" smtClean="0"/>
              <a:t> Fue construido en 1785 para albergar el museo de ciencias naturales, sirvió de arsenal durante la Guerra de la Independencia, y en 1819 fue inaugurado como museo de pintura.</a:t>
            </a:r>
            <a:br>
              <a:rPr lang="es-ES" sz="5600" dirty="0" smtClean="0"/>
            </a:br>
            <a:r>
              <a:rPr lang="es-ES" sz="5600" b="1" dirty="0" smtClean="0"/>
              <a:t>Fuente de la Cibeles</a:t>
            </a:r>
            <a:r>
              <a:rPr lang="es-ES" sz="5600" dirty="0" smtClean="0"/>
              <a:t> </a:t>
            </a:r>
            <a:br>
              <a:rPr lang="es-ES" sz="5600" dirty="0" smtClean="0"/>
            </a:br>
            <a:r>
              <a:rPr lang="es-ES" sz="5600" i="1" dirty="0" smtClean="0"/>
              <a:t>En el Paseo del Prado</a:t>
            </a:r>
            <a:r>
              <a:rPr lang="es-ES" sz="5600" dirty="0" smtClean="0"/>
              <a:t>. Esculpida sobre dibujos de Ventura Rodríguez, compone hoy uno de los símbolos más característicos de Madrid.</a:t>
            </a:r>
            <a:br>
              <a:rPr lang="es-ES" sz="5600" dirty="0" smtClean="0"/>
            </a:br>
            <a:r>
              <a:rPr lang="es-ES" sz="5600" b="1" dirty="0" smtClean="0"/>
              <a:t>Fuente de Apolo</a:t>
            </a:r>
            <a:r>
              <a:rPr lang="es-ES" sz="5600" dirty="0" smtClean="0"/>
              <a:t/>
            </a:r>
            <a:br>
              <a:rPr lang="es-ES" sz="5600" dirty="0" smtClean="0"/>
            </a:br>
            <a:r>
              <a:rPr lang="es-ES" sz="5600" i="1" dirty="0" smtClean="0"/>
              <a:t>En el Paseo de la Castellana</a:t>
            </a:r>
            <a:r>
              <a:rPr lang="es-ES" sz="5600" dirty="0" smtClean="0"/>
              <a:t>. Diseño de Ventura Rodríguez.</a:t>
            </a:r>
            <a:br>
              <a:rPr lang="es-ES" sz="5600" dirty="0" smtClean="0"/>
            </a:br>
            <a:r>
              <a:rPr lang="es-ES" sz="5600" b="1" dirty="0" smtClean="0"/>
              <a:t>Fuente de Neptuno</a:t>
            </a:r>
            <a:r>
              <a:rPr lang="es-ES" sz="5600" dirty="0" smtClean="0"/>
              <a:t/>
            </a:r>
            <a:br>
              <a:rPr lang="es-ES" sz="5600" dirty="0" smtClean="0"/>
            </a:br>
            <a:r>
              <a:rPr lang="es-ES" sz="5600" i="1" dirty="0" smtClean="0"/>
              <a:t>En el Paseo de la Castellana</a:t>
            </a:r>
            <a:r>
              <a:rPr lang="es-ES" sz="5600" dirty="0" smtClean="0"/>
              <a:t>. Diseño de Ventura Rodríguez.</a:t>
            </a:r>
            <a:br>
              <a:rPr lang="es-ES" sz="5600" dirty="0" smtClean="0"/>
            </a:br>
            <a:r>
              <a:rPr lang="es-ES" sz="5600" b="1" dirty="0" smtClean="0"/>
              <a:t>Puerta de Alcalá</a:t>
            </a:r>
            <a:r>
              <a:rPr lang="es-ES" sz="5600" dirty="0" smtClean="0"/>
              <a:t/>
            </a:r>
            <a:br>
              <a:rPr lang="es-ES" sz="5600" dirty="0" smtClean="0"/>
            </a:br>
            <a:r>
              <a:rPr lang="es-ES" sz="5600" i="1" dirty="0" smtClean="0"/>
              <a:t>En la Plaza de la Independencia</a:t>
            </a:r>
            <a:r>
              <a:rPr lang="es-ES" sz="5600" dirty="0" smtClean="0"/>
              <a:t>. Este  arco de triunfo, inmerso en un punto neurálgico de tráfico madrileño, fue construida por Francisco Sabatini en 1778, en conmemoración de la entrada en Madrid de Carlos III.</a:t>
            </a:r>
            <a:br>
              <a:rPr lang="es-ES" sz="5600" dirty="0" smtClean="0"/>
            </a:br>
            <a:r>
              <a:rPr lang="es-ES" sz="5600" b="1" dirty="0" smtClean="0"/>
              <a:t>Jardín Botánico</a:t>
            </a:r>
            <a:r>
              <a:rPr lang="es-ES" sz="5600" dirty="0" smtClean="0"/>
              <a:t/>
            </a:r>
            <a:br>
              <a:rPr lang="es-ES" sz="5600" dirty="0" smtClean="0"/>
            </a:br>
            <a:r>
              <a:rPr lang="es-ES" sz="5600" i="1" dirty="0" smtClean="0"/>
              <a:t>En el Paseo del Prado</a:t>
            </a:r>
            <a:r>
              <a:rPr lang="es-ES" sz="5600" dirty="0" smtClean="0"/>
              <a:t>. Este jardín fue construido en 1811 como resultado del </a:t>
            </a:r>
            <a:r>
              <a:rPr lang="es-ES" sz="5600" i="1" dirty="0" smtClean="0"/>
              <a:t>Programa, de 1781, de Ordenación del Salón del Prado y Atocha</a:t>
            </a:r>
            <a:r>
              <a:rPr lang="es-ES" sz="5600" dirty="0" smtClean="0"/>
              <a:t>. Su artífice fue Juan de Villanueva, arquitecto que por primera vez se planteó la reforma urbanística de Madrid.</a:t>
            </a:r>
            <a:br>
              <a:rPr lang="es-ES" sz="5600" dirty="0" smtClean="0"/>
            </a:br>
            <a:r>
              <a:rPr lang="es-ES" sz="5600" b="1" dirty="0" smtClean="0"/>
              <a:t>Puente de Toledo</a:t>
            </a:r>
            <a:r>
              <a:rPr lang="es-ES" sz="5600" dirty="0" smtClean="0"/>
              <a:t/>
            </a:r>
            <a:br>
              <a:rPr lang="es-ES" sz="5600" dirty="0" smtClean="0"/>
            </a:br>
            <a:r>
              <a:rPr lang="es-ES" sz="5600" i="1" dirty="0" smtClean="0"/>
              <a:t>En la Glorieta de las Pirámides y la Plaza del Marqués de Vadillo</a:t>
            </a:r>
            <a:r>
              <a:rPr lang="es-ES" sz="5600" dirty="0" smtClean="0"/>
              <a:t>. Construido entre 1719 y 1724, tiene en su centro dos templetes barrocos.</a:t>
            </a:r>
            <a:br>
              <a:rPr lang="es-ES" sz="5600" dirty="0" smtClean="0"/>
            </a:br>
            <a:r>
              <a:rPr lang="es-ES" sz="5600" b="1" dirty="0" smtClean="0"/>
              <a:t>Observatorio Astronómico</a:t>
            </a:r>
            <a:r>
              <a:rPr lang="es-ES" sz="5600" dirty="0" smtClean="0"/>
              <a:t/>
            </a:r>
            <a:br>
              <a:rPr lang="es-ES" sz="5600" dirty="0" smtClean="0"/>
            </a:br>
            <a:r>
              <a:rPr lang="es-ES" sz="5600" dirty="0" smtClean="0"/>
              <a:t>Obra de Juan de Villa Nueva que lo comenzó en 1790.</a:t>
            </a:r>
          </a:p>
          <a:p>
            <a:pPr>
              <a:buNone/>
            </a:pPr>
            <a:endParaRPr lang="es-E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b="1" dirty="0" smtClean="0"/>
              <a:t>Siglo XIX</a:t>
            </a:r>
            <a:endParaRPr lang="es-ES" dirty="0" smtClean="0"/>
          </a:p>
          <a:p>
            <a:pPr>
              <a:buNone/>
            </a:pPr>
            <a:r>
              <a:rPr lang="es-ES" b="1" dirty="0" smtClean="0"/>
              <a:t>         Plaza de Oriente</a:t>
            </a:r>
            <a:r>
              <a:rPr lang="es-ES" dirty="0" smtClean="0"/>
              <a:t> </a:t>
            </a:r>
            <a:br>
              <a:rPr lang="es-ES" dirty="0" smtClean="0"/>
            </a:br>
            <a:r>
              <a:rPr lang="es-ES" i="1" dirty="0" smtClean="0"/>
              <a:t>Frente a la fachada Este del Palacio Real</a:t>
            </a:r>
            <a:r>
              <a:rPr lang="es-ES" dirty="0" smtClean="0"/>
              <a:t>. Durante el corto reinado de José Bonaparte se demolieron los edificios medievales que estaban situados frente al palacio real con la intención de dotar a la ciudad de unos jardines como los de los Campos Eliseos. En el proyecto del monarca dicha avenida debiera llegar hasta la plaza de la Cibeles. En ello se destruyeron conventos y palacios de gran valor artístico. El proyecto no fue concluido por la derrota francesa en la Guerra de la Independencia. Isabel II sería la que concluyera el actual trazado con la construcción del Teatro Real y los jardines. </a:t>
            </a:r>
            <a:br>
              <a:rPr lang="es-ES" dirty="0" smtClean="0"/>
            </a:br>
            <a:r>
              <a:rPr lang="es-ES" b="1" dirty="0" smtClean="0"/>
              <a:t>Teatro Real</a:t>
            </a:r>
            <a:r>
              <a:rPr lang="es-ES" dirty="0" smtClean="0"/>
              <a:t/>
            </a:r>
            <a:br>
              <a:rPr lang="es-ES" dirty="0" smtClean="0"/>
            </a:br>
            <a:r>
              <a:rPr lang="es-ES" i="1" dirty="0" smtClean="0"/>
              <a:t>En la Plaza de Oriente y la plaza de Isabel II</a:t>
            </a:r>
            <a:r>
              <a:rPr lang="es-ES" dirty="0" smtClean="0"/>
              <a:t>. Inmenso teatro proyectado por López Aguado y construido por Custodio Moreno en 1818 destinado a albergar el teatro de la opera. A su bella fachada se le añade el interés de poseer uno de los mayores escenarios del mundo. Su actual reforma se ha emprendido con la finalidad de devolverle la función de Opera de la ciudad.</a:t>
            </a:r>
            <a:br>
              <a:rPr lang="es-ES" dirty="0" smtClean="0"/>
            </a:br>
            <a:r>
              <a:rPr lang="es-ES" b="1" dirty="0" smtClean="0"/>
              <a:t>Puerta de Toledo</a:t>
            </a:r>
            <a:r>
              <a:rPr lang="es-ES" dirty="0" smtClean="0"/>
              <a:t/>
            </a:r>
            <a:br>
              <a:rPr lang="es-ES" dirty="0" smtClean="0"/>
            </a:br>
            <a:r>
              <a:rPr lang="es-ES" i="1" dirty="0" smtClean="0"/>
              <a:t>En la Glorieta de la Puerta de Toledo</a:t>
            </a:r>
            <a:r>
              <a:rPr lang="es-ES" dirty="0" smtClean="0"/>
              <a:t>. Se construyó en 1817 como conmemoración de la vuelta a Madrid de Fernando VII, tras la victoria contra las tropas napoleónicas.</a:t>
            </a:r>
            <a:br>
              <a:rPr lang="es-ES" dirty="0" smtClean="0"/>
            </a:br>
            <a:r>
              <a:rPr lang="es-ES" b="1" dirty="0" smtClean="0"/>
              <a:t>Palacio del Senado</a:t>
            </a:r>
            <a:r>
              <a:rPr lang="es-ES" dirty="0" smtClean="0"/>
              <a:t/>
            </a:r>
            <a:br>
              <a:rPr lang="es-ES" dirty="0" smtClean="0"/>
            </a:br>
            <a:r>
              <a:rPr lang="es-ES" i="1" dirty="0" smtClean="0"/>
              <a:t>En la Plaza de la Marina Española</a:t>
            </a:r>
            <a:r>
              <a:rPr lang="es-ES" dirty="0" smtClean="0"/>
              <a:t>. Fue construido por Francisco de Mora para albergar el Salón de las Cortes. Tiene una magnífica biblioteca neogótica de 1883.</a:t>
            </a:r>
            <a:br>
              <a:rPr lang="es-ES" dirty="0" smtClean="0"/>
            </a:br>
            <a:r>
              <a:rPr lang="es-ES" b="1" dirty="0" smtClean="0"/>
              <a:t>Palacio del Congreso</a:t>
            </a:r>
            <a:r>
              <a:rPr lang="es-ES" dirty="0" smtClean="0"/>
              <a:t> </a:t>
            </a:r>
            <a:br>
              <a:rPr lang="es-ES" dirty="0" smtClean="0"/>
            </a:br>
            <a:r>
              <a:rPr lang="es-ES" i="1" dirty="0" smtClean="0"/>
              <a:t>En la Plaza de las Cortes</a:t>
            </a:r>
            <a:r>
              <a:rPr lang="es-ES" dirty="0" smtClean="0"/>
              <a:t>. Aunque fuera construido en 1843, su fachada sigue el modelo de palacio renacentista. Destaca su gran portada neoclásica.</a:t>
            </a:r>
            <a:br>
              <a:rPr lang="es-ES" dirty="0" smtClean="0"/>
            </a:br>
            <a:r>
              <a:rPr lang="es-ES" b="1" dirty="0" smtClean="0"/>
              <a:t>Teatro de la Zarzuela</a:t>
            </a:r>
            <a:r>
              <a:rPr lang="es-ES" dirty="0" smtClean="0"/>
              <a:t/>
            </a:r>
            <a:br>
              <a:rPr lang="es-ES" dirty="0" smtClean="0"/>
            </a:br>
            <a:r>
              <a:rPr lang="es-ES" i="1" dirty="0" smtClean="0"/>
              <a:t>En la Calle Jovellanos</a:t>
            </a:r>
            <a:r>
              <a:rPr lang="es-ES" dirty="0" smtClean="0"/>
              <a:t>. Fue construido en 1856, por Jerónimo de la Gandara .</a:t>
            </a:r>
            <a:br>
              <a:rPr lang="es-ES" dirty="0" smtClean="0"/>
            </a:br>
            <a:r>
              <a:rPr lang="es-ES" b="1" dirty="0" smtClean="0"/>
              <a:t>Puerta del Sol</a:t>
            </a:r>
            <a:r>
              <a:rPr lang="es-ES" dirty="0" smtClean="0"/>
              <a:t/>
            </a:r>
            <a:br>
              <a:rPr lang="es-ES" dirty="0" smtClean="0"/>
            </a:br>
            <a:r>
              <a:rPr lang="es-ES" dirty="0" smtClean="0"/>
              <a:t>La más importante puerta de entrada al Madrid del s. XV. Este espacio urbano, que fue de carácter defensivo en el siglo XV, pasa a ser posteriormente el núcleo de la actividad social de la villa. Fue reformado por Lucio del Valle entre 1859 y 1868. Destacan en esta plaza las bellas fachadas monumentales de los edificios que la rodean, el reloj monumental y el Monumento al Oso y el Madroño, símbolo y escudo de la ciudad.</a:t>
            </a:r>
            <a:br>
              <a:rPr lang="es-ES" dirty="0" smtClean="0"/>
            </a:br>
            <a:r>
              <a:rPr lang="es-ES" b="1" dirty="0" smtClean="0"/>
              <a:t>Biblioteca Nacional y Museo Arqueológico Nacional</a:t>
            </a:r>
            <a:r>
              <a:rPr lang="es-ES" dirty="0" smtClean="0"/>
              <a:t/>
            </a:r>
            <a:br>
              <a:rPr lang="es-ES" dirty="0" smtClean="0"/>
            </a:br>
            <a:r>
              <a:rPr lang="es-ES" i="1" dirty="0" smtClean="0"/>
              <a:t>En la calles Jorge Juan, Serrano y Villanueva</a:t>
            </a:r>
            <a:r>
              <a:rPr lang="es-ES" dirty="0" smtClean="0"/>
              <a:t>. Proyectado por Francisco Jareño en 1865 y concluido por Antonio Ruiz de Salces en 1896. La biblioteca tiene el atractivo adicional de ser una de las bibliotecas con mayor fondo bibliográfico del mundo.</a:t>
            </a:r>
            <a:br>
              <a:rPr lang="es-ES" dirty="0" smtClean="0"/>
            </a:br>
            <a:r>
              <a:rPr lang="es-ES" b="1" dirty="0" smtClean="0"/>
              <a:t>Banco de España</a:t>
            </a:r>
            <a:r>
              <a:rPr lang="es-ES" dirty="0" smtClean="0"/>
              <a:t/>
            </a:r>
            <a:br>
              <a:rPr lang="es-ES" dirty="0" smtClean="0"/>
            </a:br>
            <a:r>
              <a:rPr lang="es-ES" i="1" dirty="0" smtClean="0"/>
              <a:t>En Alcalá, 48 y Paseo del Prado</a:t>
            </a:r>
            <a:r>
              <a:rPr lang="es-ES" dirty="0" smtClean="0"/>
              <a:t>. Construido por Adaro y Sainz de la Lastra entre 1842 y 1891, es uno de los mejores edificios eclécticos de Madrid.</a:t>
            </a:r>
            <a:br>
              <a:rPr lang="es-ES" dirty="0" smtClean="0"/>
            </a:br>
            <a:r>
              <a:rPr lang="es-ES" b="1" dirty="0" smtClean="0"/>
              <a:t>Casón del Buen Retiro</a:t>
            </a:r>
            <a:r>
              <a:rPr lang="es-ES" dirty="0" smtClean="0"/>
              <a:t/>
            </a:r>
            <a:br>
              <a:rPr lang="es-ES" dirty="0" smtClean="0"/>
            </a:br>
            <a:r>
              <a:rPr lang="es-ES" i="1" dirty="0" smtClean="0"/>
              <a:t>En Alfonso XII, 28</a:t>
            </a:r>
            <a:r>
              <a:rPr lang="es-ES" dirty="0" smtClean="0"/>
              <a:t>. Palacete de 1886 cuyo interior fue remodelado en 1981 para albergar el legado de Picasso y su famoso cuadro, el "Güernica", aunque este último se encuentra ahora en el Museo Nacional Centro de Arte Reina Sofía.</a:t>
            </a:r>
            <a:br>
              <a:rPr lang="es-ES" dirty="0" smtClean="0"/>
            </a:br>
            <a:r>
              <a:rPr lang="es-ES" b="1" dirty="0" smtClean="0"/>
              <a:t>Palacio de Cristal</a:t>
            </a:r>
            <a:r>
              <a:rPr lang="es-ES" dirty="0" smtClean="0"/>
              <a:t/>
            </a:r>
            <a:br>
              <a:rPr lang="es-ES" dirty="0" smtClean="0"/>
            </a:br>
            <a:r>
              <a:rPr lang="es-ES" i="1" dirty="0" smtClean="0"/>
              <a:t>En el parque del Retiro</a:t>
            </a:r>
            <a:r>
              <a:rPr lang="es-ES" dirty="0" smtClean="0"/>
              <a:t>. Bellísimo pabellón de hierro y cristal construido en 1887, como invernadero de plantas exóticas para una Exposición sobre Filipinas.</a:t>
            </a:r>
            <a:br>
              <a:rPr lang="es-ES" dirty="0" smtClean="0"/>
            </a:br>
            <a:r>
              <a:rPr lang="es-ES" b="1" dirty="0" smtClean="0"/>
              <a:t>Sociedad de Autores</a:t>
            </a:r>
            <a:r>
              <a:rPr lang="es-ES" dirty="0" smtClean="0"/>
              <a:t/>
            </a:r>
            <a:br>
              <a:rPr lang="es-ES" dirty="0" smtClean="0"/>
            </a:br>
            <a:r>
              <a:rPr lang="es-ES" i="1" dirty="0" smtClean="0"/>
              <a:t>En las calles de Fernando VI y Pelayo</a:t>
            </a:r>
            <a:r>
              <a:rPr lang="es-ES" dirty="0" smtClean="0"/>
              <a:t>. Es el mejor exponente del modernismo en Madrid. Fue construida para casa-palacio del banquero Longoria.</a:t>
            </a:r>
          </a:p>
          <a:p>
            <a:pPr>
              <a:buNone/>
            </a:pPr>
            <a:endParaRPr lang="es-E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sz="2400" dirty="0" smtClean="0"/>
              <a:t>               Neptuno                                             Cibeles   </a:t>
            </a:r>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r>
              <a:rPr lang="es-ES" sz="2400" dirty="0" smtClean="0"/>
              <a:t>                                                    Apolo</a:t>
            </a:r>
          </a:p>
        </p:txBody>
      </p:sp>
      <p:pic>
        <p:nvPicPr>
          <p:cNvPr id="4" name="3 Imagen" descr="MEF16657.jpg"/>
          <p:cNvPicPr>
            <a:picLocks noChangeAspect="1"/>
          </p:cNvPicPr>
          <p:nvPr/>
        </p:nvPicPr>
        <p:blipFill>
          <a:blip r:embed="rId3" cstate="print"/>
          <a:stretch>
            <a:fillRect/>
          </a:stretch>
        </p:blipFill>
        <p:spPr>
          <a:xfrm>
            <a:off x="285720" y="0"/>
            <a:ext cx="2928958" cy="3032333"/>
          </a:xfrm>
          <a:prstGeom prst="rect">
            <a:avLst/>
          </a:prstGeom>
          <a:ln>
            <a:noFill/>
          </a:ln>
          <a:effectLst>
            <a:softEdge rad="112500"/>
          </a:effectLst>
        </p:spPr>
      </p:pic>
      <p:pic>
        <p:nvPicPr>
          <p:cNvPr id="5" name="4 Imagen" descr="800px-Fuente_de_Cibeles_(Madrid)_02.jpg"/>
          <p:cNvPicPr>
            <a:picLocks noChangeAspect="1"/>
          </p:cNvPicPr>
          <p:nvPr/>
        </p:nvPicPr>
        <p:blipFill>
          <a:blip r:embed="rId4" cstate="print"/>
          <a:stretch>
            <a:fillRect/>
          </a:stretch>
        </p:blipFill>
        <p:spPr>
          <a:xfrm>
            <a:off x="4643438" y="214290"/>
            <a:ext cx="3643338" cy="2732504"/>
          </a:xfrm>
          <a:prstGeom prst="rect">
            <a:avLst/>
          </a:prstGeom>
          <a:ln>
            <a:noFill/>
          </a:ln>
          <a:effectLst>
            <a:softEdge rad="112500"/>
          </a:effectLst>
        </p:spPr>
      </p:pic>
      <p:pic>
        <p:nvPicPr>
          <p:cNvPr id="8" name="7 Imagen" descr="Fuente_de_Apolo_1.jpg"/>
          <p:cNvPicPr>
            <a:picLocks noChangeAspect="1"/>
          </p:cNvPicPr>
          <p:nvPr/>
        </p:nvPicPr>
        <p:blipFill>
          <a:blip r:embed="rId5" cstate="print"/>
          <a:stretch>
            <a:fillRect/>
          </a:stretch>
        </p:blipFill>
        <p:spPr>
          <a:xfrm>
            <a:off x="2071670" y="3429000"/>
            <a:ext cx="3845533" cy="2670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endParaRPr lang="es-ES" dirty="0" smtClean="0"/>
          </a:p>
          <a:p>
            <a:pPr>
              <a:buNone/>
            </a:pPr>
            <a:endParaRPr lang="es-ES" dirty="0" smtClean="0"/>
          </a:p>
          <a:p>
            <a:pPr>
              <a:buNone/>
            </a:pPr>
            <a:r>
              <a:rPr lang="es-ES" dirty="0" smtClean="0"/>
              <a:t>              </a:t>
            </a:r>
          </a:p>
          <a:p>
            <a:pPr>
              <a:buNone/>
            </a:pPr>
            <a:endParaRPr lang="es-ES" dirty="0" smtClean="0"/>
          </a:p>
          <a:p>
            <a:pPr>
              <a:buNone/>
            </a:pPr>
            <a:r>
              <a:rPr lang="es-ES" dirty="0" smtClean="0"/>
              <a:t>                                                                        </a:t>
            </a:r>
            <a:r>
              <a:rPr lang="es-ES" sz="1600" dirty="0" smtClean="0"/>
              <a:t>Ayuntamiento</a:t>
            </a:r>
            <a:endParaRPr lang="es-ES" dirty="0" smtClean="0"/>
          </a:p>
          <a:p>
            <a:pPr>
              <a:buNone/>
            </a:pPr>
            <a:r>
              <a:rPr lang="es-ES" sz="1400" dirty="0" smtClean="0"/>
              <a:t>                Catedral Almudena                                                         </a:t>
            </a:r>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r>
              <a:rPr lang="es-ES" sz="1400" dirty="0" smtClean="0"/>
              <a:t>                                                                                    Banco de España </a:t>
            </a:r>
          </a:p>
          <a:p>
            <a:pPr>
              <a:buNone/>
            </a:pPr>
            <a:r>
              <a:rPr lang="es-ES" sz="1400" dirty="0" smtClean="0"/>
              <a:t>        </a:t>
            </a:r>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r>
              <a:rPr lang="es-ES" sz="1400" dirty="0" smtClean="0"/>
              <a:t>                          Palacio Real                                                                                                                      Plaza Mayor</a:t>
            </a:r>
          </a:p>
          <a:p>
            <a:pPr>
              <a:buNone/>
            </a:pPr>
            <a:r>
              <a:rPr lang="es-ES" sz="1400" dirty="0" smtClean="0"/>
              <a:t>                                     </a:t>
            </a:r>
            <a:endParaRPr lang="es-ES" sz="1400" dirty="0"/>
          </a:p>
        </p:txBody>
      </p:sp>
      <p:pic>
        <p:nvPicPr>
          <p:cNvPr id="4" name="3 Imagen" descr="800px-Banco_de_España_(Madrid)_06.jpg"/>
          <p:cNvPicPr>
            <a:picLocks noChangeAspect="1"/>
          </p:cNvPicPr>
          <p:nvPr/>
        </p:nvPicPr>
        <p:blipFill>
          <a:blip r:embed="rId3" cstate="print"/>
          <a:stretch>
            <a:fillRect/>
          </a:stretch>
        </p:blipFill>
        <p:spPr>
          <a:xfrm>
            <a:off x="2357422" y="1785926"/>
            <a:ext cx="4370325" cy="2786082"/>
          </a:xfrm>
          <a:prstGeom prst="rect">
            <a:avLst/>
          </a:prstGeom>
          <a:ln>
            <a:noFill/>
          </a:ln>
          <a:effectLst>
            <a:softEdge rad="112500"/>
          </a:effectLst>
        </p:spPr>
      </p:pic>
      <p:pic>
        <p:nvPicPr>
          <p:cNvPr id="5" name="4 Imagen" descr="800px-Catedral_de_la_Almudena_2007.jpg"/>
          <p:cNvPicPr>
            <a:picLocks noChangeAspect="1"/>
          </p:cNvPicPr>
          <p:nvPr/>
        </p:nvPicPr>
        <p:blipFill>
          <a:blip r:embed="rId4" cstate="print"/>
          <a:stretch>
            <a:fillRect/>
          </a:stretch>
        </p:blipFill>
        <p:spPr>
          <a:xfrm>
            <a:off x="0" y="214291"/>
            <a:ext cx="3524274" cy="2643206"/>
          </a:xfrm>
          <a:prstGeom prst="rect">
            <a:avLst/>
          </a:prstGeom>
          <a:ln>
            <a:noFill/>
          </a:ln>
          <a:effectLst>
            <a:softEdge rad="112500"/>
          </a:effectLst>
        </p:spPr>
      </p:pic>
      <p:pic>
        <p:nvPicPr>
          <p:cNvPr id="8" name="7 Imagen" descr="plaza-mayor-madrid.jpg"/>
          <p:cNvPicPr>
            <a:picLocks noChangeAspect="1"/>
          </p:cNvPicPr>
          <p:nvPr/>
        </p:nvPicPr>
        <p:blipFill>
          <a:blip r:embed="rId5" cstate="print"/>
          <a:stretch>
            <a:fillRect/>
          </a:stretch>
        </p:blipFill>
        <p:spPr>
          <a:xfrm>
            <a:off x="5214942" y="3571876"/>
            <a:ext cx="3741337" cy="2799640"/>
          </a:xfrm>
          <a:prstGeom prst="rect">
            <a:avLst/>
          </a:prstGeom>
          <a:ln>
            <a:noFill/>
          </a:ln>
          <a:effectLst>
            <a:softEdge rad="112500"/>
          </a:effectLst>
        </p:spPr>
      </p:pic>
      <p:pic>
        <p:nvPicPr>
          <p:cNvPr id="9" name="8 Imagen" descr="casadelavilla.jpg"/>
          <p:cNvPicPr>
            <a:picLocks noChangeAspect="1"/>
          </p:cNvPicPr>
          <p:nvPr/>
        </p:nvPicPr>
        <p:blipFill>
          <a:blip r:embed="rId6" cstate="print"/>
          <a:stretch>
            <a:fillRect/>
          </a:stretch>
        </p:blipFill>
        <p:spPr>
          <a:xfrm>
            <a:off x="5286380" y="0"/>
            <a:ext cx="3249176" cy="2428892"/>
          </a:xfrm>
          <a:prstGeom prst="rect">
            <a:avLst/>
          </a:prstGeom>
          <a:ln>
            <a:noFill/>
          </a:ln>
          <a:effectLst>
            <a:softEdge rad="112500"/>
          </a:effectLst>
        </p:spPr>
      </p:pic>
      <p:pic>
        <p:nvPicPr>
          <p:cNvPr id="10" name="9 Imagen" descr="800px-Jardines_de_Sabatini_(Madrid)_06.jpg"/>
          <p:cNvPicPr>
            <a:picLocks noChangeAspect="1"/>
          </p:cNvPicPr>
          <p:nvPr/>
        </p:nvPicPr>
        <p:blipFill>
          <a:blip r:embed="rId7" cstate="print"/>
          <a:stretch>
            <a:fillRect/>
          </a:stretch>
        </p:blipFill>
        <p:spPr>
          <a:xfrm>
            <a:off x="0" y="3786190"/>
            <a:ext cx="3238522" cy="24288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5" name="4 Marcador de contenido" descr="gata-nijar.jpg"/>
          <p:cNvPicPr>
            <a:picLocks noGrp="1" noChangeAspect="1"/>
          </p:cNvPicPr>
          <p:nvPr>
            <p:ph sz="half" idx="1"/>
          </p:nvPr>
        </p:nvPicPr>
        <p:blipFill>
          <a:blip r:embed="rId3" cstate="print"/>
          <a:stretch>
            <a:fillRect/>
          </a:stretch>
        </p:blipFill>
        <p:spPr>
          <a:xfrm>
            <a:off x="142844" y="571480"/>
            <a:ext cx="4038600" cy="2887031"/>
          </a:xfrm>
          <a:ln w="57150">
            <a:solidFill>
              <a:srgbClr val="7030A0"/>
            </a:solidFill>
          </a:ln>
        </p:spPr>
      </p:pic>
      <p:pic>
        <p:nvPicPr>
          <p:cNvPr id="6" name="5 Marcador de contenido" descr="donana[1].jpg"/>
          <p:cNvPicPr>
            <a:picLocks noGrp="1" noChangeAspect="1"/>
          </p:cNvPicPr>
          <p:nvPr>
            <p:ph sz="half" idx="2"/>
          </p:nvPr>
        </p:nvPicPr>
        <p:blipFill>
          <a:blip r:embed="rId4" cstate="print"/>
          <a:stretch>
            <a:fillRect/>
          </a:stretch>
        </p:blipFill>
        <p:spPr>
          <a:xfrm>
            <a:off x="5500694" y="1000108"/>
            <a:ext cx="3080978" cy="1928826"/>
          </a:xfrm>
          <a:ln w="57150">
            <a:solidFill>
              <a:srgbClr val="7030A0"/>
            </a:solidFill>
          </a:ln>
        </p:spPr>
      </p:pic>
      <p:pic>
        <p:nvPicPr>
          <p:cNvPr id="7" name="6 Imagen" descr="desierto de tabernas.jpg"/>
          <p:cNvPicPr>
            <a:picLocks noChangeAspect="1"/>
          </p:cNvPicPr>
          <p:nvPr/>
        </p:nvPicPr>
        <p:blipFill>
          <a:blip r:embed="rId5" cstate="print"/>
          <a:stretch>
            <a:fillRect/>
          </a:stretch>
        </p:blipFill>
        <p:spPr>
          <a:xfrm>
            <a:off x="3857620" y="3857628"/>
            <a:ext cx="5081182" cy="2851549"/>
          </a:xfrm>
          <a:prstGeom prst="rect">
            <a:avLst/>
          </a:prstGeom>
          <a:ln w="57150">
            <a:solidFill>
              <a:srgbClr val="7030A0"/>
            </a:solidFill>
          </a:ln>
        </p:spPr>
      </p:pic>
      <p:sp>
        <p:nvSpPr>
          <p:cNvPr id="8" name="7 Rectángulo"/>
          <p:cNvSpPr/>
          <p:nvPr/>
        </p:nvSpPr>
        <p:spPr>
          <a:xfrm>
            <a:off x="0" y="3571876"/>
            <a:ext cx="3643306" cy="584775"/>
          </a:xfrm>
          <a:prstGeom prst="rect">
            <a:avLst/>
          </a:prstGeom>
        </p:spPr>
        <p:txBody>
          <a:bodyPr wrap="square">
            <a:spAutoFit/>
          </a:bodyPr>
          <a:lstStyle/>
          <a:p>
            <a:r>
              <a:rPr lang="es-ES" sz="1600" dirty="0" smtClean="0"/>
              <a:t>Parque Natural de Cabo de Gata-Níjar -Almería </a:t>
            </a:r>
            <a:endParaRPr lang="es-ES" sz="1600" dirty="0"/>
          </a:p>
        </p:txBody>
      </p:sp>
      <p:sp>
        <p:nvSpPr>
          <p:cNvPr id="9" name="8 Flecha arriba"/>
          <p:cNvSpPr/>
          <p:nvPr/>
        </p:nvSpPr>
        <p:spPr>
          <a:xfrm>
            <a:off x="3357554" y="3714752"/>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Rectángulo"/>
          <p:cNvSpPr/>
          <p:nvPr/>
        </p:nvSpPr>
        <p:spPr>
          <a:xfrm>
            <a:off x="0" y="4857760"/>
            <a:ext cx="3926909" cy="338554"/>
          </a:xfrm>
          <a:prstGeom prst="rect">
            <a:avLst/>
          </a:prstGeom>
        </p:spPr>
        <p:txBody>
          <a:bodyPr wrap="none">
            <a:spAutoFit/>
          </a:bodyPr>
          <a:lstStyle/>
          <a:p>
            <a:r>
              <a:rPr lang="es-ES" sz="1600" dirty="0" smtClean="0"/>
              <a:t>Paraje Natural Desierto de Tabernas -Almería</a:t>
            </a:r>
            <a:endParaRPr lang="es-ES" sz="1600" dirty="0"/>
          </a:p>
        </p:txBody>
      </p:sp>
      <p:sp>
        <p:nvSpPr>
          <p:cNvPr id="11" name="10 Flecha derecha"/>
          <p:cNvSpPr/>
          <p:nvPr/>
        </p:nvSpPr>
        <p:spPr>
          <a:xfrm>
            <a:off x="2643174" y="5214950"/>
            <a:ext cx="928694"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4286248" y="3143248"/>
            <a:ext cx="3807389" cy="338554"/>
          </a:xfrm>
          <a:prstGeom prst="rect">
            <a:avLst/>
          </a:prstGeom>
        </p:spPr>
        <p:txBody>
          <a:bodyPr wrap="none">
            <a:spAutoFit/>
          </a:bodyPr>
          <a:lstStyle/>
          <a:p>
            <a:r>
              <a:rPr lang="es-ES" sz="1600" dirty="0" smtClean="0"/>
              <a:t>Parque Nacional de Doñana -Huelva-Sevilla </a:t>
            </a:r>
            <a:endParaRPr lang="es-ES" sz="1600" dirty="0"/>
          </a:p>
        </p:txBody>
      </p:sp>
      <p:sp>
        <p:nvSpPr>
          <p:cNvPr id="13" name="12 Flecha arriba"/>
          <p:cNvSpPr/>
          <p:nvPr/>
        </p:nvSpPr>
        <p:spPr>
          <a:xfrm>
            <a:off x="8001024" y="3214686"/>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dirty="0" smtClean="0"/>
              <a:t>Museos:</a:t>
            </a:r>
          </a:p>
          <a:p>
            <a:pPr>
              <a:buNone/>
            </a:pPr>
            <a:r>
              <a:rPr lang="es-ES" sz="1400" dirty="0" smtClean="0"/>
              <a:t>         </a:t>
            </a:r>
            <a:r>
              <a:rPr lang="es-ES" sz="1400" i="1" dirty="0" smtClean="0"/>
              <a:t>Madrid cuenta con importantes museos, entre los que destacan las pinacotecas, las cuales constituyen una de las principales atracciones turísticas de la ciudad. El llamado Triángulo del Arte concentra próximos uno de otro, tres centros de referencia: el Museo del Prado, el Thyssen-Bornemisza, y el Museo Reina Sofía:</a:t>
            </a:r>
          </a:p>
          <a:p>
            <a:r>
              <a:rPr lang="es-ES" sz="1400" dirty="0" smtClean="0"/>
              <a:t>El Museo del Prado es una de las más importantes pinacotecas del mundo; se dice que no es la más completa, pero sí la más rica por la acumulación de obras maestras. Su colección se centra en pintura anterior al siglo XX, especialmente italiana, española y flamenca. Algunas de las obras más representativas que contiene son </a:t>
            </a:r>
            <a:r>
              <a:rPr lang="es-ES" sz="1400" i="1" dirty="0" smtClean="0"/>
              <a:t>Las Meninas</a:t>
            </a:r>
            <a:r>
              <a:rPr lang="es-ES" sz="1400" dirty="0" smtClean="0"/>
              <a:t>, </a:t>
            </a:r>
            <a:r>
              <a:rPr lang="es-ES" sz="1400" i="1" dirty="0" smtClean="0"/>
              <a:t>La fragua de Vulcano</a:t>
            </a:r>
            <a:r>
              <a:rPr lang="es-ES" sz="1400" dirty="0" smtClean="0"/>
              <a:t> o </a:t>
            </a:r>
            <a:r>
              <a:rPr lang="es-ES" sz="1400" i="1" dirty="0" smtClean="0"/>
              <a:t>El triunfo de Baco</a:t>
            </a:r>
            <a:r>
              <a:rPr lang="es-ES" sz="1400" dirty="0" smtClean="0"/>
              <a:t>, de Velázquez; </a:t>
            </a:r>
            <a:r>
              <a:rPr lang="es-ES" sz="1400" i="1" dirty="0" smtClean="0"/>
              <a:t>La maja desnuda</a:t>
            </a:r>
            <a:r>
              <a:rPr lang="es-ES" sz="1400" dirty="0" smtClean="0"/>
              <a:t>, </a:t>
            </a:r>
            <a:r>
              <a:rPr lang="es-ES" sz="1400" i="1" dirty="0" smtClean="0"/>
              <a:t>La vendimia</a:t>
            </a:r>
            <a:r>
              <a:rPr lang="es-ES" sz="1400" dirty="0" smtClean="0"/>
              <a:t> o </a:t>
            </a:r>
            <a:r>
              <a:rPr lang="es-ES" sz="1400" i="1" dirty="0" smtClean="0"/>
              <a:t>La carga de los mamelucos</a:t>
            </a:r>
            <a:r>
              <a:rPr lang="es-ES" sz="1400" dirty="0" smtClean="0"/>
              <a:t>, de Goya; </a:t>
            </a:r>
            <a:r>
              <a:rPr lang="es-ES" sz="1400" i="1" dirty="0" smtClean="0"/>
              <a:t>Las tres Gracias</a:t>
            </a:r>
            <a:r>
              <a:rPr lang="es-ES" sz="1400" dirty="0" smtClean="0"/>
              <a:t> de Rubens; el </a:t>
            </a:r>
            <a:r>
              <a:rPr lang="es-ES" sz="1400" i="1" dirty="0" smtClean="0"/>
              <a:t>Autorretrato</a:t>
            </a:r>
            <a:r>
              <a:rPr lang="es-ES" sz="1400" dirty="0" smtClean="0"/>
              <a:t> de Durero; el </a:t>
            </a:r>
            <a:r>
              <a:rPr lang="es-ES" sz="1400" i="1" dirty="0" smtClean="0"/>
              <a:t>El caballero de la mano en el pecho</a:t>
            </a:r>
            <a:r>
              <a:rPr lang="es-ES" sz="1400" dirty="0" smtClean="0"/>
              <a:t> de El Greco; el </a:t>
            </a:r>
            <a:r>
              <a:rPr lang="es-ES" sz="1400" i="1" dirty="0" smtClean="0"/>
              <a:t>Descendimiento</a:t>
            </a:r>
            <a:r>
              <a:rPr lang="es-ES" sz="1400" dirty="0" smtClean="0"/>
              <a:t> de Roger van der Weyden; </a:t>
            </a:r>
            <a:r>
              <a:rPr lang="es-ES" sz="1400" i="1" dirty="0" smtClean="0"/>
              <a:t>El jardín de las delicias</a:t>
            </a:r>
            <a:r>
              <a:rPr lang="es-ES" sz="1400" dirty="0" smtClean="0"/>
              <a:t> de El Bosco; </a:t>
            </a:r>
            <a:r>
              <a:rPr lang="es-ES" sz="1400" i="1" dirty="0" smtClean="0"/>
              <a:t>Carlos V en Mühlberg</a:t>
            </a:r>
            <a:r>
              <a:rPr lang="es-ES" sz="1400" dirty="0" smtClean="0"/>
              <a:t>, de Tiziano.</a:t>
            </a:r>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endParaRPr lang="es-ES" sz="1400" dirty="0" smtClean="0"/>
          </a:p>
          <a:p>
            <a:pPr>
              <a:buNone/>
            </a:pPr>
            <a:r>
              <a:rPr lang="es-ES" sz="1400" dirty="0" smtClean="0"/>
              <a:t>                                     Museo del Prado                                                                                                    Las Meninas</a:t>
            </a:r>
          </a:p>
          <a:p>
            <a:pPr>
              <a:buNone/>
            </a:pPr>
            <a:endParaRPr lang="es-ES" dirty="0"/>
          </a:p>
        </p:txBody>
      </p:sp>
      <p:pic>
        <p:nvPicPr>
          <p:cNvPr id="4" name="3 Imagen" descr="520px-Las_Meninas_01.jpg"/>
          <p:cNvPicPr>
            <a:picLocks noChangeAspect="1"/>
          </p:cNvPicPr>
          <p:nvPr/>
        </p:nvPicPr>
        <p:blipFill>
          <a:blip r:embed="rId3" cstate="print"/>
          <a:stretch>
            <a:fillRect/>
          </a:stretch>
        </p:blipFill>
        <p:spPr>
          <a:xfrm>
            <a:off x="5715008" y="2643182"/>
            <a:ext cx="2905324" cy="3346710"/>
          </a:xfrm>
          <a:prstGeom prst="rect">
            <a:avLst/>
          </a:prstGeom>
          <a:ln>
            <a:noFill/>
          </a:ln>
          <a:effectLst>
            <a:softEdge rad="112500"/>
          </a:effectLst>
        </p:spPr>
      </p:pic>
      <p:pic>
        <p:nvPicPr>
          <p:cNvPr id="5" name="4 Imagen" descr="Museo_del_Prado.jpg"/>
          <p:cNvPicPr>
            <a:picLocks noChangeAspect="1"/>
          </p:cNvPicPr>
          <p:nvPr/>
        </p:nvPicPr>
        <p:blipFill>
          <a:blip r:embed="rId4" cstate="print"/>
          <a:stretch>
            <a:fillRect/>
          </a:stretch>
        </p:blipFill>
        <p:spPr>
          <a:xfrm>
            <a:off x="500034" y="3071810"/>
            <a:ext cx="4002084" cy="29691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1400" b="1" dirty="0" smtClean="0"/>
              <a:t>        Museo Thyssen-Bornemisza</a:t>
            </a:r>
            <a:r>
              <a:rPr lang="es-ES" sz="1400" dirty="0" smtClean="0"/>
              <a:t/>
            </a:r>
            <a:br>
              <a:rPr lang="es-ES" sz="1400" dirty="0" smtClean="0"/>
            </a:br>
            <a:r>
              <a:rPr lang="es-ES" sz="1400" i="1" dirty="0" smtClean="0"/>
              <a:t>Paseo del Prado. </a:t>
            </a:r>
            <a:r>
              <a:rPr lang="es-ES" sz="1400" dirty="0" smtClean="0"/>
              <a:t>Inaugurado en 1993, recoge una de las mas valiosas colecciones privadas de arte del mundo. </a:t>
            </a:r>
            <a:br>
              <a:rPr lang="es-ES" sz="1400" dirty="0" smtClean="0"/>
            </a:br>
            <a:r>
              <a:rPr lang="es-ES" sz="1400" b="1" dirty="0" smtClean="0"/>
              <a:t>Museo Nacional Centro Cultural Reina Sofía </a:t>
            </a:r>
            <a:r>
              <a:rPr lang="es-ES" sz="1400" dirty="0" smtClean="0"/>
              <a:t/>
            </a:r>
            <a:br>
              <a:rPr lang="es-ES" sz="1400" dirty="0" smtClean="0"/>
            </a:br>
            <a:r>
              <a:rPr lang="es-ES" sz="1400" i="1" dirty="0" smtClean="0"/>
              <a:t>Santa Isabel. </a:t>
            </a:r>
            <a:r>
              <a:rPr lang="es-ES" sz="1400" dirty="0" smtClean="0"/>
              <a:t>También inaugurado en 1993, ha llegado a completar el llamado "Triángulo de Arte del Prado". Situado en un interesante y moderno edificio, constituye uno de los más importantes foros de cultura de Madrid. </a:t>
            </a:r>
            <a:br>
              <a:rPr lang="es-ES" sz="1400" dirty="0" smtClean="0"/>
            </a:br>
            <a:r>
              <a:rPr lang="es-ES" sz="1400" b="1" dirty="0" smtClean="0"/>
              <a:t>Museo Español de Arte Contemporáneo</a:t>
            </a:r>
            <a:r>
              <a:rPr lang="es-ES" sz="1400" dirty="0" smtClean="0"/>
              <a:t>. </a:t>
            </a:r>
            <a:br>
              <a:rPr lang="es-ES" sz="1400" dirty="0" smtClean="0"/>
            </a:br>
            <a:r>
              <a:rPr lang="es-ES" sz="1400" b="1" dirty="0" smtClean="0"/>
              <a:t>Museo del Palacio Real</a:t>
            </a:r>
            <a:r>
              <a:rPr lang="es-ES" sz="1400" dirty="0" smtClean="0"/>
              <a:t/>
            </a:r>
            <a:br>
              <a:rPr lang="es-ES" sz="1400" dirty="0" smtClean="0"/>
            </a:br>
            <a:r>
              <a:rPr lang="es-ES" sz="1400" b="1" dirty="0" smtClean="0"/>
              <a:t>Museo de Carruajes</a:t>
            </a:r>
            <a:r>
              <a:rPr lang="es-ES" sz="1400" dirty="0" smtClean="0"/>
              <a:t/>
            </a:r>
            <a:br>
              <a:rPr lang="es-ES" sz="1400" dirty="0" smtClean="0"/>
            </a:br>
            <a:r>
              <a:rPr lang="es-ES" sz="1400" b="1" dirty="0" smtClean="0"/>
              <a:t>Museo de Escultura al Aire Libre</a:t>
            </a:r>
            <a:r>
              <a:rPr lang="es-ES" sz="1400" dirty="0" smtClean="0"/>
              <a:t/>
            </a:r>
            <a:br>
              <a:rPr lang="es-ES" sz="1400" dirty="0" smtClean="0"/>
            </a:br>
            <a:r>
              <a:rPr lang="es-ES" sz="1400" b="1" dirty="0" smtClean="0"/>
              <a:t>Museo Nacional de Artes Decorativas</a:t>
            </a:r>
            <a:r>
              <a:rPr lang="es-ES" sz="1400" dirty="0" smtClean="0"/>
              <a:t/>
            </a:r>
            <a:br>
              <a:rPr lang="es-ES" sz="1400" dirty="0" smtClean="0"/>
            </a:br>
            <a:r>
              <a:rPr lang="es-ES" sz="1400" b="1" dirty="0" smtClean="0"/>
              <a:t>Museo Nacional de Reproducciones Artísticas y Gliptoteca</a:t>
            </a:r>
            <a:r>
              <a:rPr lang="es-ES" sz="1400" dirty="0" smtClean="0"/>
              <a:t/>
            </a:r>
            <a:br>
              <a:rPr lang="es-ES" sz="1400" dirty="0" smtClean="0"/>
            </a:br>
            <a:r>
              <a:rPr lang="es-ES" sz="1400" b="1" dirty="0" smtClean="0"/>
              <a:t>Museo Romántico</a:t>
            </a:r>
            <a:r>
              <a:rPr lang="es-ES" sz="1400" dirty="0" smtClean="0"/>
              <a:t/>
            </a:r>
            <a:br>
              <a:rPr lang="es-ES" sz="1400" dirty="0" smtClean="0"/>
            </a:br>
            <a:r>
              <a:rPr lang="es-ES" sz="1400" b="1" dirty="0" smtClean="0"/>
              <a:t>Museo Sorolla</a:t>
            </a:r>
            <a:r>
              <a:rPr lang="es-ES" sz="1400" dirty="0" smtClean="0"/>
              <a:t>.</a:t>
            </a:r>
            <a:br>
              <a:rPr lang="es-ES" sz="1400" dirty="0" smtClean="0"/>
            </a:br>
            <a:r>
              <a:rPr lang="es-ES" sz="1400" b="1" dirty="0" smtClean="0"/>
              <a:t>Museo Cerralbo</a:t>
            </a:r>
            <a:r>
              <a:rPr lang="es-ES" sz="1400" dirty="0" smtClean="0"/>
              <a:t/>
            </a:r>
            <a:br>
              <a:rPr lang="es-ES" sz="1400" dirty="0" smtClean="0"/>
            </a:br>
            <a:r>
              <a:rPr lang="es-ES" sz="1400" b="1" dirty="0" smtClean="0"/>
              <a:t>Museo Lázaro Galdiano</a:t>
            </a:r>
            <a:r>
              <a:rPr lang="es-ES" sz="1400" dirty="0" smtClean="0"/>
              <a:t/>
            </a:r>
            <a:br>
              <a:rPr lang="es-ES" sz="1400" dirty="0" smtClean="0"/>
            </a:br>
            <a:r>
              <a:rPr lang="es-ES" sz="1400" b="1" dirty="0" smtClean="0"/>
              <a:t>Museo Arqueológico Nacional</a:t>
            </a:r>
            <a:r>
              <a:rPr lang="es-ES" sz="1400" dirty="0" smtClean="0"/>
              <a:t/>
            </a:r>
            <a:br>
              <a:rPr lang="es-ES" sz="1400" dirty="0" smtClean="0"/>
            </a:br>
            <a:r>
              <a:rPr lang="es-ES" sz="1400" b="1" dirty="0" smtClean="0"/>
              <a:t>Museo Nacional de Ciencias Naturales</a:t>
            </a:r>
            <a:r>
              <a:rPr lang="es-ES" sz="1400" dirty="0" smtClean="0"/>
              <a:t/>
            </a:r>
            <a:br>
              <a:rPr lang="es-ES" sz="1400" dirty="0" smtClean="0"/>
            </a:br>
            <a:r>
              <a:rPr lang="es-ES" sz="1400" b="1" dirty="0" smtClean="0"/>
              <a:t>Museo de Mineralogía</a:t>
            </a:r>
            <a:r>
              <a:rPr lang="es-ES" sz="1400" dirty="0" smtClean="0"/>
              <a:t/>
            </a:r>
            <a:br>
              <a:rPr lang="es-ES" sz="1400" dirty="0" smtClean="0"/>
            </a:br>
            <a:r>
              <a:rPr lang="es-ES" sz="1400" b="1" dirty="0" smtClean="0"/>
              <a:t>Museo Nacional de Etnología                                                                       Museo Nacional  Reina Sofía</a:t>
            </a:r>
            <a:r>
              <a:rPr lang="es-ES" sz="1400" dirty="0" smtClean="0"/>
              <a:t/>
            </a:r>
            <a:br>
              <a:rPr lang="es-ES" sz="1400" dirty="0" smtClean="0"/>
            </a:br>
            <a:r>
              <a:rPr lang="es-ES" sz="1400" b="1" dirty="0" smtClean="0"/>
              <a:t>Museo Nacional de Geología</a:t>
            </a:r>
            <a:r>
              <a:rPr lang="es-ES" sz="1400" dirty="0" smtClean="0"/>
              <a:t/>
            </a:r>
            <a:br>
              <a:rPr lang="es-ES" sz="1400" dirty="0" smtClean="0"/>
            </a:br>
            <a:r>
              <a:rPr lang="es-ES" sz="1400" b="1" dirty="0" smtClean="0"/>
              <a:t>Museo Nacional Ferroviario</a:t>
            </a:r>
            <a:r>
              <a:rPr lang="es-ES" sz="1400" dirty="0" smtClean="0"/>
              <a:t/>
            </a:r>
            <a:br>
              <a:rPr lang="es-ES" sz="1400" dirty="0" smtClean="0"/>
            </a:br>
            <a:r>
              <a:rPr lang="es-ES" sz="1400" b="1" dirty="0" smtClean="0"/>
              <a:t>Museo de la Fábrica Nacional de Moneda y Timbre</a:t>
            </a:r>
            <a:r>
              <a:rPr lang="es-ES" sz="1400" dirty="0" smtClean="0"/>
              <a:t/>
            </a:r>
            <a:br>
              <a:rPr lang="es-ES" sz="1400" dirty="0" smtClean="0"/>
            </a:br>
            <a:r>
              <a:rPr lang="es-ES" sz="1400" b="1" dirty="0" smtClean="0"/>
              <a:t>Museo Municipal</a:t>
            </a:r>
            <a:r>
              <a:rPr lang="es-ES" sz="1400" dirty="0" smtClean="0"/>
              <a:t/>
            </a:r>
            <a:br>
              <a:rPr lang="es-ES" sz="1400" dirty="0" smtClean="0"/>
            </a:br>
            <a:r>
              <a:rPr lang="es-ES" sz="1400" b="1" dirty="0" smtClean="0"/>
              <a:t>Museo de Artes y Tradiciones Populares</a:t>
            </a:r>
            <a:r>
              <a:rPr lang="es-ES" sz="1400" dirty="0" smtClean="0"/>
              <a:t/>
            </a:r>
            <a:br>
              <a:rPr lang="es-ES" sz="1400" dirty="0" smtClean="0"/>
            </a:br>
            <a:r>
              <a:rPr lang="es-ES" sz="1400" b="1" dirty="0" smtClean="0"/>
              <a:t>Museo Africano</a:t>
            </a:r>
            <a:r>
              <a:rPr lang="es-ES" sz="1400" dirty="0" smtClean="0"/>
              <a:t/>
            </a:r>
            <a:br>
              <a:rPr lang="es-ES" sz="1400" dirty="0" smtClean="0"/>
            </a:br>
            <a:r>
              <a:rPr lang="es-ES" sz="1400" b="1" dirty="0" smtClean="0"/>
              <a:t>Museo de América</a:t>
            </a:r>
            <a:r>
              <a:rPr lang="es-ES" sz="1400" dirty="0" smtClean="0"/>
              <a:t/>
            </a:r>
            <a:br>
              <a:rPr lang="es-ES" sz="1400" dirty="0" smtClean="0"/>
            </a:br>
            <a:r>
              <a:rPr lang="es-ES" sz="1400" b="1" dirty="0" smtClean="0"/>
              <a:t>Museo del Aire</a:t>
            </a:r>
            <a:r>
              <a:rPr lang="es-ES" sz="1400" dirty="0" smtClean="0"/>
              <a:t/>
            </a:r>
            <a:br>
              <a:rPr lang="es-ES" sz="1400" dirty="0" smtClean="0"/>
            </a:br>
            <a:r>
              <a:rPr lang="es-ES" sz="1400" b="1" dirty="0" smtClean="0"/>
              <a:t>Museo Naval</a:t>
            </a:r>
            <a:r>
              <a:rPr lang="es-ES" sz="1400" dirty="0" smtClean="0"/>
              <a:t/>
            </a:r>
            <a:br>
              <a:rPr lang="es-ES" sz="1400" dirty="0" smtClean="0"/>
            </a:br>
            <a:r>
              <a:rPr lang="es-ES" sz="1400" b="1" dirty="0" smtClean="0"/>
              <a:t>Museo del Ejército</a:t>
            </a:r>
            <a:r>
              <a:rPr lang="es-ES" sz="1400" dirty="0" smtClean="0"/>
              <a:t/>
            </a:r>
            <a:br>
              <a:rPr lang="es-ES" sz="1400" dirty="0" smtClean="0"/>
            </a:br>
            <a:r>
              <a:rPr lang="es-ES" sz="1400" b="1" dirty="0" smtClean="0"/>
              <a:t>Museo de Cera</a:t>
            </a:r>
            <a:r>
              <a:rPr lang="es-ES" sz="1400" dirty="0" smtClean="0"/>
              <a:t/>
            </a:r>
            <a:br>
              <a:rPr lang="es-ES" sz="1400" dirty="0" smtClean="0"/>
            </a:br>
            <a:r>
              <a:rPr lang="es-ES" sz="1400" b="1" dirty="0" smtClean="0"/>
              <a:t>Museo de Ángel Nieto                                                                             Museo  Thyssen-Bornemisza</a:t>
            </a:r>
            <a:r>
              <a:rPr lang="es-ES" sz="1400" dirty="0" smtClean="0"/>
              <a:t/>
            </a:r>
            <a:br>
              <a:rPr lang="es-ES" sz="1400" dirty="0" smtClean="0"/>
            </a:br>
            <a:r>
              <a:rPr lang="es-ES" sz="1400" b="1" dirty="0" smtClean="0"/>
              <a:t>Museo Taurino</a:t>
            </a:r>
            <a:r>
              <a:rPr lang="es-ES" sz="1400" dirty="0" smtClean="0"/>
              <a:t/>
            </a:r>
            <a:br>
              <a:rPr lang="es-ES" sz="1400" dirty="0" smtClean="0"/>
            </a:br>
            <a:endParaRPr lang="es-ES" sz="1400" dirty="0"/>
          </a:p>
        </p:txBody>
      </p:sp>
      <p:pic>
        <p:nvPicPr>
          <p:cNvPr id="4" name="3 Imagen" descr="ReinaSofiaMuseumElevatorMadrid.JPG"/>
          <p:cNvPicPr>
            <a:picLocks noChangeAspect="1"/>
          </p:cNvPicPr>
          <p:nvPr/>
        </p:nvPicPr>
        <p:blipFill>
          <a:blip r:embed="rId3" cstate="print"/>
          <a:stretch>
            <a:fillRect/>
          </a:stretch>
        </p:blipFill>
        <p:spPr>
          <a:xfrm>
            <a:off x="5357818" y="1142984"/>
            <a:ext cx="2001520" cy="2667000"/>
          </a:xfrm>
          <a:prstGeom prst="rect">
            <a:avLst/>
          </a:prstGeom>
          <a:ln>
            <a:noFill/>
          </a:ln>
          <a:effectLst>
            <a:softEdge rad="112500"/>
          </a:effectLst>
        </p:spPr>
      </p:pic>
      <p:pic>
        <p:nvPicPr>
          <p:cNvPr id="5" name="4 Imagen" descr="Thyssen.JPEG"/>
          <p:cNvPicPr>
            <a:picLocks noChangeAspect="1"/>
          </p:cNvPicPr>
          <p:nvPr/>
        </p:nvPicPr>
        <p:blipFill>
          <a:blip r:embed="rId4" cstate="print"/>
          <a:stretch>
            <a:fillRect/>
          </a:stretch>
        </p:blipFill>
        <p:spPr>
          <a:xfrm>
            <a:off x="4572000" y="4143380"/>
            <a:ext cx="3048021" cy="22860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62500" lnSpcReduction="20000"/>
          </a:bodyPr>
          <a:lstStyle/>
          <a:p>
            <a:pPr>
              <a:buNone/>
            </a:pPr>
            <a:r>
              <a:rPr lang="es-ES" sz="5100" b="1" dirty="0" smtClean="0"/>
              <a:t>Parques y jardines:</a:t>
            </a:r>
          </a:p>
          <a:p>
            <a:pPr lvl="0"/>
            <a:endParaRPr lang="es-ES" dirty="0" smtClean="0"/>
          </a:p>
          <a:p>
            <a:pPr lvl="0"/>
            <a:r>
              <a:rPr lang="es-ES" sz="3100" dirty="0" smtClean="0"/>
              <a:t>El </a:t>
            </a:r>
            <a:r>
              <a:rPr lang="es-ES" sz="3100" b="1" dirty="0" smtClean="0"/>
              <a:t>Parque del Retiro</a:t>
            </a:r>
            <a:r>
              <a:rPr lang="es-ES" sz="3100" dirty="0" smtClean="0"/>
              <a:t>: situados en pleno centro de la ciudad, y con 118 hectáreas, los Jardines del Retiro son uno de los lugares más significativos de Madrid. Cuentan en su interior con numerosos monumentos y lugares de interés, como son el Palacio de Cristal, la Puerta de España, desde la calle Alfonso XII, La rosaleda, el estanque y gran cantidad de fuentes. También la del Ángel Caído.</a:t>
            </a:r>
          </a:p>
          <a:p>
            <a:pPr lvl="0"/>
            <a:r>
              <a:rPr lang="es-ES" sz="3100" dirty="0" smtClean="0"/>
              <a:t>La </a:t>
            </a:r>
            <a:r>
              <a:rPr lang="es-ES" sz="3100" b="1" dirty="0" smtClean="0"/>
              <a:t>Casa de Campo</a:t>
            </a:r>
            <a:r>
              <a:rPr lang="es-ES" sz="3100" dirty="0" smtClean="0"/>
              <a:t>: ubicada en el distrito de Moncloa-Aravaca y con una extensión de 1.722,60 ha.</a:t>
            </a:r>
          </a:p>
          <a:p>
            <a:pPr lvl="0"/>
            <a:r>
              <a:rPr lang="es-ES" sz="3100" dirty="0" smtClean="0"/>
              <a:t>El </a:t>
            </a:r>
            <a:r>
              <a:rPr lang="es-ES" sz="3100" b="1" dirty="0" smtClean="0"/>
              <a:t>Parque del Oeste</a:t>
            </a:r>
            <a:r>
              <a:rPr lang="es-ES" sz="3100" dirty="0" smtClean="0"/>
              <a:t>: está situado entre la carretera de La Coruña, la Ciudad Universitaria y la zona de Moncloa. </a:t>
            </a:r>
          </a:p>
          <a:p>
            <a:pPr lvl="0"/>
            <a:r>
              <a:rPr lang="es-ES" sz="3100" dirty="0" smtClean="0"/>
              <a:t>El </a:t>
            </a:r>
            <a:r>
              <a:rPr lang="es-ES" sz="3100" b="1" dirty="0" smtClean="0"/>
              <a:t>Parque del Capricho</a:t>
            </a:r>
            <a:r>
              <a:rPr lang="es-ES" sz="3100" dirty="0" smtClean="0"/>
              <a:t>: se encuentra en la Alameda de Osuna, al noreste de la ciudad, y cuenta con una superficie de 14 ha.</a:t>
            </a:r>
          </a:p>
          <a:p>
            <a:pPr lvl="0"/>
            <a:r>
              <a:rPr lang="es-ES" sz="3100" dirty="0" smtClean="0"/>
              <a:t>El </a:t>
            </a:r>
            <a:r>
              <a:rPr lang="es-ES" sz="3100" b="1" dirty="0" smtClean="0"/>
              <a:t>Real Jardín Botánico</a:t>
            </a:r>
            <a:r>
              <a:rPr lang="es-ES" sz="3100" dirty="0" smtClean="0"/>
              <a:t>: está situado junto a la pinacoteca del Museo del Prado. además de plantas europeas.</a:t>
            </a:r>
          </a:p>
          <a:p>
            <a:pPr lvl="0"/>
            <a:r>
              <a:rPr lang="es-ES" sz="3100" b="1" dirty="0" smtClean="0"/>
              <a:t>Parque Juan Carlos I</a:t>
            </a:r>
            <a:r>
              <a:rPr lang="es-ES" sz="3100" dirty="0" smtClean="0"/>
              <a:t>: con 220 ha, el Parque Juan Carlos I es uno de los mayores de la ciudad. </a:t>
            </a:r>
          </a:p>
          <a:p>
            <a:pPr lvl="0"/>
            <a:r>
              <a:rPr lang="es-ES" sz="3100" dirty="0" smtClean="0"/>
              <a:t>La </a:t>
            </a:r>
            <a:r>
              <a:rPr lang="es-ES" sz="3100" b="1" dirty="0" smtClean="0"/>
              <a:t>Dehesa de la Villa</a:t>
            </a:r>
            <a:r>
              <a:rPr lang="es-ES" sz="3100" dirty="0" smtClean="0"/>
              <a:t>: situada al noroeste de la ciudad de Madrid, su principal </a:t>
            </a:r>
          </a:p>
          <a:p>
            <a:pPr lvl="0"/>
            <a:r>
              <a:rPr lang="es-ES" sz="3100" dirty="0" smtClean="0"/>
              <a:t>El </a:t>
            </a:r>
            <a:r>
              <a:rPr lang="es-ES" sz="3100" b="1" dirty="0" smtClean="0"/>
              <a:t>Parque de Enrique Tierno Galván</a:t>
            </a:r>
            <a:r>
              <a:rPr lang="es-ES" sz="3100" dirty="0" smtClean="0"/>
              <a:t>: ubicado en el distrito de Arganzuela, posee una superficie de 45 ha .</a:t>
            </a:r>
          </a:p>
          <a:p>
            <a:pPr lvl="0"/>
            <a:r>
              <a:rPr lang="es-ES" sz="3100" dirty="0" smtClean="0"/>
              <a:t>El </a:t>
            </a:r>
            <a:r>
              <a:rPr lang="es-ES" sz="3100" b="1" dirty="0" smtClean="0"/>
              <a:t>Parque Lineal del Manzanares</a:t>
            </a:r>
            <a:r>
              <a:rPr lang="es-ES" sz="3100" dirty="0" smtClean="0"/>
              <a:t>: que discurre paralelo al río Manzanares entre los distritos de Usera, Villaverde y Villa de Vallecas. Posee una superficie de 530 ha.</a:t>
            </a:r>
          </a:p>
          <a:p>
            <a:pPr lvl="0"/>
            <a:r>
              <a:rPr lang="es-ES" sz="3100" dirty="0" smtClean="0"/>
              <a:t>El </a:t>
            </a:r>
            <a:r>
              <a:rPr lang="es-ES" sz="3100" b="1" dirty="0" smtClean="0"/>
              <a:t>Parque Félix Rodríguez de la Fuente</a:t>
            </a:r>
            <a:r>
              <a:rPr lang="es-ES" sz="3100" dirty="0" smtClean="0"/>
              <a:t>: pequeño parque de 1,55 ha. situado en el norte de la ciudad e inaugurado en 1980 en reconocimiento del célebre naturalista.</a:t>
            </a:r>
          </a:p>
          <a:p>
            <a:pPr>
              <a:buNone/>
            </a:pPr>
            <a:r>
              <a:rPr lang="es-ES" sz="3100" dirty="0" smtClean="0"/>
              <a:t> </a:t>
            </a:r>
          </a:p>
          <a:p>
            <a:pPr>
              <a:buNone/>
            </a:pPr>
            <a:endParaRPr lang="es-ES" sz="3100" b="1" dirty="0" smtClean="0"/>
          </a:p>
          <a:p>
            <a:pPr>
              <a:buNone/>
            </a:pPr>
            <a:endParaRPr lang="es-E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a:buNone/>
            </a:pPr>
            <a:r>
              <a:rPr lang="es-ES" dirty="0" smtClean="0"/>
              <a:t>EL RETIRO:</a:t>
            </a:r>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sz="2400" dirty="0" smtClean="0"/>
              <a:t>                 </a:t>
            </a:r>
            <a:r>
              <a:rPr lang="es-ES" sz="1800" dirty="0" smtClean="0"/>
              <a:t>Puerta de España                                            Paseo de Estatuas</a:t>
            </a:r>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endParaRPr lang="es-ES" sz="1800" dirty="0" smtClean="0"/>
          </a:p>
          <a:p>
            <a:pPr>
              <a:buNone/>
            </a:pPr>
            <a:r>
              <a:rPr lang="es-ES" sz="1800" dirty="0" smtClean="0"/>
              <a:t>  </a:t>
            </a:r>
          </a:p>
          <a:p>
            <a:pPr>
              <a:buNone/>
            </a:pPr>
            <a:r>
              <a:rPr lang="es-ES" sz="1600" dirty="0" smtClean="0"/>
              <a:t>            Estanque y monumento a Alfonso XII                                          Palacio de Cristal</a:t>
            </a:r>
          </a:p>
        </p:txBody>
      </p:sp>
      <p:pic>
        <p:nvPicPr>
          <p:cNvPr id="4" name="3 Imagen" descr="Buen_Retiro_-_Puerta_de_España_01.jpg"/>
          <p:cNvPicPr>
            <a:picLocks noChangeAspect="1"/>
          </p:cNvPicPr>
          <p:nvPr/>
        </p:nvPicPr>
        <p:blipFill>
          <a:blip r:embed="rId3" cstate="print"/>
          <a:stretch>
            <a:fillRect/>
          </a:stretch>
        </p:blipFill>
        <p:spPr>
          <a:xfrm>
            <a:off x="214282" y="642918"/>
            <a:ext cx="3830733" cy="2346324"/>
          </a:xfrm>
          <a:prstGeom prst="rect">
            <a:avLst/>
          </a:prstGeom>
          <a:ln>
            <a:noFill/>
          </a:ln>
          <a:effectLst>
            <a:softEdge rad="112500"/>
          </a:effectLst>
        </p:spPr>
      </p:pic>
      <p:pic>
        <p:nvPicPr>
          <p:cNvPr id="5" name="4 Imagen" descr="800px-Paseo_de_la_Argentina_(Retiro,_Madrid)_02.jpg"/>
          <p:cNvPicPr>
            <a:picLocks noChangeAspect="1"/>
          </p:cNvPicPr>
          <p:nvPr/>
        </p:nvPicPr>
        <p:blipFill>
          <a:blip r:embed="rId4" cstate="print"/>
          <a:stretch>
            <a:fillRect/>
          </a:stretch>
        </p:blipFill>
        <p:spPr>
          <a:xfrm>
            <a:off x="4643438" y="571480"/>
            <a:ext cx="2952739" cy="2214554"/>
          </a:xfrm>
          <a:prstGeom prst="rect">
            <a:avLst/>
          </a:prstGeom>
          <a:ln>
            <a:noFill/>
          </a:ln>
          <a:effectLst>
            <a:softEdge rad="112500"/>
          </a:effectLst>
        </p:spPr>
      </p:pic>
      <p:pic>
        <p:nvPicPr>
          <p:cNvPr id="6" name="5 Imagen" descr="800px-Estanque_y_Monumento_Alfonso_XII.JPG"/>
          <p:cNvPicPr>
            <a:picLocks noChangeAspect="1"/>
          </p:cNvPicPr>
          <p:nvPr/>
        </p:nvPicPr>
        <p:blipFill>
          <a:blip r:embed="rId5" cstate="print"/>
          <a:stretch>
            <a:fillRect/>
          </a:stretch>
        </p:blipFill>
        <p:spPr>
          <a:xfrm>
            <a:off x="642910" y="3357562"/>
            <a:ext cx="2928958" cy="2196718"/>
          </a:xfrm>
          <a:prstGeom prst="rect">
            <a:avLst/>
          </a:prstGeom>
          <a:ln>
            <a:noFill/>
          </a:ln>
          <a:effectLst>
            <a:softEdge rad="112500"/>
          </a:effectLst>
        </p:spPr>
      </p:pic>
      <p:pic>
        <p:nvPicPr>
          <p:cNvPr id="7" name="6 Imagen" descr="Palacio_cristal.jpg"/>
          <p:cNvPicPr>
            <a:picLocks noChangeAspect="1"/>
          </p:cNvPicPr>
          <p:nvPr/>
        </p:nvPicPr>
        <p:blipFill>
          <a:blip r:embed="rId6" cstate="print"/>
          <a:stretch>
            <a:fillRect/>
          </a:stretch>
        </p:blipFill>
        <p:spPr>
          <a:xfrm>
            <a:off x="4572000" y="3357562"/>
            <a:ext cx="2952751" cy="22145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lnSpcReduction="10000"/>
          </a:bodyPr>
          <a:lstStyle/>
          <a:p>
            <a:pPr>
              <a:buNone/>
            </a:pPr>
            <a:r>
              <a:rPr lang="es-ES" dirty="0" smtClean="0"/>
              <a:t>Transportes:</a:t>
            </a:r>
          </a:p>
          <a:p>
            <a:r>
              <a:rPr lang="es-ES" sz="2000" b="1" dirty="0" smtClean="0"/>
              <a:t>Autovías</a:t>
            </a:r>
          </a:p>
          <a:p>
            <a:pPr>
              <a:buNone/>
            </a:pPr>
            <a:r>
              <a:rPr lang="es-ES" sz="2000" dirty="0" smtClean="0"/>
              <a:t>Las principales autovías de Madrid tienen un recorrido radial.</a:t>
            </a:r>
          </a:p>
          <a:p>
            <a:pPr>
              <a:buNone/>
            </a:pPr>
            <a:r>
              <a:rPr lang="es-ES" sz="2000" dirty="0" smtClean="0"/>
              <a:t> Las más importantes son las conocidas nacionales:</a:t>
            </a:r>
          </a:p>
          <a:p>
            <a:r>
              <a:rPr lang="es-ES" sz="2000" b="1" dirty="0" smtClean="0"/>
              <a:t>Metro:</a:t>
            </a:r>
          </a:p>
          <a:p>
            <a:pPr>
              <a:buNone/>
            </a:pPr>
            <a:r>
              <a:rPr lang="es-ES" sz="1800" dirty="0" smtClean="0"/>
              <a:t> Actualmente el Metro de Madrid es la segunda red de metro </a:t>
            </a:r>
          </a:p>
          <a:p>
            <a:pPr>
              <a:buNone/>
            </a:pPr>
            <a:r>
              <a:rPr lang="es-ES" sz="1800" dirty="0" smtClean="0"/>
              <a:t> más extensa de Europa Occidental después de la de Londres.</a:t>
            </a:r>
          </a:p>
          <a:p>
            <a:r>
              <a:rPr lang="es-ES" sz="2000" b="1" dirty="0" smtClean="0"/>
              <a:t>Ferrocarril:</a:t>
            </a:r>
          </a:p>
          <a:p>
            <a:pPr>
              <a:buNone/>
            </a:pPr>
            <a:r>
              <a:rPr lang="es-ES" sz="1400" dirty="0" smtClean="0"/>
              <a:t>         La compañía pública de ferrocarriles (Renfe) opera en casi todas las líneas de</a:t>
            </a:r>
          </a:p>
          <a:p>
            <a:pPr>
              <a:buNone/>
            </a:pPr>
            <a:r>
              <a:rPr lang="es-ES" sz="1400" dirty="0" smtClean="0"/>
              <a:t>         tren españolas. Las estaciones de ferrocarril más importantes de Madrid son </a:t>
            </a:r>
          </a:p>
          <a:p>
            <a:pPr>
              <a:buNone/>
            </a:pPr>
            <a:r>
              <a:rPr lang="es-ES" sz="1400" dirty="0" smtClean="0"/>
              <a:t>        las de Atocha ,Chamartín y, para el transporte de mercancías, la estación de</a:t>
            </a:r>
          </a:p>
          <a:p>
            <a:pPr>
              <a:buNone/>
            </a:pPr>
            <a:r>
              <a:rPr lang="es-ES" sz="1400" dirty="0" smtClean="0"/>
              <a:t>        clasificación de Vicálvaro, al este de la ciudad.</a:t>
            </a:r>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endParaRPr lang="es-ES" sz="1400" dirty="0" smtClean="0"/>
          </a:p>
          <a:p>
            <a:pPr>
              <a:buNone/>
            </a:pPr>
            <a:r>
              <a:rPr lang="es-ES" sz="1400" dirty="0" smtClean="0"/>
              <a:t>  </a:t>
            </a:r>
          </a:p>
          <a:p>
            <a:pPr>
              <a:buNone/>
            </a:pPr>
            <a:r>
              <a:rPr lang="es-ES" sz="1400" dirty="0" smtClean="0"/>
              <a:t>                  </a:t>
            </a:r>
          </a:p>
          <a:p>
            <a:pPr>
              <a:buNone/>
            </a:pPr>
            <a:r>
              <a:rPr lang="es-ES" sz="1400" dirty="0" smtClean="0"/>
              <a:t> </a:t>
            </a:r>
          </a:p>
          <a:p>
            <a:pPr>
              <a:buNone/>
            </a:pPr>
            <a:r>
              <a:rPr lang="es-ES" sz="1400" dirty="0" smtClean="0"/>
              <a:t>                                                                    Estación de Atocha</a:t>
            </a:r>
          </a:p>
        </p:txBody>
      </p:sp>
      <p:pic>
        <p:nvPicPr>
          <p:cNvPr id="4" name="3 Imagen" descr="MadridZonasTransporte.PNG"/>
          <p:cNvPicPr>
            <a:picLocks noChangeAspect="1"/>
          </p:cNvPicPr>
          <p:nvPr/>
        </p:nvPicPr>
        <p:blipFill>
          <a:blip r:embed="rId3" cstate="print"/>
          <a:stretch>
            <a:fillRect/>
          </a:stretch>
        </p:blipFill>
        <p:spPr>
          <a:xfrm>
            <a:off x="6572264" y="-142900"/>
            <a:ext cx="1928826" cy="2121709"/>
          </a:xfrm>
          <a:prstGeom prst="rect">
            <a:avLst/>
          </a:prstGeom>
          <a:ln>
            <a:noFill/>
          </a:ln>
          <a:effectLst>
            <a:softEdge rad="112500"/>
          </a:effectLst>
        </p:spPr>
      </p:pic>
      <p:pic>
        <p:nvPicPr>
          <p:cNvPr id="5" name="4 Imagen" descr="687px-Red_de_metro_de_Madrid.svg.png"/>
          <p:cNvPicPr>
            <a:picLocks noChangeAspect="1"/>
          </p:cNvPicPr>
          <p:nvPr/>
        </p:nvPicPr>
        <p:blipFill>
          <a:blip r:embed="rId4" cstate="print"/>
          <a:stretch>
            <a:fillRect/>
          </a:stretch>
        </p:blipFill>
        <p:spPr>
          <a:xfrm>
            <a:off x="6000760" y="2071678"/>
            <a:ext cx="2785724" cy="2428892"/>
          </a:xfrm>
          <a:prstGeom prst="rect">
            <a:avLst/>
          </a:prstGeom>
        </p:spPr>
      </p:pic>
      <p:pic>
        <p:nvPicPr>
          <p:cNvPr id="6" name="5 Imagen" descr="702px-Puerta_de_Atocha.jpg"/>
          <p:cNvPicPr>
            <a:picLocks noChangeAspect="1"/>
          </p:cNvPicPr>
          <p:nvPr/>
        </p:nvPicPr>
        <p:blipFill>
          <a:blip r:embed="rId5" cstate="print"/>
          <a:stretch>
            <a:fillRect/>
          </a:stretch>
        </p:blipFill>
        <p:spPr>
          <a:xfrm>
            <a:off x="2071670" y="4071942"/>
            <a:ext cx="2981111" cy="25479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r>
              <a:rPr lang="es-ES" sz="2000" b="1" dirty="0" smtClean="0"/>
              <a:t>Autobuses</a:t>
            </a:r>
          </a:p>
          <a:p>
            <a:pPr>
              <a:buNone/>
            </a:pPr>
            <a:r>
              <a:rPr lang="es-ES" sz="2000" dirty="0" smtClean="0"/>
              <a:t>      Existe una red de autobuses urbanos gestionada, como el resto de la red de transporte público, por el Consorcio de Transportes de Madrid y por la Empresa Municipal de Transportes de Madrid, que cuenta con más de 2.000 vehículos y 194 líneas.</a:t>
            </a:r>
          </a:p>
          <a:p>
            <a:pPr>
              <a:buNone/>
            </a:pPr>
            <a:endParaRPr lang="es-ES" sz="2000" dirty="0" smtClean="0"/>
          </a:p>
          <a:p>
            <a:r>
              <a:rPr lang="es-ES" sz="2000" b="1" dirty="0" smtClean="0"/>
              <a:t>Transporte aéreo</a:t>
            </a:r>
            <a:endParaRPr lang="es-ES" sz="2000" dirty="0" smtClean="0"/>
          </a:p>
          <a:p>
            <a:pPr>
              <a:buNone/>
            </a:pPr>
            <a:r>
              <a:rPr lang="es-ES" sz="2000" dirty="0" smtClean="0"/>
              <a:t>      El principal aeropuerto de Madrid es el de Madrid-Barajas, situado en el nordeste de la ciudad, a 12 kilómetros del centro.</a:t>
            </a:r>
            <a:r>
              <a:rPr lang="es-ES" sz="2000" baseline="30000" dirty="0" smtClean="0"/>
              <a:t>121</a:t>
            </a:r>
            <a:r>
              <a:rPr lang="es-ES" sz="2000" dirty="0" smtClean="0"/>
              <a:t> Inició su servicio en 1928, aunque se inauguró oficialmente en 1931 y actualmente está gestionado por Aeropuertos Españoles y Navegación Aérea AENA. Es además el principal aeropuerto de España por tráfico de pasajeros.</a:t>
            </a:r>
          </a:p>
          <a:p>
            <a:pPr>
              <a:buNone/>
            </a:pPr>
            <a:endParaRPr lang="es-ES" dirty="0"/>
          </a:p>
        </p:txBody>
      </p:sp>
      <p:pic>
        <p:nvPicPr>
          <p:cNvPr id="4" name="3 Imagen" descr="13-12-09-espana-el-tercer-pais-con-mas-pasajeros-transportados-en-avion.jpg"/>
          <p:cNvPicPr>
            <a:picLocks noChangeAspect="1"/>
          </p:cNvPicPr>
          <p:nvPr/>
        </p:nvPicPr>
        <p:blipFill>
          <a:blip r:embed="rId3" cstate="print"/>
          <a:stretch>
            <a:fillRect/>
          </a:stretch>
        </p:blipFill>
        <p:spPr>
          <a:xfrm>
            <a:off x="428596" y="3920325"/>
            <a:ext cx="8358246" cy="279482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r>
              <a:rPr lang="es-ES" dirty="0" smtClean="0"/>
              <a:t>Deportes:</a:t>
            </a:r>
          </a:p>
          <a:p>
            <a:pPr>
              <a:buNone/>
            </a:pPr>
            <a:r>
              <a:rPr lang="es-ES" dirty="0" smtClean="0"/>
              <a:t>    </a:t>
            </a:r>
            <a:r>
              <a:rPr lang="es-ES" sz="2400" dirty="0" smtClean="0"/>
              <a:t>El deporte estrella en Madrid es el fútbol, representado en la Primera División de la liga española de fútbol por:</a:t>
            </a:r>
          </a:p>
          <a:p>
            <a:pPr>
              <a:buNone/>
            </a:pPr>
            <a:r>
              <a:rPr lang="es-ES" sz="2400" b="1" dirty="0" smtClean="0"/>
              <a:t>    Real Madrid Club de Fútbol</a:t>
            </a:r>
            <a:endParaRPr lang="es-ES" sz="2400" dirty="0" smtClean="0"/>
          </a:p>
          <a:p>
            <a:pPr>
              <a:buNone/>
            </a:pPr>
            <a:r>
              <a:rPr lang="es-ES" sz="2400" dirty="0" smtClean="0"/>
              <a:t>     El </a:t>
            </a:r>
            <a:r>
              <a:rPr lang="es-ES" sz="2400" i="1" dirty="0" smtClean="0"/>
              <a:t>Santiago Bernabéu</a:t>
            </a:r>
            <a:r>
              <a:rPr lang="es-ES" sz="2400" dirty="0" smtClean="0"/>
              <a:t>, con capacidad para 80.354 espectadores, es el estadio más seguro de Europa.</a:t>
            </a:r>
          </a:p>
          <a:p>
            <a:pPr>
              <a:buNone/>
            </a:pPr>
            <a:r>
              <a:rPr lang="es-ES" sz="2400" dirty="0" smtClean="0"/>
              <a:t>   Ha ganado 31 Ligas</a:t>
            </a:r>
          </a:p>
          <a:p>
            <a:pPr>
              <a:buNone/>
            </a:pPr>
            <a:r>
              <a:rPr lang="es-ES" sz="2400" dirty="0" smtClean="0"/>
              <a:t>   Ha ganado 17 Copas del Rey</a:t>
            </a:r>
          </a:p>
          <a:p>
            <a:pPr>
              <a:buNone/>
            </a:pPr>
            <a:r>
              <a:rPr lang="es-ES" sz="2400" dirty="0" smtClean="0"/>
              <a:t>   Ha ganado 8 Supercopas de España</a:t>
            </a:r>
          </a:p>
          <a:p>
            <a:pPr>
              <a:buNone/>
            </a:pPr>
            <a:r>
              <a:rPr lang="es-ES" sz="2400" dirty="0" smtClean="0"/>
              <a:t>   Ha ganado 9 Copas de Europa</a:t>
            </a:r>
          </a:p>
          <a:p>
            <a:pPr>
              <a:buNone/>
            </a:pPr>
            <a:r>
              <a:rPr lang="es-ES" sz="2400" dirty="0" smtClean="0"/>
              <a:t>   Ha ganado 2 Copas de la UEFA</a:t>
            </a:r>
          </a:p>
          <a:p>
            <a:pPr>
              <a:buNone/>
            </a:pPr>
            <a:r>
              <a:rPr lang="es-ES" sz="2400" dirty="0" smtClean="0"/>
              <a:t>   Ha ganado 1 Supercopa de Europa</a:t>
            </a:r>
          </a:p>
          <a:p>
            <a:pPr>
              <a:buNone/>
            </a:pPr>
            <a:r>
              <a:rPr lang="es-ES" sz="2400" dirty="0" smtClean="0"/>
              <a:t>   Ha ganado 3 Copas Intercontinentales </a:t>
            </a:r>
          </a:p>
          <a:p>
            <a:pPr>
              <a:buNone/>
            </a:pPr>
            <a:r>
              <a:rPr lang="es-ES" sz="2400" dirty="0" smtClean="0"/>
              <a:t>   Fue designado por la FIFA como el </a:t>
            </a:r>
            <a:r>
              <a:rPr lang="es-ES" sz="2400" i="1" dirty="0" smtClean="0"/>
              <a:t>Mejor Club del Siglo XX</a:t>
            </a:r>
            <a:endParaRPr lang="es-ES" sz="2400" dirty="0" smtClean="0"/>
          </a:p>
          <a:p>
            <a:pPr>
              <a:buNone/>
            </a:pPr>
            <a:endParaRPr lang="es-ES" sz="2400" dirty="0"/>
          </a:p>
        </p:txBody>
      </p:sp>
      <p:pic>
        <p:nvPicPr>
          <p:cNvPr id="4" name="Himno del Real Madrid C.F..mp3">
            <a:hlinkClick r:id="" action="ppaction://media"/>
          </p:cNvPr>
          <p:cNvPicPr>
            <a:picLocks noRot="1" noChangeAspect="1"/>
          </p:cNvPicPr>
          <p:nvPr>
            <a:audioFile r:link="rId1"/>
          </p:nvPr>
        </p:nvPicPr>
        <p:blipFill>
          <a:blip r:embed="rId4" cstate="print"/>
          <a:stretch>
            <a:fillRect/>
          </a:stretch>
        </p:blipFill>
        <p:spPr>
          <a:xfrm flipV="1">
            <a:off x="5929322" y="1285860"/>
            <a:ext cx="461651" cy="652466"/>
          </a:xfrm>
          <a:prstGeom prst="rect">
            <a:avLst/>
          </a:prstGeom>
        </p:spPr>
      </p:pic>
      <p:pic>
        <p:nvPicPr>
          <p:cNvPr id="5" name="4 Imagen" descr="estadio_santiago_bernabeu_1520.jpg"/>
          <p:cNvPicPr>
            <a:picLocks noChangeAspect="1"/>
          </p:cNvPicPr>
          <p:nvPr/>
        </p:nvPicPr>
        <p:blipFill>
          <a:blip r:embed="rId5" cstate="print"/>
          <a:stretch>
            <a:fillRect/>
          </a:stretch>
        </p:blipFill>
        <p:spPr>
          <a:xfrm>
            <a:off x="4726579" y="2643182"/>
            <a:ext cx="4417421" cy="228601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endParaRPr lang="es-ES" b="1" dirty="0" smtClean="0"/>
          </a:p>
          <a:p>
            <a:r>
              <a:rPr lang="es-ES" b="1" dirty="0" smtClean="0"/>
              <a:t>Club Atlético de Madrid</a:t>
            </a:r>
            <a:endParaRPr lang="es-ES" dirty="0" smtClean="0"/>
          </a:p>
          <a:p>
            <a:pPr>
              <a:buNone/>
            </a:pPr>
            <a:r>
              <a:rPr lang="es-ES" dirty="0" smtClean="0"/>
              <a:t>Su estadio es el Vicente Calderón.</a:t>
            </a:r>
          </a:p>
          <a:p>
            <a:pPr>
              <a:buNone/>
            </a:pPr>
            <a:r>
              <a:rPr lang="es-ES" dirty="0" smtClean="0"/>
              <a:t>Ha ganado 9 Ligas</a:t>
            </a:r>
          </a:p>
          <a:p>
            <a:pPr>
              <a:buNone/>
            </a:pPr>
            <a:r>
              <a:rPr lang="es-ES" dirty="0" smtClean="0"/>
              <a:t>Ha ganado 9 Copas del Rey</a:t>
            </a:r>
          </a:p>
          <a:p>
            <a:pPr>
              <a:buNone/>
            </a:pPr>
            <a:r>
              <a:rPr lang="es-ES" dirty="0" smtClean="0"/>
              <a:t>Ha ganado 1 Supercopa de </a:t>
            </a:r>
          </a:p>
          <a:p>
            <a:pPr>
              <a:buNone/>
            </a:pPr>
            <a:r>
              <a:rPr lang="es-ES" dirty="0" smtClean="0"/>
              <a:t>España</a:t>
            </a:r>
          </a:p>
          <a:p>
            <a:pPr>
              <a:buNone/>
            </a:pPr>
            <a:r>
              <a:rPr lang="es-ES" dirty="0" smtClean="0"/>
              <a:t>Ha ganado 1 Recopa de Europa</a:t>
            </a:r>
          </a:p>
          <a:p>
            <a:pPr>
              <a:buNone/>
            </a:pPr>
            <a:r>
              <a:rPr lang="es-ES" dirty="0" smtClean="0"/>
              <a:t>Ha ganado 2 Europa League</a:t>
            </a:r>
          </a:p>
          <a:p>
            <a:pPr>
              <a:buNone/>
            </a:pPr>
            <a:r>
              <a:rPr lang="es-ES" dirty="0" smtClean="0"/>
              <a:t>Ha ganado 1 Copa Intertoto</a:t>
            </a:r>
          </a:p>
          <a:p>
            <a:pPr>
              <a:buNone/>
            </a:pPr>
            <a:r>
              <a:rPr lang="es-ES" dirty="0" smtClean="0"/>
              <a:t>Ha ganado 1 Copa Intercontinental</a:t>
            </a:r>
          </a:p>
          <a:p>
            <a:pPr>
              <a:buNone/>
            </a:pPr>
            <a:endParaRPr lang="es-ES" dirty="0"/>
          </a:p>
        </p:txBody>
      </p:sp>
      <p:pic>
        <p:nvPicPr>
          <p:cNvPr id="5" name="4 Imagen" descr="vicente_calderon_a2.jpg"/>
          <p:cNvPicPr>
            <a:picLocks noChangeAspect="1"/>
          </p:cNvPicPr>
          <p:nvPr/>
        </p:nvPicPr>
        <p:blipFill>
          <a:blip r:embed="rId4" cstate="print"/>
          <a:stretch>
            <a:fillRect/>
          </a:stretch>
        </p:blipFill>
        <p:spPr>
          <a:xfrm>
            <a:off x="5357818" y="1643050"/>
            <a:ext cx="3559796" cy="2805119"/>
          </a:xfrm>
          <a:prstGeom prst="rect">
            <a:avLst/>
          </a:prstGeom>
          <a:ln>
            <a:noFill/>
          </a:ln>
          <a:effectLst>
            <a:softEdge rad="112500"/>
          </a:effectLst>
        </p:spPr>
      </p:pic>
      <p:pic>
        <p:nvPicPr>
          <p:cNvPr id="6" name="Himno Atletico De Madrid.mp3">
            <a:hlinkClick r:id="" action="ppaction://media"/>
          </p:cNvPr>
          <p:cNvPicPr>
            <a:picLocks noRot="1" noChangeAspect="1"/>
          </p:cNvPicPr>
          <p:nvPr>
            <a:audioFile r:link="rId1"/>
          </p:nvPr>
        </p:nvPicPr>
        <p:blipFill>
          <a:blip r:embed="rId5" cstate="print"/>
          <a:stretch>
            <a:fillRect/>
          </a:stretch>
        </p:blipFill>
        <p:spPr>
          <a:xfrm>
            <a:off x="6429388" y="428604"/>
            <a:ext cx="571504" cy="571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8313" y="260350"/>
            <a:ext cx="6965950" cy="2057400"/>
          </a:xfrm>
        </p:spPr>
        <p:txBody>
          <a:bodyPr/>
          <a:lstStyle/>
          <a:p>
            <a:pPr algn="ctr"/>
            <a:r>
              <a:rPr lang="es-ES"/>
              <a:t>Navarra </a:t>
            </a:r>
          </a:p>
        </p:txBody>
      </p:sp>
      <p:sp>
        <p:nvSpPr>
          <p:cNvPr id="2051" name="Rectangle 3"/>
          <p:cNvSpPr>
            <a:spLocks noGrp="1" noChangeArrowheads="1"/>
          </p:cNvSpPr>
          <p:nvPr>
            <p:ph type="subTitle" idx="1"/>
          </p:nvPr>
        </p:nvSpPr>
        <p:spPr/>
        <p:txBody>
          <a:bodyPr/>
          <a:lstStyle/>
          <a:p>
            <a:endParaRPr lang="es-ES"/>
          </a:p>
        </p:txBody>
      </p:sp>
      <p:pic>
        <p:nvPicPr>
          <p:cNvPr id="2053" name="Picture 5" descr="image035"/>
          <p:cNvPicPr>
            <a:picLocks noChangeAspect="1" noChangeArrowheads="1"/>
          </p:cNvPicPr>
          <p:nvPr/>
        </p:nvPicPr>
        <p:blipFill>
          <a:blip r:embed="rId3" cstate="print"/>
          <a:srcRect/>
          <a:stretch>
            <a:fillRect/>
          </a:stretch>
        </p:blipFill>
        <p:spPr bwMode="auto">
          <a:xfrm>
            <a:off x="1835150" y="3052763"/>
            <a:ext cx="4824413" cy="32194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s-ES"/>
              <a:t>Navarra</a:t>
            </a:r>
          </a:p>
        </p:txBody>
      </p:sp>
      <p:sp>
        <p:nvSpPr>
          <p:cNvPr id="31747" name="Rectangle 3"/>
          <p:cNvSpPr>
            <a:spLocks noGrp="1" noChangeArrowheads="1"/>
          </p:cNvSpPr>
          <p:nvPr>
            <p:ph type="body" idx="1"/>
          </p:nvPr>
        </p:nvSpPr>
        <p:spPr/>
        <p:txBody>
          <a:bodyPr/>
          <a:lstStyle/>
          <a:p>
            <a:pPr>
              <a:lnSpc>
                <a:spcPct val="80000"/>
              </a:lnSpc>
            </a:pPr>
            <a:r>
              <a:rPr lang="es-ES" sz="2400" b="1"/>
              <a:t>Navarra</a:t>
            </a:r>
            <a:r>
              <a:rPr lang="es-ES" sz="2400"/>
              <a:t> denominada oficialmente </a:t>
            </a:r>
            <a:r>
              <a:rPr lang="es-ES" sz="2400" b="1"/>
              <a:t>Comunidad Foral de Navarra</a:t>
            </a:r>
            <a:r>
              <a:rPr lang="es-ES" sz="2400"/>
              <a:t>  es una comunidad foral española (comunidad autónoma con régimen foral propio) Posee un exclave (Petilla de Aragón) rodeado totalmente por la provincia aragonesa de Zaragoza. Es el territorio correspondiente a la Alta Navarra del Renacimiento (la Baja Navarra es parte de Francia).</a:t>
            </a:r>
          </a:p>
          <a:p>
            <a:pPr>
              <a:lnSpc>
                <a:spcPct val="80000"/>
              </a:lnSpc>
            </a:pPr>
            <a:r>
              <a:rPr lang="es-ES" sz="2400"/>
              <a:t>Está compuesta por 272 municipios y cuenta con una población de 630.578 habitantes (2009), de la que aproximadamente un tercio vive en la capital, Pamplona (198.491 habitantes), y más de la mitad en el área metropolitana de la misma (328.511 habitantes).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142852"/>
            <a:ext cx="8229600" cy="1011222"/>
          </a:xfrm>
        </p:spPr>
        <p:txBody>
          <a:bodyPr/>
          <a:lstStyle/>
          <a:p>
            <a:r>
              <a:rPr lang="es-ES" b="1" u="sng" dirty="0" smtClean="0">
                <a:solidFill>
                  <a:srgbClr val="00B050"/>
                </a:solidFill>
              </a:rPr>
              <a:t>POBLACIÓN  Y  POBLAMIENTO</a:t>
            </a:r>
            <a:endParaRPr lang="es-ES" dirty="0"/>
          </a:p>
        </p:txBody>
      </p:sp>
      <p:sp>
        <p:nvSpPr>
          <p:cNvPr id="5" name="4 Marcador de contenido"/>
          <p:cNvSpPr>
            <a:spLocks noGrp="1"/>
          </p:cNvSpPr>
          <p:nvPr>
            <p:ph sz="half" idx="1"/>
          </p:nvPr>
        </p:nvSpPr>
        <p:spPr>
          <a:xfrm>
            <a:off x="0" y="1142984"/>
            <a:ext cx="4929190" cy="5715016"/>
          </a:xfrm>
        </p:spPr>
        <p:txBody>
          <a:bodyPr>
            <a:normAutofit fontScale="32500" lnSpcReduction="20000"/>
          </a:bodyPr>
          <a:lstStyle/>
          <a:p>
            <a:pPr>
              <a:buNone/>
            </a:pPr>
            <a:r>
              <a:rPr lang="es-ES" sz="3000" dirty="0" smtClean="0"/>
              <a:t>            </a:t>
            </a:r>
            <a:r>
              <a:rPr lang="es-ES" sz="4300" dirty="0" smtClean="0"/>
              <a:t>La esperanza de vida de las mujeres andaluzas es de 82,56 años y la de los varones de 76,35, la más baja del Estado, según las Estimaciones de la Población Actual del Instituto Nacional de Estadística (INE).</a:t>
            </a:r>
          </a:p>
          <a:p>
            <a:pPr>
              <a:buNone/>
            </a:pPr>
            <a:r>
              <a:rPr lang="es-ES" sz="4300" dirty="0" smtClean="0"/>
              <a:t>            Andalucía es la primera comunidad autónoma española en cuanto a su población, que a 1 de enero de en 2009, se sitúa en 8.285.692 hab. (2009).Esta población se concentra, sobre todo, en las capitales provinciales y en las áreas costeras, por lo que el nivel de urbanización de Andalucía es bastante alto; la mitad de la población andaluza se concentra en las veintiocho ciudades de más de cincuenta mil habitantes. La población esta envejecida, aunque el proceso de inmigración está alterando favorablemente la inversión de la pirámide de población. En el año 2008 la densidad de población andaluza era de 92,12 hab/km², prácticamente un 1% por encima de la nacional. El 5,35% de la población andaluza es de nacionalidad extranjera, porcentaje tres puntos inferior a la media nacional.</a:t>
            </a:r>
          </a:p>
          <a:p>
            <a:pPr>
              <a:buNone/>
            </a:pPr>
            <a:r>
              <a:rPr lang="es-ES" sz="4300" dirty="0" smtClean="0"/>
              <a:t>            Las tasas de natalidad han sido muy superiores a la media española. Las de mortalidad han sido un poco superiores hasta los años 1950, pero desde entonces se ha situado claramente por debajo de la media de España, gracias a la generalización de la Seguridad Social y su asistencia sanitaria y la mayor juventud de la población andaluza. No obstante, en general, la Andalucía occidental ha sido más dinámica que la oriental. </a:t>
            </a:r>
          </a:p>
          <a:p>
            <a:pPr>
              <a:buNone/>
            </a:pPr>
            <a:endParaRPr lang="es-ES" sz="4300" dirty="0" smtClean="0"/>
          </a:p>
          <a:p>
            <a:pPr>
              <a:buNone/>
            </a:pPr>
            <a:r>
              <a:rPr lang="es-ES" sz="4300" dirty="0" smtClean="0"/>
              <a:t>         Tasa de natalidad: 11,94 %o</a:t>
            </a:r>
          </a:p>
          <a:p>
            <a:pPr>
              <a:buNone/>
            </a:pPr>
            <a:r>
              <a:rPr lang="es-ES" sz="4300" dirty="0" smtClean="0"/>
              <a:t>         Tasa de mortalidad: 8,54 %o</a:t>
            </a:r>
          </a:p>
          <a:p>
            <a:pPr>
              <a:buNone/>
            </a:pPr>
            <a:r>
              <a:rPr lang="es-ES" sz="4300" dirty="0" smtClean="0"/>
              <a:t>         Crecimiento natural: 0,34 %                </a:t>
            </a:r>
          </a:p>
          <a:p>
            <a:endParaRPr lang="es-ES" dirty="0"/>
          </a:p>
        </p:txBody>
      </p:sp>
      <p:pic>
        <p:nvPicPr>
          <p:cNvPr id="7" name="6 Marcador de contenido" descr="poblacion andalucia.gif"/>
          <p:cNvPicPr>
            <a:picLocks noGrp="1" noChangeAspect="1"/>
          </p:cNvPicPr>
          <p:nvPr>
            <p:ph sz="half" idx="2"/>
          </p:nvPr>
        </p:nvPicPr>
        <p:blipFill>
          <a:blip r:embed="rId3" cstate="print"/>
          <a:stretch>
            <a:fillRect/>
          </a:stretch>
        </p:blipFill>
        <p:spPr>
          <a:xfrm>
            <a:off x="4929190" y="2000240"/>
            <a:ext cx="4105070" cy="2857520"/>
          </a:xfrm>
          <a:ln w="57150">
            <a:solidFill>
              <a:srgbClr val="7030A0"/>
            </a:solidFill>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s-ES"/>
              <a:t>Símbolos oficiales de Navarra</a:t>
            </a:r>
          </a:p>
        </p:txBody>
      </p:sp>
      <p:sp>
        <p:nvSpPr>
          <p:cNvPr id="32771" name="Rectangle 3"/>
          <p:cNvSpPr>
            <a:spLocks noGrp="1" noChangeArrowheads="1"/>
          </p:cNvSpPr>
          <p:nvPr>
            <p:ph type="body" idx="1"/>
          </p:nvPr>
        </p:nvSpPr>
        <p:spPr/>
        <p:txBody>
          <a:bodyPr/>
          <a:lstStyle/>
          <a:p>
            <a:pPr>
              <a:lnSpc>
                <a:spcPct val="90000"/>
              </a:lnSpc>
            </a:pPr>
            <a:r>
              <a:rPr lang="es-ES" b="1"/>
              <a:t>Himno de Navarra </a:t>
            </a:r>
          </a:p>
          <a:p>
            <a:pPr>
              <a:lnSpc>
                <a:spcPct val="90000"/>
              </a:lnSpc>
            </a:pPr>
            <a:r>
              <a:rPr lang="es-ES"/>
              <a:t>Es el históricamente llamado </a:t>
            </a:r>
            <a:r>
              <a:rPr lang="es-ES" i="1"/>
              <a:t>"Himno de las Cortes"</a:t>
            </a:r>
            <a:r>
              <a:rPr lang="es-ES"/>
              <a:t>, que debe su origen a la </a:t>
            </a:r>
            <a:r>
              <a:rPr lang="es-ES" i="1"/>
              <a:t>Marcha para la entrada del Reino</a:t>
            </a:r>
            <a:r>
              <a:rPr lang="es-ES"/>
              <a:t>, pasaclaustro barroco que se interpretaba en el claustro de la Catedral de Pamplona al paso de las Cortes de Navarra, con motivo de la celebración de sus sesiones.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s-ES"/>
              <a:t>Símbolos oficiales de Navarra</a:t>
            </a:r>
          </a:p>
        </p:txBody>
      </p:sp>
      <p:sp>
        <p:nvSpPr>
          <p:cNvPr id="33795" name="Rectangle 3"/>
          <p:cNvSpPr>
            <a:spLocks noGrp="1" noChangeArrowheads="1"/>
          </p:cNvSpPr>
          <p:nvPr>
            <p:ph type="body" idx="1"/>
          </p:nvPr>
        </p:nvSpPr>
        <p:spPr/>
        <p:txBody>
          <a:bodyPr/>
          <a:lstStyle/>
          <a:p>
            <a:pPr>
              <a:lnSpc>
                <a:spcPct val="80000"/>
              </a:lnSpc>
            </a:pPr>
            <a:r>
              <a:rPr lang="es-ES" sz="1800" b="1"/>
              <a:t>Escudo </a:t>
            </a:r>
            <a:endParaRPr lang="es-ES" sz="1800"/>
          </a:p>
          <a:p>
            <a:pPr>
              <a:lnSpc>
                <a:spcPct val="80000"/>
              </a:lnSpc>
            </a:pPr>
            <a:r>
              <a:rPr lang="es-ES" sz="1800"/>
              <a:t>Sobre fondo rojo, y saliendo unas cadenas en forma de radios del centro, que representa una esmeralda robada supuestamente al rey Miramamolín en la batalla de las Navas de Tolosa del año 1212 y que está en la colegiata de Roncesvalles. Eslabones de las cadenas se hallan en varios puntos. En el museo de Roncesvalles, adyacente a la Colegiata, se encuentran las que fueron entregadas por Sancho VII de Navarra "El Fuerte", cuyos restos reposan en el mausoleo de la capilla de San Agustín. Otras partes de las cadenas fueron a parar al monasterio de Irache y otra a la Catedral de Santa María de Tudela, lugar natal de aquel rey de enorme estatura. Según la leyenda, las cadenas proceden de aquella batalla y encadenaban a cristianos cautivos rodeando la tienda del rey Miramamolín, siendo el rey Sancho el que rompió las cadenas. No obstante, las cadenas figuran con anterioridad a esa batalla en distintas partes de Navarra.</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s-ES"/>
              <a:t>Símbolos oficiales de Navarra</a:t>
            </a:r>
          </a:p>
        </p:txBody>
      </p:sp>
      <p:sp>
        <p:nvSpPr>
          <p:cNvPr id="34819" name="Rectangle 3"/>
          <p:cNvSpPr>
            <a:spLocks noGrp="1" noChangeArrowheads="1"/>
          </p:cNvSpPr>
          <p:nvPr>
            <p:ph type="body" idx="1"/>
          </p:nvPr>
        </p:nvSpPr>
        <p:spPr/>
        <p:txBody>
          <a:bodyPr/>
          <a:lstStyle/>
          <a:p>
            <a:r>
              <a:rPr lang="es-ES" b="1"/>
              <a:t>La bandera </a:t>
            </a:r>
            <a:endParaRPr lang="es-ES"/>
          </a:p>
          <a:p>
            <a:r>
              <a:rPr lang="es-ES"/>
              <a:t>La Ley de Amejoramiento del Régimen Foral de Navarra (LORAFNA), 10 de agosto de 1982, establece en su artículo 7.2:</a:t>
            </a:r>
          </a:p>
          <a:p>
            <a:r>
              <a:rPr lang="es-ES"/>
              <a:t>"</a:t>
            </a:r>
            <a:r>
              <a:rPr lang="es-ES" i="1"/>
              <a:t>La bandera de Navarra es de color rojo, con el escudo en el centro.</a:t>
            </a:r>
            <a:r>
              <a:rPr lang="es-ES"/>
              <a:t>"</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0825" y="549275"/>
            <a:ext cx="7477125" cy="1185863"/>
          </a:xfrm>
        </p:spPr>
        <p:txBody>
          <a:bodyPr>
            <a:normAutofit fontScale="90000"/>
          </a:bodyPr>
          <a:lstStyle/>
          <a:p>
            <a:r>
              <a:rPr lang="es-ES" sz="3600" b="1"/>
              <a:t>Geografía y clima </a:t>
            </a:r>
            <a:br>
              <a:rPr lang="es-ES" sz="3600" b="1"/>
            </a:br>
            <a:endParaRPr lang="es-ES" sz="3600" b="1"/>
          </a:p>
        </p:txBody>
      </p:sp>
      <p:sp>
        <p:nvSpPr>
          <p:cNvPr id="35843" name="Rectangle 3"/>
          <p:cNvSpPr>
            <a:spLocks noGrp="1" noChangeArrowheads="1"/>
          </p:cNvSpPr>
          <p:nvPr>
            <p:ph type="body" idx="1"/>
          </p:nvPr>
        </p:nvSpPr>
        <p:spPr/>
        <p:txBody>
          <a:bodyPr/>
          <a:lstStyle/>
          <a:p>
            <a:pPr>
              <a:lnSpc>
                <a:spcPct val="80000"/>
              </a:lnSpc>
            </a:pPr>
            <a:r>
              <a:rPr lang="es-ES" sz="2800"/>
              <a:t>Navarra se encuentra situada en el norte de España. Limita al norte con el departamento francés de Pirineos Atlánticos, en la región de Aquitania, al oeste con la comunidad autónoma del País Vasco, al sur con La Rioja y al este con Aragón. La geografía de Navarra es, a pesar de su reducido tamaño, muy variada. La mayor parte del territorio es montañoso, dominado por la cordillera pirenaica, contrastando con las llanuras del valle del Ebro del sur La Ribera.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s-ES"/>
              <a:t>Sierra de Aralar</a:t>
            </a:r>
          </a:p>
        </p:txBody>
      </p:sp>
      <p:pic>
        <p:nvPicPr>
          <p:cNvPr id="36868" name="Picture 4" descr="http://upload.wikimedia.org/wikipedia/commons/thumb/3/31/Aralar_desde_el_Txindoki.JPG/250px-Aralar_desde_el_Txindoki.JPG">
            <a:hlinkClick r:id="rId2"/>
          </p:cNvPr>
          <p:cNvPicPr>
            <a:picLocks noGrp="1" noChangeAspect="1" noChangeArrowheads="1"/>
          </p:cNvPicPr>
          <p:nvPr>
            <p:ph type="body" idx="1"/>
          </p:nvPr>
        </p:nvPicPr>
        <p:blipFill>
          <a:blip r:embed="rId3" r:link="rId4" cstate="print"/>
          <a:srcRect/>
          <a:stretch>
            <a:fillRect/>
          </a:stretch>
        </p:blipFill>
        <p:spPr>
          <a:xfrm>
            <a:off x="755650" y="1412875"/>
            <a:ext cx="5976938" cy="4495800"/>
          </a:xfrm>
          <a:noFill/>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s-ES" b="1"/>
              <a:t>Relieve</a:t>
            </a:r>
            <a:r>
              <a:rPr lang="es-ES"/>
              <a:t> </a:t>
            </a:r>
          </a:p>
        </p:txBody>
      </p:sp>
      <p:sp>
        <p:nvSpPr>
          <p:cNvPr id="37891" name="Rectangle 3"/>
          <p:cNvSpPr>
            <a:spLocks noGrp="1" noChangeArrowheads="1"/>
          </p:cNvSpPr>
          <p:nvPr>
            <p:ph type="body" idx="1"/>
          </p:nvPr>
        </p:nvSpPr>
        <p:spPr/>
        <p:txBody>
          <a:bodyPr/>
          <a:lstStyle/>
          <a:p>
            <a:pPr>
              <a:lnSpc>
                <a:spcPct val="80000"/>
              </a:lnSpc>
            </a:pPr>
            <a:r>
              <a:rPr lang="es-ES" sz="1800"/>
              <a:t>En el relieve de Navarra se diferencian dos zonas: Al norte la montaña accidentada y abrupta, con una pendiente media del orden de 10-20% y al sur la Ribera, zona de extensas llanuras con pendientes medias en general inferiores al 5%. Entre ambas hay una zona de transición llamada Navarra Media o Zona Media, con sierras en su parte norte y amplias llanuras al sur con una pendiente entre el 5 y el 10%.</a:t>
            </a:r>
          </a:p>
          <a:p>
            <a:pPr>
              <a:lnSpc>
                <a:spcPct val="80000"/>
              </a:lnSpc>
            </a:pPr>
            <a:r>
              <a:rPr lang="es-ES" sz="1800"/>
              <a:t>Estas dos zonas están separadas por una línea que, partiendo de la Sierra de Codés, continúa por Santiago de Lóquiz, Andía, Echauri, Perdón, Alaiz, Izco, Leyre y Navascués. En la Montaña predominan los terrenos con una altitud superior a los 600 m, aunque también existen algunos terrenos que no la alcanzan. En la Ribera, sin embargo predominan los inferiores a 400 m, aunque algunas áreas superan incluso los 600 m. (Sierra de Peralta, Bardena Negra, Montes del Cierzo). Aproximadamente, el 40% del territorio navarro está por encima de los 600 m. y el 60% restante por debajo. </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s-ES" b="1"/>
              <a:t>Clima</a:t>
            </a:r>
          </a:p>
        </p:txBody>
      </p:sp>
      <p:sp>
        <p:nvSpPr>
          <p:cNvPr id="38915" name="Rectangle 3"/>
          <p:cNvSpPr>
            <a:spLocks noGrp="1" noChangeArrowheads="1"/>
          </p:cNvSpPr>
          <p:nvPr>
            <p:ph type="body" idx="1"/>
          </p:nvPr>
        </p:nvSpPr>
        <p:spPr/>
        <p:txBody>
          <a:bodyPr/>
          <a:lstStyle/>
          <a:p>
            <a:pPr>
              <a:lnSpc>
                <a:spcPct val="80000"/>
              </a:lnSpc>
            </a:pPr>
            <a:r>
              <a:rPr lang="es-ES" sz="2800"/>
              <a:t>Desde el punto de vista climático, Navarra es una mezcla de influencia montañesa de los Pirineos y mediterránea del valle del Ebro, habiendo una gran diferencia entre el clima del norte (mucho más húmedo y con precipitaciones frecuentes), al clima del sur (más mediterráneo y con temperaturas más altas y precipitaciones más esporádicas), pasando de los húmedos valles cantábricos del norte a las áridas y esteparias Bardenas Reales a orillas del río Ebro en pocos kilómetros.</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ES" sz="3600" b="1"/>
              <a:t>Organización política y administrativa </a:t>
            </a:r>
          </a:p>
        </p:txBody>
      </p:sp>
      <p:sp>
        <p:nvSpPr>
          <p:cNvPr id="39939" name="Rectangle 3"/>
          <p:cNvSpPr>
            <a:spLocks noGrp="1" noChangeArrowheads="1"/>
          </p:cNvSpPr>
          <p:nvPr>
            <p:ph type="body" idx="1"/>
          </p:nvPr>
        </p:nvSpPr>
        <p:spPr/>
        <p:txBody>
          <a:bodyPr/>
          <a:lstStyle/>
          <a:p>
            <a:pPr>
              <a:lnSpc>
                <a:spcPct val="90000"/>
              </a:lnSpc>
              <a:buFont typeface="Symbol" pitchFamily="18" charset="2"/>
              <a:buBlip>
                <a:blip r:embed="rId2"/>
              </a:buBlip>
            </a:pPr>
            <a:r>
              <a:rPr lang="es-ES" b="1"/>
              <a:t>Parlamento de Navarra</a:t>
            </a:r>
            <a:r>
              <a:rPr lang="es-ES"/>
              <a:t>: órgano legislativo de representación política que lo elige y aprueba las leyes que han de regir en Navarra sobre las competencias que ostenta como Comunidad Foral. El Parlamento elige al Presidente del Gobierno de Navarra y ejerce la labor de impulso y control de las actuaciones del Gobierno de Navarra. </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s-ES"/>
          </a:p>
        </p:txBody>
      </p:sp>
      <p:sp>
        <p:nvSpPr>
          <p:cNvPr id="40963" name="Rectangle 3"/>
          <p:cNvSpPr>
            <a:spLocks noGrp="1" noChangeArrowheads="1"/>
          </p:cNvSpPr>
          <p:nvPr>
            <p:ph type="body" idx="1"/>
          </p:nvPr>
        </p:nvSpPr>
        <p:spPr/>
        <p:txBody>
          <a:bodyPr/>
          <a:lstStyle/>
          <a:p>
            <a:pPr>
              <a:lnSpc>
                <a:spcPct val="80000"/>
              </a:lnSpc>
              <a:buFont typeface="Symbol" pitchFamily="18" charset="2"/>
              <a:buBlip>
                <a:blip r:embed="rId2"/>
              </a:buBlip>
            </a:pPr>
            <a:r>
              <a:rPr lang="es-ES" sz="2000" b="1"/>
              <a:t>Gobierno de Navarra</a:t>
            </a:r>
            <a:r>
              <a:rPr lang="es-ES" sz="2000"/>
              <a:t>: el Gobierno de Navarra o Diputación Foral es el órgano colegiado que, bajo la dirección de su Presidente, establece la política general y dirige la Administración de la Comunidad Foral de Navarra. Está compuesto por el Presidente y los Consejeros o Diputados Forales, que son nombrados por aquél. Al Gobierno le corresponde la potestad reglamentaria y la función ejecutiva. Aunque tras las elecciones forales de 2007 se configuró un gobierno dirigido por la coalición de Unión del Pueblo Navarro y Convergencia de Demócratas de Navarra, de centro-derecha regionalista, desde el 28 de septiembre de 2009 Unión del Pueblo Navarro gobierna en soledad, al expulsar a su socio del gobierno por su apoyo en el Parlamento de Navarra a la admisión a trámite de la la discusión sobre la modificación de la Ley del Vascuence. </a:t>
            </a:r>
          </a:p>
          <a:p>
            <a:pPr>
              <a:lnSpc>
                <a:spcPct val="80000"/>
              </a:lnSpc>
            </a:pPr>
            <a:endParaRPr lang="es-ES" sz="200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s-ES"/>
          </a:p>
        </p:txBody>
      </p:sp>
      <p:sp>
        <p:nvSpPr>
          <p:cNvPr id="41987" name="Rectangle 3"/>
          <p:cNvSpPr>
            <a:spLocks noGrp="1" noChangeArrowheads="1"/>
          </p:cNvSpPr>
          <p:nvPr>
            <p:ph type="body" idx="1"/>
          </p:nvPr>
        </p:nvSpPr>
        <p:spPr/>
        <p:txBody>
          <a:bodyPr/>
          <a:lstStyle/>
          <a:p>
            <a:pPr>
              <a:buFont typeface="Symbol" pitchFamily="18" charset="2"/>
              <a:buBlip>
                <a:blip r:embed="rId2"/>
              </a:buBlip>
            </a:pPr>
            <a:r>
              <a:rPr lang="es-ES" b="1"/>
              <a:t>Cámara de Comptos</a:t>
            </a:r>
            <a:r>
              <a:rPr lang="es-ES"/>
              <a:t>: la Cámara de Comptos de Navarra es la institución fiscalizadora de la gestión económica y financiera del sector público de la Comunidad Foral de Navarra. </a:t>
            </a:r>
          </a:p>
          <a:p>
            <a:endParaRPr lang="es-E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11222"/>
          </a:xfrm>
        </p:spPr>
        <p:txBody>
          <a:bodyPr/>
          <a:lstStyle/>
          <a:p>
            <a:r>
              <a:rPr lang="es-ES" b="1" u="sng" dirty="0" smtClean="0">
                <a:solidFill>
                  <a:srgbClr val="00B050"/>
                </a:solidFill>
              </a:rPr>
              <a:t>ECONOMÍA</a:t>
            </a:r>
            <a:endParaRPr lang="es-ES" dirty="0"/>
          </a:p>
        </p:txBody>
      </p:sp>
      <p:sp>
        <p:nvSpPr>
          <p:cNvPr id="5" name="4 Marcador de contenido"/>
          <p:cNvSpPr>
            <a:spLocks noGrp="1"/>
          </p:cNvSpPr>
          <p:nvPr>
            <p:ph sz="half" idx="1"/>
          </p:nvPr>
        </p:nvSpPr>
        <p:spPr>
          <a:xfrm>
            <a:off x="214282" y="1285860"/>
            <a:ext cx="4281518" cy="5429288"/>
          </a:xfrm>
        </p:spPr>
        <p:txBody>
          <a:bodyPr>
            <a:normAutofit fontScale="47500" lnSpcReduction="20000"/>
          </a:bodyPr>
          <a:lstStyle/>
          <a:p>
            <a:pPr>
              <a:buNone/>
            </a:pPr>
            <a:r>
              <a:rPr lang="es-ES" dirty="0" smtClean="0"/>
              <a:t>             Según la Contabilidad Regional elaborada por el Instituto Nacional de Estadística, la renta por habitante de la comunidad se situó en 2006 en 17.251 €,que sigue siendo una de las más bajas de España. No obstante, el crecimiento de la comunidad especialmente en los sectores de industria y servicios fue superior a la media de España y mayor a varias comunidades de la eurozona.</a:t>
            </a:r>
          </a:p>
          <a:p>
            <a:pPr>
              <a:buNone/>
            </a:pPr>
            <a:r>
              <a:rPr lang="es-ES" dirty="0" smtClean="0"/>
              <a:t>             Resumiendo los principales rasgos de la economía andaluza son:</a:t>
            </a:r>
          </a:p>
          <a:p>
            <a:pPr lvl="0"/>
            <a:r>
              <a:rPr lang="es-ES" dirty="0" smtClean="0"/>
              <a:t>Una tasa de desempleo elevada del 13,83% (la media de España es el 9,16%), aunque se va reduciendo con rapidez.</a:t>
            </a:r>
          </a:p>
          <a:p>
            <a:pPr lvl="0"/>
            <a:r>
              <a:rPr lang="es-ES" dirty="0" smtClean="0"/>
              <a:t>Balanza comercial negativa, empeorando en los últimos años debido al peso de las importaciones de petróleo y de bienes de consumo (importaciones 14.261 Millones de euros, exportaciones 17.535 millones de euros).</a:t>
            </a:r>
          </a:p>
          <a:p>
            <a:pPr lvl="0"/>
            <a:r>
              <a:rPr lang="es-ES" dirty="0" smtClean="0"/>
              <a:t>Peso decreciente del sector primario dentro del Valor Añadido Bruto (VAB) andaluz, hasta situarse en un 5'5% en 2005.</a:t>
            </a:r>
          </a:p>
          <a:p>
            <a:pPr lvl="0"/>
            <a:r>
              <a:rPr lang="es-ES" dirty="0" smtClean="0"/>
              <a:t>Excesiva importancia de la construcción (muy intensiva en el empleo), principal responsable del crecimiento del VAB andaluz en los últimos años, con una contribución de un 13% al VAB andaluz en 2005.</a:t>
            </a:r>
          </a:p>
          <a:p>
            <a:pPr lvl="0"/>
            <a:r>
              <a:rPr lang="es-ES" dirty="0" smtClean="0"/>
              <a:t>Tímido crecimiento, casi estancamiento, de la industria (12% del VAB), dentro de la cual sigue teniendo gran importancia la industria agroalimentaria.</a:t>
            </a:r>
          </a:p>
          <a:p>
            <a:pPr lvl="0"/>
            <a:r>
              <a:rPr lang="es-ES" dirty="0" smtClean="0"/>
              <a:t>El sector servicios supone un 62% aproximadamente del VAB. Dentro de este sector es especialmente importante el turismo, con más de 23 millones de turistas en 2005.</a:t>
            </a:r>
          </a:p>
          <a:p>
            <a:endParaRPr lang="es-ES" dirty="0"/>
          </a:p>
        </p:txBody>
      </p:sp>
      <p:pic>
        <p:nvPicPr>
          <p:cNvPr id="9" name="8 Marcador de contenido" descr="PIB, renta per cápita,etc.jpg"/>
          <p:cNvPicPr>
            <a:picLocks noGrp="1" noChangeAspect="1"/>
          </p:cNvPicPr>
          <p:nvPr>
            <p:ph sz="half" idx="2"/>
          </p:nvPr>
        </p:nvPicPr>
        <p:blipFill>
          <a:blip r:embed="rId3" cstate="print"/>
          <a:stretch>
            <a:fillRect/>
          </a:stretch>
        </p:blipFill>
        <p:spPr>
          <a:xfrm>
            <a:off x="4572000" y="2500306"/>
            <a:ext cx="4434083" cy="2143140"/>
          </a:xfrm>
          <a:ln w="57150">
            <a:solidFill>
              <a:srgbClr val="7030A0"/>
            </a:solidFill>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s-ES"/>
          </a:p>
        </p:txBody>
      </p:sp>
      <p:sp>
        <p:nvSpPr>
          <p:cNvPr id="43011" name="Rectangle 3"/>
          <p:cNvSpPr>
            <a:spLocks noGrp="1" noChangeArrowheads="1"/>
          </p:cNvSpPr>
          <p:nvPr>
            <p:ph type="body" idx="1"/>
          </p:nvPr>
        </p:nvSpPr>
        <p:spPr/>
        <p:txBody>
          <a:bodyPr/>
          <a:lstStyle/>
          <a:p>
            <a:pPr>
              <a:lnSpc>
                <a:spcPct val="90000"/>
              </a:lnSpc>
            </a:pPr>
            <a:r>
              <a:rPr lang="es-ES" b="1"/>
              <a:t>Defensor del Pueblo</a:t>
            </a:r>
            <a:r>
              <a:rPr lang="es-ES"/>
              <a:t>: el Defensor del Pueblo o </a:t>
            </a:r>
            <a:r>
              <a:rPr lang="es-ES" i="1"/>
              <a:t>Ararteko</a:t>
            </a:r>
            <a:r>
              <a:rPr lang="es-ES"/>
              <a:t> en euskera, es la institución que, por mandato del Parlamento, vela por el cumplimiento de los derechos fundamentales y las libertades públicas de los ciudadanos, y con esta finalidad supervisa la actuación de las Administraciones Públicas y de los entes locales de Navarra. </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s-ES"/>
              <a:t>Parlamento de Navarra</a:t>
            </a:r>
          </a:p>
        </p:txBody>
      </p:sp>
      <p:pic>
        <p:nvPicPr>
          <p:cNvPr id="44036" name="Picture 4" descr="http://upload.wikimedia.org/wikipedia/commons/thumb/8/8a/NafarParlamentua.JPG/240px-NafarParlamentua.JPG">
            <a:hlinkClick r:id="rId2"/>
          </p:cNvPr>
          <p:cNvPicPr>
            <a:picLocks noGrp="1" noChangeAspect="1" noChangeArrowheads="1"/>
          </p:cNvPicPr>
          <p:nvPr>
            <p:ph type="body" idx="1"/>
          </p:nvPr>
        </p:nvPicPr>
        <p:blipFill>
          <a:blip r:embed="rId3" r:link="rId4" cstate="print"/>
          <a:srcRect/>
          <a:stretch>
            <a:fillRect/>
          </a:stretch>
        </p:blipFill>
        <p:spPr>
          <a:xfrm>
            <a:off x="1476375" y="1985963"/>
            <a:ext cx="5111750" cy="3835400"/>
          </a:xfrm>
          <a:noFill/>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ES" sz="3600" b="1"/>
              <a:t>Presidentes del Gobierno de Navarra </a:t>
            </a:r>
          </a:p>
        </p:txBody>
      </p:sp>
      <p:sp>
        <p:nvSpPr>
          <p:cNvPr id="45059" name="Rectangle 3"/>
          <p:cNvSpPr>
            <a:spLocks noGrp="1" noChangeArrowheads="1"/>
          </p:cNvSpPr>
          <p:nvPr>
            <p:ph type="body" idx="1"/>
          </p:nvPr>
        </p:nvSpPr>
        <p:spPr/>
        <p:txBody>
          <a:bodyPr/>
          <a:lstStyle/>
          <a:p>
            <a:pPr>
              <a:lnSpc>
                <a:spcPct val="90000"/>
              </a:lnSpc>
            </a:pPr>
            <a:r>
              <a:rPr lang="es-ES"/>
              <a:t>Desde 1979 hasta 1984, los presidentes de Navarra ostentaban el cargo de Presidente de la Diputación Foral de Navarra, hasta que el año 1984, se cambió la denominación y el cargo pasó a llamarse Presidencia del Gobierno de Navarra; en este sentido, el primer presidente del Gobierno de Navarra fue Gabriel Urralburu. </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s-ES" sz="3600" b="1"/>
              <a:t>Energías renovables en Navarra </a:t>
            </a:r>
          </a:p>
        </p:txBody>
      </p:sp>
      <p:sp>
        <p:nvSpPr>
          <p:cNvPr id="46083" name="Rectangle 3"/>
          <p:cNvSpPr>
            <a:spLocks noGrp="1" noChangeArrowheads="1"/>
          </p:cNvSpPr>
          <p:nvPr>
            <p:ph type="body" idx="1"/>
          </p:nvPr>
        </p:nvSpPr>
        <p:spPr/>
        <p:txBody>
          <a:bodyPr/>
          <a:lstStyle/>
          <a:p>
            <a:pPr>
              <a:lnSpc>
                <a:spcPct val="80000"/>
              </a:lnSpc>
            </a:pPr>
            <a:r>
              <a:rPr lang="es-ES" sz="2400"/>
              <a:t>Navarra es puntera dentro de Europa en el uso de energía renovable, en 2006 producía el 70% de su energía de fuentes renovables, y espera superar el 75% de su producción en este tipo de energía en 2010. Es tomada por numerosos estados y regiones como ejemplo de uso de este tipo de energías, especialmente por la gran cantidad de parques eólicos que le aportan la mayor parte de la energía que consume. Además, en el área metropolitana de Pamplona se encuentra la sede central del CENER (Centro Nacional de Energías Renovables), y en Sangüesa un laboratorio de ensayos de aerogeneradores que según la propia institución es el más completo del mundo en el momento de su construcción.</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s-ES"/>
          </a:p>
        </p:txBody>
      </p:sp>
      <p:sp>
        <p:nvSpPr>
          <p:cNvPr id="47107" name="Rectangle 3"/>
          <p:cNvSpPr>
            <a:spLocks noGrp="1" noChangeArrowheads="1"/>
          </p:cNvSpPr>
          <p:nvPr>
            <p:ph type="body" idx="1"/>
          </p:nvPr>
        </p:nvSpPr>
        <p:spPr/>
        <p:txBody>
          <a:bodyPr/>
          <a:lstStyle/>
          <a:p>
            <a:r>
              <a:rPr lang="es-ES"/>
              <a:t>En el año 2004 el 61% de la energía eléctrica consumida en la región fue obtenida de fuentes renovables, de la cual un 43,6% provenía de 28 parques eólicos, un 12% de unas 100 pequeñas turbinas hidráulicas y un 5,3% de dos plantas de biomasa y otras dos de biogás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s-ES" b="1"/>
              <a:t>Comunidad universitaria </a:t>
            </a:r>
          </a:p>
        </p:txBody>
      </p:sp>
      <p:sp>
        <p:nvSpPr>
          <p:cNvPr id="48131" name="Rectangle 3"/>
          <p:cNvSpPr>
            <a:spLocks noGrp="1" noChangeArrowheads="1"/>
          </p:cNvSpPr>
          <p:nvPr>
            <p:ph type="body" idx="1"/>
          </p:nvPr>
        </p:nvSpPr>
        <p:spPr/>
        <p:txBody>
          <a:bodyPr/>
          <a:lstStyle/>
          <a:p>
            <a:pPr>
              <a:lnSpc>
                <a:spcPct val="80000"/>
              </a:lnSpc>
            </a:pPr>
            <a:r>
              <a:rPr lang="es-ES" sz="1800"/>
              <a:t>Históricamente Navarra no ha contado con centros universitarios. A principios del siglo XX se creó la Escuela Normal para la formación de maestros. La Diputación Foral de Navarra creó en la década de 1950 la Escuela de Peritos Agrícolas en Villava y la Escuela de Comercio, luego Escuela de Ciencias Empresariales, situada junto a la catedral, compartiendo edificio con la Escuela Normal o de Magisterio.</a:t>
            </a:r>
          </a:p>
          <a:p>
            <a:pPr>
              <a:lnSpc>
                <a:spcPct val="80000"/>
              </a:lnSpc>
            </a:pPr>
            <a:r>
              <a:rPr lang="es-ES" sz="1800"/>
              <a:t>En la actualidad Navarra cuenta con tres universidades en su territorio, un dato importante considerando su extensión y población. La Universidad de Navarra, creada en 1952 por el fundador del Opus Dei, Josemaría Escrivá de Balaguer, de carácter privado y vinculada a dicha organización. En 1987 el Parlamento de Navarra acordó dotar de medios económicos a una Universidad Pública de Navarra; los estatutos actualmente vigentes fueron aprobados en 2003. Además existen dos centros asociados de la Universidad Nacional de Educación a Distancia, uno en Tudela y otro en Pamplona.</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s-ES" b="1"/>
              <a:t>Movimientos migratorios </a:t>
            </a:r>
          </a:p>
        </p:txBody>
      </p:sp>
      <p:sp>
        <p:nvSpPr>
          <p:cNvPr id="49155" name="Rectangle 3"/>
          <p:cNvSpPr>
            <a:spLocks noGrp="1" noChangeArrowheads="1"/>
          </p:cNvSpPr>
          <p:nvPr>
            <p:ph type="body" idx="1"/>
          </p:nvPr>
        </p:nvSpPr>
        <p:spPr/>
        <p:txBody>
          <a:bodyPr/>
          <a:lstStyle/>
          <a:p>
            <a:pPr>
              <a:lnSpc>
                <a:spcPct val="80000"/>
              </a:lnSpc>
            </a:pPr>
            <a:r>
              <a:rPr lang="es-ES" sz="1600" b="1"/>
              <a:t>Entre 1900 y 1950</a:t>
            </a:r>
            <a:r>
              <a:rPr lang="es-ES" sz="1600"/>
              <a:t>: En Navarra la emigración era superior a la inmigración, sobre todo en la áreas rurales del norte de la comunidad. Los principales países de destino de los emigrantes navarros fueron Argentina, Venezuela, Chile y México, hasta 1950. A partir de 1950, comenzaron a dirigirse a países de Europa occidental como Francia, Bélgica, Suiza o Alemania. </a:t>
            </a:r>
          </a:p>
          <a:p>
            <a:pPr>
              <a:lnSpc>
                <a:spcPct val="80000"/>
              </a:lnSpc>
            </a:pPr>
            <a:r>
              <a:rPr lang="es-ES" sz="1600" b="1"/>
              <a:t>En la década de 1960:</a:t>
            </a:r>
            <a:r>
              <a:rPr lang="es-ES" sz="1600"/>
              <a:t> Navarra pasó a ser una región receptora de inmigrantes que llegaban de otras regiones españolas, especialmente del País Vasco, Andalucía, Castilla y León, La Rioja y Extremadura, atraídos por los nuevos puestos de trabajo que se crearon con la industrialización. </a:t>
            </a:r>
          </a:p>
          <a:p>
            <a:pPr>
              <a:lnSpc>
                <a:spcPct val="80000"/>
              </a:lnSpc>
            </a:pPr>
            <a:r>
              <a:rPr lang="es-ES" sz="1600" b="1"/>
              <a:t>Entre 1980 y 1999:</a:t>
            </a:r>
            <a:r>
              <a:rPr lang="es-ES" sz="1600"/>
              <a:t> La crisis económica frenó la llegada de trabajadores de otras Comunidades Autónomas a Navarra, pero esta empezó a recibir inmigrantes procedentes de otro países, desde finales de los años 90 llegaron a Navarra, argelinos, bolivianos, peruanos, ecuatorianos, argentinos, dominicanos y en menor proporción, de otros lugares de Asia, América del norte, África y Europa. </a:t>
            </a:r>
          </a:p>
          <a:p>
            <a:pPr>
              <a:lnSpc>
                <a:spcPct val="80000"/>
              </a:lnSpc>
            </a:pPr>
            <a:r>
              <a:rPr lang="es-ES" sz="1600" b="1"/>
              <a:t>Desde el año 2000:</a:t>
            </a:r>
            <a:r>
              <a:rPr lang="es-ES" sz="1600"/>
              <a:t> La llegada de emigrantes procedentes de la Europa del Este como Rusia, Rumanía, Bulgaria y Polonia, aumenta de forma considerable. </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s-ES" sz="3600" b="1"/>
              <a:t>Comunicaciones y transportes</a:t>
            </a:r>
          </a:p>
        </p:txBody>
      </p:sp>
      <p:sp>
        <p:nvSpPr>
          <p:cNvPr id="50179" name="Rectangle 3"/>
          <p:cNvSpPr>
            <a:spLocks noGrp="1" noChangeArrowheads="1"/>
          </p:cNvSpPr>
          <p:nvPr>
            <p:ph type="body" idx="1"/>
          </p:nvPr>
        </p:nvSpPr>
        <p:spPr/>
        <p:txBody>
          <a:bodyPr/>
          <a:lstStyle/>
          <a:p>
            <a:endParaRPr lang="es-ES"/>
          </a:p>
        </p:txBody>
      </p:sp>
      <p:pic>
        <p:nvPicPr>
          <p:cNvPr id="50181" name="Picture 5" descr="transportes"/>
          <p:cNvPicPr>
            <a:picLocks noChangeAspect="1" noChangeArrowheads="1"/>
          </p:cNvPicPr>
          <p:nvPr/>
        </p:nvPicPr>
        <p:blipFill>
          <a:blip r:embed="rId2" cstate="print"/>
          <a:srcRect/>
          <a:stretch>
            <a:fillRect/>
          </a:stretch>
        </p:blipFill>
        <p:spPr bwMode="auto">
          <a:xfrm>
            <a:off x="971550" y="1412875"/>
            <a:ext cx="5832475" cy="4940300"/>
          </a:xfrm>
          <a:prstGeom prst="rect">
            <a:avLst/>
          </a:prstGeom>
          <a:noFill/>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s-ES" b="1"/>
              <a:t>Red de carreteras de Navarra </a:t>
            </a:r>
          </a:p>
        </p:txBody>
      </p:sp>
      <p:sp>
        <p:nvSpPr>
          <p:cNvPr id="51203" name="Rectangle 3"/>
          <p:cNvSpPr>
            <a:spLocks noGrp="1" noChangeArrowheads="1"/>
          </p:cNvSpPr>
          <p:nvPr>
            <p:ph type="body" idx="1"/>
          </p:nvPr>
        </p:nvSpPr>
        <p:spPr/>
        <p:txBody>
          <a:bodyPr/>
          <a:lstStyle/>
          <a:p>
            <a:pPr>
              <a:lnSpc>
                <a:spcPct val="80000"/>
              </a:lnSpc>
            </a:pPr>
            <a:r>
              <a:rPr lang="es-ES" sz="2000"/>
              <a:t>La Red de Carreteras de Navarra cuenta con 3.886,44 kilómetros de carretera (2006). Navarra ha tenido históricamente exclusiva competencia en carreteras y caminos desde la Ley paccionada, y por lo tanto el Gobierno de Navarra es el titular de la citada red, con la única excepción de la Autopista Vasco-Aragonesa AP-68. La </a:t>
            </a:r>
            <a:r>
              <a:rPr lang="es-ES" sz="2000" b="1"/>
              <a:t>Red de Carreteras de Navarra</a:t>
            </a:r>
            <a:r>
              <a:rPr lang="es-ES" sz="2000"/>
              <a:t> se clasifica en :</a:t>
            </a:r>
          </a:p>
          <a:p>
            <a:pPr>
              <a:lnSpc>
                <a:spcPct val="80000"/>
              </a:lnSpc>
            </a:pPr>
            <a:r>
              <a:rPr lang="es-ES" sz="2000" b="1"/>
              <a:t>Vías de gran capacidad</a:t>
            </a:r>
            <a:r>
              <a:rPr lang="es-ES" sz="2000"/>
              <a:t>: </a:t>
            </a:r>
          </a:p>
          <a:p>
            <a:pPr lvl="1">
              <a:lnSpc>
                <a:spcPct val="80000"/>
              </a:lnSpc>
            </a:pPr>
            <a:r>
              <a:rPr lang="es-ES" sz="1800"/>
              <a:t>Autopistas </a:t>
            </a:r>
          </a:p>
          <a:p>
            <a:pPr lvl="1">
              <a:lnSpc>
                <a:spcPct val="80000"/>
              </a:lnSpc>
            </a:pPr>
            <a:r>
              <a:rPr lang="es-ES" sz="1800"/>
              <a:t>Autovías </a:t>
            </a:r>
          </a:p>
          <a:p>
            <a:pPr lvl="1">
              <a:lnSpc>
                <a:spcPct val="80000"/>
              </a:lnSpc>
            </a:pPr>
            <a:r>
              <a:rPr lang="es-ES" sz="1800"/>
              <a:t>Vías desdobladas </a:t>
            </a:r>
          </a:p>
          <a:p>
            <a:pPr lvl="1">
              <a:lnSpc>
                <a:spcPct val="80000"/>
              </a:lnSpc>
            </a:pPr>
            <a:r>
              <a:rPr lang="es-ES" sz="1800"/>
              <a:t>Carreteras de altas prestaciones </a:t>
            </a:r>
          </a:p>
          <a:p>
            <a:pPr>
              <a:lnSpc>
                <a:spcPct val="80000"/>
              </a:lnSpc>
            </a:pPr>
            <a:r>
              <a:rPr lang="es-ES" sz="2000" b="1"/>
              <a:t>Carreteras convencionales</a:t>
            </a:r>
            <a:r>
              <a:rPr lang="es-ES" sz="2000"/>
              <a:t>: </a:t>
            </a:r>
          </a:p>
          <a:p>
            <a:pPr lvl="1">
              <a:lnSpc>
                <a:spcPct val="80000"/>
              </a:lnSpc>
            </a:pPr>
            <a:r>
              <a:rPr lang="es-ES" sz="1800"/>
              <a:t>Carreteras de interés general </a:t>
            </a:r>
          </a:p>
          <a:p>
            <a:pPr lvl="1">
              <a:lnSpc>
                <a:spcPct val="80000"/>
              </a:lnSpc>
            </a:pPr>
            <a:r>
              <a:rPr lang="es-ES" sz="1800"/>
              <a:t>Carreteras de interés de la Comunidad Foral </a:t>
            </a:r>
          </a:p>
          <a:p>
            <a:pPr lvl="1">
              <a:lnSpc>
                <a:spcPct val="80000"/>
              </a:lnSpc>
            </a:pPr>
            <a:r>
              <a:rPr lang="es-ES" sz="1800"/>
              <a:t>Carreteras locales</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s-ES"/>
              <a:t>Ferrocarril en Navarra </a:t>
            </a:r>
          </a:p>
        </p:txBody>
      </p:sp>
      <p:sp>
        <p:nvSpPr>
          <p:cNvPr id="52227" name="Rectangle 3"/>
          <p:cNvSpPr>
            <a:spLocks noGrp="1" noChangeArrowheads="1"/>
          </p:cNvSpPr>
          <p:nvPr>
            <p:ph type="body" idx="1"/>
          </p:nvPr>
        </p:nvSpPr>
        <p:spPr/>
        <p:txBody>
          <a:bodyPr/>
          <a:lstStyle/>
          <a:p>
            <a:pPr>
              <a:lnSpc>
                <a:spcPct val="80000"/>
              </a:lnSpc>
            </a:pPr>
            <a:r>
              <a:rPr lang="es-ES" sz="2400"/>
              <a:t>El desarrollo del ferrocarril en Navarra como medio de transporte de masas ha estado siempre por debajo del acaecido en otras regiones de España y Europa. En la actualidad (2007), Navarra cuenta con tres líneas ferroviarias que totalizan una red de 175 km. Las líneas son: Madrid-Irún/Hendaya, Alsasua-Zaragoza y Bilbao-Castejón. Toda la red está electrificada pero sólo una pequeña fracción -los tramos de la Madrid-Irún y desde Castejón hasta la frontera navarroaragonesa- cuentan con vía doble. En la actualidad se discute la fórmula de financiación del Corredor Navarro de Alta Velocidad, Zaragoza-Pamplona-Y vasca, en su tramo Pamplona-Castejón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928670"/>
          </a:xfrm>
        </p:spPr>
        <p:txBody>
          <a:bodyPr>
            <a:normAutofit/>
          </a:bodyPr>
          <a:lstStyle/>
          <a:p>
            <a:r>
              <a:rPr lang="es-ES" sz="3200" b="1" dirty="0" smtClean="0">
                <a:solidFill>
                  <a:srgbClr val="0070C0"/>
                </a:solidFill>
              </a:rPr>
              <a:t>Sector Primario</a:t>
            </a:r>
            <a:endParaRPr lang="es-ES" sz="3200" dirty="0"/>
          </a:p>
        </p:txBody>
      </p:sp>
      <p:sp>
        <p:nvSpPr>
          <p:cNvPr id="5" name="4 Marcador de contenido"/>
          <p:cNvSpPr>
            <a:spLocks noGrp="1"/>
          </p:cNvSpPr>
          <p:nvPr>
            <p:ph idx="1"/>
          </p:nvPr>
        </p:nvSpPr>
        <p:spPr>
          <a:xfrm>
            <a:off x="142844" y="785794"/>
            <a:ext cx="8543956" cy="5857916"/>
          </a:xfrm>
        </p:spPr>
        <p:txBody>
          <a:bodyPr>
            <a:normAutofit fontScale="85000" lnSpcReduction="20000"/>
          </a:bodyPr>
          <a:lstStyle/>
          <a:p>
            <a:pPr>
              <a:buNone/>
            </a:pPr>
            <a:r>
              <a:rPr lang="es-ES" sz="1900" dirty="0" smtClean="0"/>
              <a:t>           El sector primario, a pesar de ser el que menos VAB aporta a la economía, todavía representa una cierta importancia relativa respecto al resto de sectores productivos. Importancia que se hace mayor si lo comparamos con el sector primario de otras economías occidentales, donde se ha reducido a la mínima expresión. El sector primario de larga tradición andaluza, produce el 8,26% del total y ocupa al 8,19% de la población activa. En términos monetarios puede considerarse un sector de competitividad creciente en los últimos años.</a:t>
            </a:r>
          </a:p>
          <a:p>
            <a:pPr>
              <a:buNone/>
            </a:pPr>
            <a:r>
              <a:rPr lang="es-ES" sz="2400" b="1" dirty="0" smtClean="0">
                <a:solidFill>
                  <a:srgbClr val="0070C0"/>
                </a:solidFill>
              </a:rPr>
              <a:t>Agricultura y Silvicultura:</a:t>
            </a:r>
          </a:p>
          <a:p>
            <a:pPr>
              <a:buNone/>
            </a:pPr>
            <a:r>
              <a:rPr lang="es-ES" sz="1700" dirty="0" smtClean="0"/>
              <a:t>          </a:t>
            </a:r>
            <a:r>
              <a:rPr lang="es-ES" sz="1900" dirty="0" smtClean="0"/>
              <a:t>La sociedad andaluza hasta hace pocas décadas ha sido mayoritariamente agraria, lo que explica que el 45,74% del territorio andaluz sean tierras de cultivo. Los cultivos herbáceos de secano: cereales , girasol, cebada y avena. Entre los cultivos herbáceos de regadío destacan el maíz, el algodón y el arroz.</a:t>
            </a:r>
          </a:p>
          <a:p>
            <a:pPr>
              <a:buNone/>
            </a:pPr>
            <a:r>
              <a:rPr lang="es-ES" sz="1900" dirty="0" smtClean="0"/>
              <a:t>          En Andalucía el peso de la agricultura es muy importante, pero hay que distinguir dos modelos totalmente diferentes: la agricultura tradicional de grandes propiedades y la agricultura intensiva de la costa.</a:t>
            </a:r>
          </a:p>
          <a:p>
            <a:pPr>
              <a:buNone/>
            </a:pPr>
            <a:r>
              <a:rPr lang="es-ES" sz="1900" dirty="0" smtClean="0"/>
              <a:t>          La agricultura andaluza está muy especializada. Las grandes propiedades se dedican, fundamentalmente al olivo, mientras que la agricultura intensiva de la costa, se dedica a los productos hortícolas. Esta es la agricultura más productiva de España. El viñedo es un cultivo tradicional en Andalucía. Su producción no es muy grande pero sí de gran calidad. Gracias a esto algunos de los vinos de Andalucía están entre los más apreciados del mundo, como los de Jerez o Málaga. </a:t>
            </a:r>
          </a:p>
          <a:p>
            <a:pPr>
              <a:buNone/>
            </a:pPr>
            <a:r>
              <a:rPr lang="es-ES" sz="1900" dirty="0" smtClean="0"/>
              <a:t>          La explotación forestal tiene bastante importancia económica, y se dedica a ella cerca de un 50% de la superficie de la región. El bosque autóctono ha sufrido importantes ataques antrópicos, por lo que las principales especies forestales son los pinos de repoblación y los eucaliptos (Huelva), y los chopos en las riveras de los ríos. La encina y el roble, con aprovechamiento forestal, son escasos. Los bosques andaluces producen ante todo, madera para muebles y papel, corcho y leña.</a:t>
            </a:r>
          </a:p>
          <a:p>
            <a:pPr>
              <a:buNone/>
            </a:pPr>
            <a:endParaRPr lang="es-ES" sz="24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s-ES"/>
              <a:t>Aeropuerto de Pamplona-Noáin </a:t>
            </a:r>
          </a:p>
        </p:txBody>
      </p:sp>
      <p:sp>
        <p:nvSpPr>
          <p:cNvPr id="53251" name="Rectangle 3"/>
          <p:cNvSpPr>
            <a:spLocks noGrp="1" noChangeArrowheads="1"/>
          </p:cNvSpPr>
          <p:nvPr>
            <p:ph type="body" idx="1"/>
          </p:nvPr>
        </p:nvSpPr>
        <p:spPr/>
        <p:txBody>
          <a:bodyPr/>
          <a:lstStyle/>
          <a:p>
            <a:r>
              <a:rPr lang="es-ES" sz="2800"/>
              <a:t>El aeropuerto de Pamplona-Noáin se encuentra a 6 kilómetros de la ciudad de Pamplona, capital de Navarra, entre los municipios de Noáin y Galar (Esquíroz). Cuenta con una terminal de pasajeros, seis mostradores de facturación, dos puertas de embarque, un aparcamiento con capacidad para 403 coches y una terminal de carga. El aeropuerto ofrece los siguientes destinos de forma regular.</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s-ES" b="1"/>
              <a:t>Autobús </a:t>
            </a:r>
          </a:p>
        </p:txBody>
      </p:sp>
      <p:sp>
        <p:nvSpPr>
          <p:cNvPr id="54275" name="Rectangle 3"/>
          <p:cNvSpPr>
            <a:spLocks noGrp="1" noChangeArrowheads="1"/>
          </p:cNvSpPr>
          <p:nvPr>
            <p:ph type="body" idx="1"/>
          </p:nvPr>
        </p:nvSpPr>
        <p:spPr/>
        <p:txBody>
          <a:bodyPr/>
          <a:lstStyle/>
          <a:p>
            <a:pPr>
              <a:lnSpc>
                <a:spcPct val="90000"/>
              </a:lnSpc>
            </a:pPr>
            <a:r>
              <a:rPr lang="es-ES" sz="2400"/>
              <a:t>Desde la Estación de Autobuses de Pamplona operan 18 compañías que comunican Pamplona con el resto de localidades de Navarra y otras ciudades de España. También Pamplona y 17 de los 19 municipios de su Comarca cuentan con un servicio de transporte urbano denominado Transporte Urbano Comarcal (TUC) gestionado por la Mancomunidad de la Comarca de Pamplona desde 1999 y es conocido popularmente como "La Villavesa". Tudela también cuenta con cuatro lineas de transporte urbano gestionado por su ayuntamiento</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bandera_CV.pn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u="sng" dirty="0" smtClean="0">
                <a:solidFill>
                  <a:schemeClr val="accent3">
                    <a:lumMod val="75000"/>
                  </a:schemeClr>
                </a:solidFill>
                <a:effectLst>
                  <a:outerShdw blurRad="38100" dist="38100" dir="2700000" algn="tl">
                    <a:srgbClr val="000000">
                      <a:alpha val="43137"/>
                    </a:srgbClr>
                  </a:outerShdw>
                </a:effectLst>
              </a:rPr>
              <a:t>Medio </a:t>
            </a:r>
            <a:r>
              <a:rPr lang="es-ES" b="1" u="sng" dirty="0" err="1" smtClean="0">
                <a:solidFill>
                  <a:schemeClr val="accent3">
                    <a:lumMod val="75000"/>
                  </a:schemeClr>
                </a:solidFill>
                <a:effectLst>
                  <a:outerShdw blurRad="38100" dist="38100" dir="2700000" algn="tl">
                    <a:srgbClr val="000000">
                      <a:alpha val="43137"/>
                    </a:srgbClr>
                  </a:outerShdw>
                </a:effectLst>
              </a:rPr>
              <a:t>fisico</a:t>
            </a:r>
            <a:endParaRPr lang="es-ES" b="1" u="sng" dirty="0">
              <a:solidFill>
                <a:schemeClr val="accent3">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785794"/>
            <a:ext cx="4929190" cy="6072206"/>
          </a:xfrm>
        </p:spPr>
        <p:txBody>
          <a:bodyPr>
            <a:normAutofit lnSpcReduction="10000"/>
          </a:bodyPr>
          <a:lstStyle/>
          <a:p>
            <a:pPr>
              <a:buNone/>
            </a:pPr>
            <a:r>
              <a:rPr lang="es-ES" b="1" u="sng" dirty="0" err="1" smtClean="0">
                <a:solidFill>
                  <a:srgbClr val="C00000"/>
                </a:solidFill>
              </a:rPr>
              <a:t>Localizacion</a:t>
            </a:r>
            <a:endParaRPr lang="es-ES" b="1" u="sng" dirty="0" smtClean="0">
              <a:solidFill>
                <a:srgbClr val="C00000"/>
              </a:solidFill>
            </a:endParaRPr>
          </a:p>
          <a:p>
            <a:pPr>
              <a:buNone/>
            </a:pPr>
            <a:r>
              <a:rPr lang="es-ES" dirty="0" smtClean="0"/>
              <a:t>    </a:t>
            </a:r>
            <a:r>
              <a:rPr lang="es-ES" sz="2000" dirty="0" smtClean="0"/>
              <a:t>La Comunidad Valenciana se encuentra en el centro este de la península ibérica. Limita al norte con Cataluña, al oeste con Aragón (Teruel) y Castilla-La Mancha (Cuenca y Albacete), al este con el mar Mediterráneo y al sur con la Región de Murcia. Existe un enclave de la Comunidad Valenciana entre Teruel y Cuenca: el rincón de </a:t>
            </a:r>
            <a:r>
              <a:rPr lang="es-ES" sz="2000" dirty="0" err="1" smtClean="0"/>
              <a:t>Ademuz</a:t>
            </a:r>
            <a:r>
              <a:rPr lang="es-ES" sz="2000" dirty="0" smtClean="0"/>
              <a:t>. Además, las islas Columbretes pertenecen a la provincia de Castellón. La Comunidad Valenciana tiene una superficie de 23.255 km</a:t>
            </a:r>
            <a:r>
              <a:rPr lang="es-ES" sz="2000" baseline="30000" dirty="0" smtClean="0"/>
              <a:t>2</a:t>
            </a:r>
            <a:r>
              <a:rPr lang="es-ES" sz="2000" dirty="0" smtClean="0"/>
              <a:t>, y sus costas tienen una longitud total de 518 kilómetros. En el censo del 2001 tiene 4.162.776 habitantes, lo que da una densidad media de 179 h/km</a:t>
            </a:r>
            <a:r>
              <a:rPr lang="es-ES" sz="2000" baseline="30000" dirty="0" smtClean="0"/>
              <a:t>2</a:t>
            </a:r>
            <a:r>
              <a:rPr lang="es-ES" sz="2000" dirty="0" smtClean="0"/>
              <a:t>, muy por encima de la media de España (81 h/km</a:t>
            </a:r>
            <a:r>
              <a:rPr lang="es-ES" sz="2000" baseline="30000" dirty="0" smtClean="0"/>
              <a:t>2</a:t>
            </a:r>
            <a:r>
              <a:rPr lang="es-ES" sz="2000" dirty="0" smtClean="0"/>
              <a:t>). Se trata de la cuarta comunidad autónoma más poblada de España.</a:t>
            </a:r>
            <a:endParaRPr lang="es-ES" dirty="0"/>
          </a:p>
        </p:txBody>
      </p:sp>
      <p:pic>
        <p:nvPicPr>
          <p:cNvPr id="4" name="3 Imagen" descr="valmap.jpg"/>
          <p:cNvPicPr>
            <a:picLocks noChangeAspect="1"/>
          </p:cNvPicPr>
          <p:nvPr/>
        </p:nvPicPr>
        <p:blipFill>
          <a:blip r:embed="rId2" cstate="print"/>
          <a:stretch>
            <a:fillRect/>
          </a:stretch>
        </p:blipFill>
        <p:spPr>
          <a:xfrm>
            <a:off x="5214942" y="1071546"/>
            <a:ext cx="3020100" cy="5572140"/>
          </a:xfrm>
          <a:prstGeom prst="rect">
            <a:avLst/>
          </a:prstGeom>
          <a:ln>
            <a:noFill/>
          </a:ln>
          <a:effectLst>
            <a:softEdge rad="112500"/>
          </a:effec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7000" b="1" dirty="0" smtClean="0">
                <a:effectLst>
                  <a:outerShdw blurRad="38100" dist="38100" dir="2700000" algn="tl">
                    <a:srgbClr val="000000">
                      <a:alpha val="43137"/>
                    </a:srgbClr>
                  </a:outerShdw>
                </a:effectLst>
              </a:rPr>
              <a:t>Relieve</a:t>
            </a:r>
          </a:p>
          <a:p>
            <a:pPr>
              <a:buNone/>
            </a:pPr>
            <a:r>
              <a:rPr lang="es-ES" dirty="0" smtClean="0"/>
              <a:t>            El territorio valenciano se extiende desde el río Cenia (</a:t>
            </a:r>
            <a:r>
              <a:rPr lang="es-ES" dirty="0" err="1" smtClean="0"/>
              <a:t>Senia</a:t>
            </a:r>
            <a:r>
              <a:rPr lang="es-ES" dirty="0" smtClean="0"/>
              <a:t>), al norte hasta el Mojón, al sur en una estrecha franja costera que incluye las estribaciones de dos grandes conjuntos montañosos: el Sistema Ibérico y las Béticas. Así, pues, encontramos tres ámbitos perfectamente diferenciados: las llanuras litorales, el ibérico, con una dirección estructural dominante NO-SE situado en la mitad norte, y el bético, con una dirección estructural dominante SO-NE situado en la mitad sur. Estos dos últimos ámbitos confluyen en los macizos de </a:t>
            </a:r>
            <a:r>
              <a:rPr lang="es-ES" dirty="0" err="1" smtClean="0"/>
              <a:t>Caroch</a:t>
            </a:r>
            <a:r>
              <a:rPr lang="es-ES" dirty="0" smtClean="0"/>
              <a:t> (</a:t>
            </a:r>
            <a:r>
              <a:rPr lang="es-ES" dirty="0" err="1" smtClean="0"/>
              <a:t>Caroig</a:t>
            </a:r>
            <a:r>
              <a:rPr lang="es-ES" dirty="0" smtClean="0"/>
              <a:t>) y </a:t>
            </a:r>
            <a:r>
              <a:rPr lang="es-ES" dirty="0" err="1" smtClean="0"/>
              <a:t>Mondúver</a:t>
            </a:r>
            <a:r>
              <a:rPr lang="es-ES" dirty="0" smtClean="0"/>
              <a:t>. Estamos ante un relieve fundamentalmente fruto de la orogenia alpina.    A pesar de que la mayor parte del territorio valenciano es montañoso las cumbres no son muy importantes, ya que se corresponden con las estribaciones de dos de los grandes conjuntos ibéricos. Las mayores elevaciones son: </a:t>
            </a:r>
            <a:r>
              <a:rPr lang="es-ES" dirty="0" err="1" smtClean="0"/>
              <a:t>Peñagolosa</a:t>
            </a:r>
            <a:r>
              <a:rPr lang="es-ES" dirty="0" smtClean="0"/>
              <a:t> [</a:t>
            </a:r>
            <a:r>
              <a:rPr lang="es-ES" dirty="0" err="1" smtClean="0"/>
              <a:t>Penyagolosa</a:t>
            </a:r>
            <a:r>
              <a:rPr lang="es-ES" dirty="0" smtClean="0"/>
              <a:t>] (1.814 m), Alto de la Hambrienta (1.635 m), Muela (1.511 m), El Sabinar (1.500 m), Altos del Espino (1.411 m), Pina (1.405) en el Sistema Ibérico; y Aitana (</a:t>
            </a:r>
            <a:r>
              <a:rPr lang="es-ES" dirty="0" err="1" smtClean="0"/>
              <a:t>Aytana</a:t>
            </a:r>
            <a:r>
              <a:rPr lang="es-ES" dirty="0" smtClean="0"/>
              <a:t>) (1.558 m), Puig Campana (1.410 m), La Mariola (1.389 m), La </a:t>
            </a:r>
            <a:r>
              <a:rPr lang="es-ES" dirty="0" err="1" smtClean="0"/>
              <a:t>Serrella</a:t>
            </a:r>
            <a:r>
              <a:rPr lang="es-ES" dirty="0" smtClean="0"/>
              <a:t> (1.379 m) en el sistema Bético.</a:t>
            </a:r>
          </a:p>
          <a:p>
            <a:pPr>
              <a:buNone/>
            </a:pPr>
            <a:r>
              <a:rPr lang="es-ES" b="1" dirty="0" smtClean="0"/>
              <a:t>El Sistema Ibérico Valenciano</a:t>
            </a:r>
          </a:p>
          <a:p>
            <a:pPr>
              <a:buNone/>
            </a:pPr>
            <a:r>
              <a:rPr lang="es-ES" dirty="0" smtClean="0"/>
              <a:t>            En Valencia el Sistema Ibérico presenta dos conjuntos las montañas de Castellón y las cuencas del Turia y el </a:t>
            </a:r>
            <a:r>
              <a:rPr lang="es-ES" dirty="0" err="1" smtClean="0"/>
              <a:t>Júcar.Montañas</a:t>
            </a:r>
            <a:r>
              <a:rPr lang="es-ES" dirty="0" smtClean="0"/>
              <a:t> de Castellón</a:t>
            </a:r>
          </a:p>
          <a:p>
            <a:pPr>
              <a:buNone/>
            </a:pPr>
            <a:r>
              <a:rPr lang="es-ES" dirty="0" smtClean="0"/>
              <a:t>            En las montañas de Castellón encontramos cinco conjuntos diferentes:</a:t>
            </a:r>
          </a:p>
          <a:p>
            <a:pPr>
              <a:buNone/>
            </a:pPr>
            <a:r>
              <a:rPr lang="es-ES" dirty="0" smtClean="0"/>
              <a:t>            Cuencas del Turia y el Júcar    En las cuencas del Turia y el Júcar encontramos una serie de montañas y mesetas interiores que dan gran variedad de paisajes. Distinguiremos cinco:</a:t>
            </a:r>
          </a:p>
          <a:p>
            <a:pPr>
              <a:buNone/>
            </a:pPr>
            <a:r>
              <a:rPr lang="es-ES" dirty="0" smtClean="0"/>
              <a:t>            La serranía del Turia se encuentra en la cuenca media del Turia enmarcada por dos grandes anticlinales el de </a:t>
            </a:r>
            <a:r>
              <a:rPr lang="es-ES" dirty="0" err="1" smtClean="0"/>
              <a:t>Javalambre</a:t>
            </a:r>
            <a:r>
              <a:rPr lang="es-ES" dirty="0" smtClean="0"/>
              <a:t> y el del Negrete o Utiel. El Turia ha labrado profundamente este conjunto pero su valle es muy estrecho y ha sido aprovechado para construir embalses.    La meseta de Requena se encuentra en el centro oeste de la región, en contacto con La Mancha, perteneciente a la cuenca del Tajo, pero separada de ella por el río Cabriel. Es un relieve tabular que tiene una altitud de 700-800 metros, y se halla basculada hacia el sureste.</a:t>
            </a:r>
          </a:p>
          <a:p>
            <a:pPr>
              <a:buNone/>
            </a:pPr>
            <a:r>
              <a:rPr lang="es-ES" dirty="0" smtClean="0"/>
              <a:t>            El </a:t>
            </a:r>
            <a:r>
              <a:rPr lang="es-ES" dirty="0" err="1" smtClean="0"/>
              <a:t>Caroch</a:t>
            </a:r>
            <a:r>
              <a:rPr lang="es-ES" dirty="0" smtClean="0"/>
              <a:t> (</a:t>
            </a:r>
            <a:r>
              <a:rPr lang="es-ES" dirty="0" err="1" smtClean="0"/>
              <a:t>Caroig</a:t>
            </a:r>
            <a:r>
              <a:rPr lang="es-ES" dirty="0" smtClean="0"/>
              <a:t>) se encuentra al sureste de la meseta de Requena. Es una plataforma caliza en la que predomina el relieve tabular. Pone en contacto el sistema ibérico, con las sierras de </a:t>
            </a:r>
            <a:r>
              <a:rPr lang="es-ES" dirty="0" err="1" smtClean="0"/>
              <a:t>Martés</a:t>
            </a:r>
            <a:r>
              <a:rPr lang="es-ES" dirty="0" smtClean="0"/>
              <a:t> y Dos Aguas al norte, y el sistema bético, con la sierra de </a:t>
            </a:r>
            <a:r>
              <a:rPr lang="es-ES" dirty="0" err="1" smtClean="0"/>
              <a:t>Enguera</a:t>
            </a:r>
            <a:r>
              <a:rPr lang="es-ES" dirty="0" smtClean="0"/>
              <a:t> al sur. El relieve tabular se resuelve en una serie de muelas y oteros muy elevados, debido a los profundos tajos en los que se encaja la red hidrográfica. Destacan los cañones del Júcar y los embarcaderos de </a:t>
            </a:r>
            <a:r>
              <a:rPr lang="es-ES" dirty="0" err="1" smtClean="0"/>
              <a:t>Cofrentes</a:t>
            </a:r>
            <a:r>
              <a:rPr lang="es-ES" dirty="0" smtClean="0"/>
              <a:t> y </a:t>
            </a:r>
            <a:r>
              <a:rPr lang="es-ES" dirty="0" err="1" smtClean="0"/>
              <a:t>Sumacárcer</a:t>
            </a:r>
            <a:r>
              <a:rPr lang="es-ES" dirty="0" smtClean="0"/>
              <a:t>. Al oeste del </a:t>
            </a:r>
            <a:r>
              <a:rPr lang="es-ES" dirty="0" err="1" smtClean="0"/>
              <a:t>Caroch</a:t>
            </a:r>
            <a:r>
              <a:rPr lang="es-ES" dirty="0" smtClean="0"/>
              <a:t> se abre el valle de Ayora, que se caracteriza por la presencia masiva de margas, arcillas y yesos </a:t>
            </a:r>
            <a:r>
              <a:rPr lang="es-ES" dirty="0" err="1" smtClean="0"/>
              <a:t>acarcavados</a:t>
            </a:r>
            <a:r>
              <a:rPr lang="es-ES" dirty="0" smtClean="0"/>
              <a:t>. Al este se encuentra el canal de </a:t>
            </a:r>
            <a:r>
              <a:rPr lang="es-ES" dirty="0" err="1" smtClean="0"/>
              <a:t>Navarrés</a:t>
            </a:r>
            <a:r>
              <a:rPr lang="es-ES" dirty="0" smtClean="0"/>
              <a:t>, la Hoya de </a:t>
            </a:r>
            <a:r>
              <a:rPr lang="es-ES" dirty="0" err="1" smtClean="0"/>
              <a:t>Buñol</a:t>
            </a:r>
            <a:r>
              <a:rPr lang="es-ES" dirty="0" smtClean="0"/>
              <a:t> y el Valle de </a:t>
            </a:r>
            <a:r>
              <a:rPr lang="es-ES" dirty="0" err="1" smtClean="0"/>
              <a:t>Alcalans</a:t>
            </a:r>
            <a:r>
              <a:rPr lang="es-ES" dirty="0" smtClean="0"/>
              <a:t>, donde encontramos, también, cárcavas labradas sobre margas y yesos.</a:t>
            </a:r>
          </a:p>
          <a:p>
            <a:pPr>
              <a:buNone/>
            </a:pPr>
            <a:r>
              <a:rPr lang="es-ES" dirty="0" smtClean="0"/>
              <a:t>    </a:t>
            </a:r>
            <a:r>
              <a:rPr lang="es-ES" b="1" dirty="0" smtClean="0"/>
              <a:t>Las sierras Béticas valencianas</a:t>
            </a:r>
          </a:p>
          <a:p>
            <a:pPr>
              <a:buNone/>
            </a:pPr>
            <a:r>
              <a:rPr lang="es-ES" dirty="0" smtClean="0"/>
              <a:t>    El sistema bético arranca en la falla </a:t>
            </a:r>
            <a:r>
              <a:rPr lang="es-ES" dirty="0" err="1" smtClean="0"/>
              <a:t>survalenciana</a:t>
            </a:r>
            <a:r>
              <a:rPr lang="es-ES" dirty="0" smtClean="0"/>
              <a:t> que arranca en </a:t>
            </a:r>
            <a:r>
              <a:rPr lang="es-ES" dirty="0" err="1" smtClean="0"/>
              <a:t>Jeresa</a:t>
            </a:r>
            <a:r>
              <a:rPr lang="es-ES" dirty="0" smtClean="0"/>
              <a:t> (</a:t>
            </a:r>
            <a:r>
              <a:rPr lang="es-ES" dirty="0" err="1" smtClean="0"/>
              <a:t>Xeresa</a:t>
            </a:r>
            <a:r>
              <a:rPr lang="es-ES" dirty="0" smtClean="0"/>
              <a:t>), pasa por </a:t>
            </a:r>
            <a:r>
              <a:rPr lang="es-ES" dirty="0" err="1" smtClean="0"/>
              <a:t>Brax</a:t>
            </a:r>
            <a:r>
              <a:rPr lang="es-ES" dirty="0" smtClean="0"/>
              <a:t>, </a:t>
            </a:r>
            <a:r>
              <a:rPr lang="es-ES" dirty="0" err="1" smtClean="0"/>
              <a:t>Braxeta</a:t>
            </a:r>
            <a:r>
              <a:rPr lang="es-ES" dirty="0" smtClean="0"/>
              <a:t>, Játiva (</a:t>
            </a:r>
            <a:r>
              <a:rPr lang="es-ES" dirty="0" err="1" smtClean="0"/>
              <a:t>Xàtiva</a:t>
            </a:r>
            <a:r>
              <a:rPr lang="es-ES" dirty="0" smtClean="0"/>
              <a:t>) el valle de Montesa para internarse por Almansa en tierras castellanas y andaluzas. Se trata de plegamientos de dirección SO-NE y son más recientes que los ibéricos.     Las costas valencianas son muy variadas. Encontramos costas bajas, en las que predominan las aguas someras, y costas acantiladas, en las que la profundidad alcanza más de cinco metros muy próximas a la costa</a:t>
            </a:r>
            <a:endParaRPr lang="es-E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2000" b="1" dirty="0" smtClean="0">
                <a:solidFill>
                  <a:schemeClr val="accent1">
                    <a:lumMod val="50000"/>
                  </a:schemeClr>
                </a:solidFill>
                <a:effectLst>
                  <a:outerShdw blurRad="38100" dist="38100" dir="2700000" algn="tl">
                    <a:srgbClr val="000000">
                      <a:alpha val="43137"/>
                    </a:srgbClr>
                  </a:outerShdw>
                </a:effectLst>
              </a:rPr>
              <a:t>Clima</a:t>
            </a:r>
          </a:p>
          <a:p>
            <a:pPr>
              <a:buNone/>
            </a:pPr>
            <a:r>
              <a:rPr lang="es-ES" sz="1900" dirty="0" smtClean="0"/>
              <a:t> </a:t>
            </a:r>
            <a:r>
              <a:rPr lang="es-ES" sz="1700" dirty="0" smtClean="0"/>
              <a:t>     </a:t>
            </a:r>
            <a:r>
              <a:rPr lang="es-ES" sz="1600" dirty="0" smtClean="0"/>
              <a:t>El clima dominante en la Comunidad Valenciana es el mediterráneo. La altitud, la orografía, la distancia al mar y la orientación son factores decisivos para definir las variedades climas existentes. Los centros de acción principales son el frente polar, que descarga sus masas de aire húmedas y el anticiclón de las Azores, que domina en verano. En invierno aparecen anticiclones térmicos sobre el valle del Ebro que llegan a la región y dan un tiempo seco y frío, en esta situación son frecuentes las nieblas en los valles de los ríos y en la costa. El invierno es una época, particularmente, de escasas precipitaciones debido al alejamiento de las costas atlánticas. En otoño la borrasca de mar de Liguria alimenta el fenómeno de la gota fría.    El clima está condicionado por el alejamiento del Atlántico. </a:t>
            </a:r>
          </a:p>
          <a:p>
            <a:pPr>
              <a:buNone/>
            </a:pPr>
            <a:r>
              <a:rPr lang="es-ES" sz="1600" dirty="0" smtClean="0"/>
              <a:t>        Las precipitaciones presentan un patrón norte-sur sólo roto por las montañas de Alcoy. Las borrascas atlánticas apenas llegan, sólo afectan seriamente a la región las que entran por el valle del Guadalquivir. Por el contrario las borrascas originadas en el Mediterráneo, como la gota fría o la borrasca del mar de Liguria generan fuertes temporales, ya que en su rotación chocan con las montañas del interior y generan episodios de fuertes precipitaciones. Así la zona más lluviosa de la comunidad es la de las cumbres de las montañas de Alcoy, porque son las que están más cerca de la costa y las que tienen un sentido más paralelo</a:t>
            </a:r>
          </a:p>
          <a:p>
            <a:pPr>
              <a:buNone/>
            </a:pPr>
            <a:r>
              <a:rPr lang="es-ES" sz="1600" dirty="0" smtClean="0"/>
              <a:t>      Las temperaturas presentan un gradiente con un patrón ligeramente diferente al de las precipitaciones. Las zonas más frescas se encuentran al noroeste y en el interior. Son comarcas que no alcanzan los 10 ºC de media anual, y en las que en invierno hay un período de heladas. Esto es una excepción porque en Valencia los inviernos no son fríos. A partir de aquí se observa un gradiente del interior a la costa. Las montañas del interior tiene una media de entre 12 y 14 ºC, el interior de entre 14 y 16 ºC y la costa de entre 16 y 18 ºC debido a la acción </a:t>
            </a:r>
            <a:r>
              <a:rPr lang="es-ES" sz="1600" dirty="0" err="1" smtClean="0"/>
              <a:t>dulcificadora</a:t>
            </a:r>
            <a:r>
              <a:rPr lang="es-ES" sz="1600" dirty="0" smtClean="0"/>
              <a:t> del mar. En el interior de Alicante las temperaturas medias ascienden por encima de los 18 ºC de media, y todo su interior está por encima de los 16 ºC. En verano se alcanzan las máximas, que superan los 24-26 ºC en la costa, y con muy poca oscilación térmica diaria. </a:t>
            </a:r>
            <a:endParaRPr lang="es-ES" sz="160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7000" b="1" dirty="0" err="1" smtClean="0">
                <a:solidFill>
                  <a:schemeClr val="accent1">
                    <a:lumMod val="75000"/>
                  </a:schemeClr>
                </a:solidFill>
                <a:effectLst>
                  <a:outerShdw blurRad="38100" dist="38100" dir="2700000" algn="tl">
                    <a:srgbClr val="000000">
                      <a:alpha val="43137"/>
                    </a:srgbClr>
                  </a:outerShdw>
                </a:effectLst>
              </a:rPr>
              <a:t>Hidrografia</a:t>
            </a:r>
            <a:endParaRPr lang="es-ES" sz="7000" b="1" dirty="0" smtClean="0">
              <a:solidFill>
                <a:schemeClr val="accent1">
                  <a:lumMod val="75000"/>
                </a:schemeClr>
              </a:solidFill>
              <a:effectLst>
                <a:outerShdw blurRad="38100" dist="38100" dir="2700000" algn="tl">
                  <a:srgbClr val="000000">
                    <a:alpha val="43137"/>
                  </a:srgbClr>
                </a:outerShdw>
              </a:effectLst>
            </a:endParaRPr>
          </a:p>
          <a:p>
            <a:pPr>
              <a:buNone/>
            </a:pPr>
            <a:r>
              <a:rPr lang="es-ES" sz="4000" dirty="0" smtClean="0"/>
              <a:t> El territorio valenciano reparte sus aguas entre tres grandes cuencas hidrográficas, la del Turia, la del Júcar y la el Segura, además de mucho otros pequeños ríos, y el ángulo noroeste que vierte al Ebro. Ninguno de los grandes ríos valencianos nace en la región. Sólo los que nacen en la cordillera ibérica han logrado crear una red hidrográfica. A parte de ellos hay muchos barrancos que vierten directamente al mar.    La cuenca del Ebro es marginal en Valencia. Se limita al ángulo noroeste y al valle del río Bergantes, afluente por la derecha del Guadalope, afluente por la derecha del Ebro. Drena las comarcas de Los Puertos y el Alto Maestrazgo. Nace en la sierra del Águila. Su principal afluente es el </a:t>
            </a:r>
            <a:r>
              <a:rPr lang="es-ES" sz="4000" dirty="0" err="1" smtClean="0"/>
              <a:t>Calders</a:t>
            </a:r>
            <a:r>
              <a:rPr lang="es-ES" sz="4000" dirty="0" smtClean="0"/>
              <a:t> que hunde sus raíces en las montañas del Alto Maestrazgo.</a:t>
            </a:r>
          </a:p>
          <a:p>
            <a:pPr>
              <a:buNone/>
            </a:pPr>
            <a:r>
              <a:rPr lang="es-ES" sz="4000" dirty="0" smtClean="0"/>
              <a:t>    El Cenia (</a:t>
            </a:r>
            <a:r>
              <a:rPr lang="es-ES" sz="4000" dirty="0" err="1" smtClean="0"/>
              <a:t>Senia</a:t>
            </a:r>
            <a:r>
              <a:rPr lang="es-ES" sz="4000" dirty="0" smtClean="0"/>
              <a:t>) es el río más septentrional del país.   A continuación encontramos tres ríos mucho más pequeños, el </a:t>
            </a:r>
            <a:r>
              <a:rPr lang="es-ES" sz="4000" dirty="0" err="1" smtClean="0"/>
              <a:t>Servol</a:t>
            </a:r>
            <a:r>
              <a:rPr lang="es-ES" sz="4000" dirty="0" smtClean="0"/>
              <a:t> (</a:t>
            </a:r>
            <a:r>
              <a:rPr lang="es-ES" sz="4000" dirty="0" err="1" smtClean="0"/>
              <a:t>Cervol</a:t>
            </a:r>
            <a:r>
              <a:rPr lang="es-ES" sz="4000" dirty="0" smtClean="0"/>
              <a:t>), el Seco (</a:t>
            </a:r>
            <a:r>
              <a:rPr lang="es-ES" sz="4000" dirty="0" err="1" smtClean="0"/>
              <a:t>Sec</a:t>
            </a:r>
            <a:r>
              <a:rPr lang="es-ES" sz="4000" dirty="0" smtClean="0"/>
              <a:t>) o rambla de Cervera, y el De les Coves.</a:t>
            </a:r>
          </a:p>
          <a:p>
            <a:pPr>
              <a:buNone/>
            </a:pPr>
            <a:r>
              <a:rPr lang="es-ES" sz="4000" dirty="0" smtClean="0"/>
              <a:t>    El Mijares (</a:t>
            </a:r>
            <a:r>
              <a:rPr lang="es-ES" sz="4000" dirty="0" err="1" smtClean="0"/>
              <a:t>Millars</a:t>
            </a:r>
            <a:r>
              <a:rPr lang="es-ES" sz="4000" dirty="0" smtClean="0"/>
              <a:t>) nace en la sierra de </a:t>
            </a:r>
            <a:r>
              <a:rPr lang="es-ES" sz="4000" dirty="0" err="1" smtClean="0"/>
              <a:t>Gúdar</a:t>
            </a:r>
            <a:r>
              <a:rPr lang="es-ES" sz="4000" dirty="0" smtClean="0"/>
              <a:t> (Teruel). </a:t>
            </a:r>
          </a:p>
          <a:p>
            <a:pPr>
              <a:buNone/>
            </a:pPr>
            <a:r>
              <a:rPr lang="es-ES" sz="4000" dirty="0" smtClean="0"/>
              <a:t>    El Veo o Seco (</a:t>
            </a:r>
            <a:r>
              <a:rPr lang="es-ES" sz="4000" dirty="0" err="1" smtClean="0"/>
              <a:t>Sec</a:t>
            </a:r>
            <a:r>
              <a:rPr lang="es-ES" sz="4000" dirty="0" smtClean="0"/>
              <a:t>), segundo río que recibe este nombre en la región y el </a:t>
            </a:r>
            <a:r>
              <a:rPr lang="es-ES" sz="4000" dirty="0" err="1" smtClean="0"/>
              <a:t>Bellciare</a:t>
            </a:r>
            <a:r>
              <a:rPr lang="es-ES" sz="4000" dirty="0" smtClean="0"/>
              <a:t> son dos pequeños ríos que nacen en la sierra del </a:t>
            </a:r>
            <a:r>
              <a:rPr lang="es-ES" sz="4000" dirty="0" err="1" smtClean="0"/>
              <a:t>Espadán</a:t>
            </a:r>
            <a:r>
              <a:rPr lang="es-ES" sz="4000" dirty="0" smtClean="0"/>
              <a:t>. </a:t>
            </a:r>
          </a:p>
          <a:p>
            <a:pPr>
              <a:buNone/>
            </a:pPr>
            <a:r>
              <a:rPr lang="es-ES" sz="4000" dirty="0" smtClean="0"/>
              <a:t>    El Palancia (</a:t>
            </a:r>
            <a:r>
              <a:rPr lang="es-ES" sz="4000" dirty="0" err="1" smtClean="0"/>
              <a:t>Palància</a:t>
            </a:r>
            <a:r>
              <a:rPr lang="es-ES" sz="4000" dirty="0" smtClean="0"/>
              <a:t>), o río de Segorbe, nace en la peña </a:t>
            </a:r>
            <a:r>
              <a:rPr lang="es-ES" sz="4000" dirty="0" err="1" smtClean="0"/>
              <a:t>Escabia</a:t>
            </a:r>
            <a:r>
              <a:rPr lang="es-ES" sz="4000" dirty="0" smtClean="0"/>
              <a:t> en las estribaciones de </a:t>
            </a:r>
            <a:r>
              <a:rPr lang="es-ES" sz="4000" dirty="0" err="1" smtClean="0"/>
              <a:t>Javalambre</a:t>
            </a:r>
            <a:r>
              <a:rPr lang="es-ES" sz="4000" dirty="0" smtClean="0"/>
              <a:t>. Ha sido la comunicación natural entre Valencia y el valle del Ebro.</a:t>
            </a:r>
          </a:p>
          <a:p>
            <a:pPr>
              <a:buNone/>
            </a:pPr>
            <a:r>
              <a:rPr lang="es-ES" sz="4000" dirty="0" smtClean="0"/>
              <a:t>    El Turia (</a:t>
            </a:r>
            <a:r>
              <a:rPr lang="es-ES" sz="4000" dirty="0" err="1" smtClean="0"/>
              <a:t>Túria</a:t>
            </a:r>
            <a:r>
              <a:rPr lang="es-ES" sz="4000" dirty="0" smtClean="0"/>
              <a:t>) es el río, por excelencia, de la región. Nace en Teruel, tras la confluencia de los ríos </a:t>
            </a:r>
            <a:r>
              <a:rPr lang="es-ES" sz="4000" dirty="0" err="1" smtClean="0"/>
              <a:t>Alfambra</a:t>
            </a:r>
            <a:r>
              <a:rPr lang="es-ES" sz="4000" dirty="0" smtClean="0"/>
              <a:t> y </a:t>
            </a:r>
            <a:r>
              <a:rPr lang="es-ES" sz="4000" dirty="0" err="1" smtClean="0"/>
              <a:t>Guadalaviar</a:t>
            </a:r>
            <a:r>
              <a:rPr lang="es-ES" sz="4000" dirty="0" smtClean="0"/>
              <a:t>, nombre árabe de este río. El </a:t>
            </a:r>
            <a:r>
              <a:rPr lang="es-ES" sz="4000" dirty="0" err="1" smtClean="0"/>
              <a:t>Alfambra</a:t>
            </a:r>
            <a:r>
              <a:rPr lang="es-ES" sz="4000" dirty="0" smtClean="0"/>
              <a:t> nace en la sierra de </a:t>
            </a:r>
            <a:r>
              <a:rPr lang="es-ES" sz="4000" dirty="0" err="1" smtClean="0"/>
              <a:t>Gúdar</a:t>
            </a:r>
            <a:r>
              <a:rPr lang="es-ES" sz="4000" dirty="0" smtClean="0"/>
              <a:t> (en </a:t>
            </a:r>
            <a:r>
              <a:rPr lang="es-ES" sz="4000" dirty="0" err="1" smtClean="0"/>
              <a:t>Peñarroya</a:t>
            </a:r>
            <a:r>
              <a:rPr lang="es-ES" sz="4000" dirty="0" smtClean="0"/>
              <a:t>) y el </a:t>
            </a:r>
            <a:r>
              <a:rPr lang="es-ES" sz="4000" dirty="0" err="1" smtClean="0"/>
              <a:t>Guadalaviar</a:t>
            </a:r>
            <a:r>
              <a:rPr lang="es-ES" sz="4000" dirty="0" smtClean="0"/>
              <a:t> en los Montes Universales. Tiene una longitud de 280 km. </a:t>
            </a:r>
          </a:p>
          <a:p>
            <a:pPr>
              <a:buNone/>
            </a:pPr>
            <a:r>
              <a:rPr lang="es-ES" sz="4000" dirty="0" smtClean="0"/>
              <a:t>    El Júcar (</a:t>
            </a:r>
            <a:r>
              <a:rPr lang="es-ES" sz="4000" dirty="0" err="1" smtClean="0"/>
              <a:t>Xúquer</a:t>
            </a:r>
            <a:r>
              <a:rPr lang="es-ES" sz="4000" dirty="0" smtClean="0"/>
              <a:t>) es el río más caudaloso de la región. El Júcar nace en los Montes Universales, junto al cerro San Felipe (Cuenca) y desemboca en </a:t>
            </a:r>
            <a:r>
              <a:rPr lang="es-ES" sz="4000" dirty="0" err="1" smtClean="0"/>
              <a:t>Cullera</a:t>
            </a:r>
            <a:r>
              <a:rPr lang="es-ES" sz="4000" dirty="0" smtClean="0"/>
              <a:t>. Tiene una longitud de 498 km. </a:t>
            </a:r>
          </a:p>
          <a:p>
            <a:pPr>
              <a:buNone/>
            </a:pPr>
            <a:r>
              <a:rPr lang="es-ES" sz="4000" dirty="0" smtClean="0"/>
              <a:t>    El Segura sólo recorre por Alicante unos 40 km, de los 324 que tiene. Nace en la sierra de Segura y desemboca por </a:t>
            </a:r>
            <a:r>
              <a:rPr lang="es-ES" sz="4000" dirty="0" err="1" smtClean="0"/>
              <a:t>Guardamar</a:t>
            </a:r>
            <a:r>
              <a:rPr lang="es-ES" sz="4000" dirty="0" smtClean="0"/>
              <a:t> del Segura (Alicante). A</a:t>
            </a:r>
          </a:p>
          <a:p>
            <a:pPr>
              <a:buNone/>
            </a:pPr>
            <a:r>
              <a:rPr lang="es-ES" sz="4000" dirty="0" smtClean="0"/>
              <a:t>    Los ríos valencianos tienen características de ríos mediterráneos con un fuerte estiaje en verano, un máximo en otoño, un máximo secundario en primavera y un mínimo secundario en invierno. Las fuertes lluvias de otoño suelen provocar el máximo del año, con episodios de crecidas fuertes y hasta catastróficas.</a:t>
            </a:r>
          </a:p>
          <a:p>
            <a:pPr>
              <a:buNone/>
            </a:pPr>
            <a:r>
              <a:rPr lang="es-ES" sz="4000" dirty="0" smtClean="0"/>
              <a:t>    Una de las características más destacables de los ríos valencianos es que casi todos ellos tienen embalses tanto en su cabecera como a lo largo de todo su curso. Son embalses tanto para regadío como para producción hidroeléctrica, y también para el consumo humano.</a:t>
            </a:r>
          </a:p>
          <a:p>
            <a:pPr>
              <a:buNone/>
            </a:pPr>
            <a:r>
              <a:rPr lang="es-ES" sz="4000" dirty="0" smtClean="0"/>
              <a:t>   </a:t>
            </a:r>
            <a:endParaRPr lang="es-ES" sz="40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a:t>
            </a:r>
          </a:p>
          <a:p>
            <a:pPr>
              <a:buNone/>
            </a:pPr>
            <a:r>
              <a:rPr lang="es-ES" dirty="0" smtClean="0"/>
              <a:t>                                      Río </a:t>
            </a:r>
            <a:r>
              <a:rPr lang="es-ES" dirty="0" err="1" smtClean="0"/>
              <a:t>Jucar</a:t>
            </a: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Río Mijares</a:t>
            </a:r>
          </a:p>
          <a:p>
            <a:pPr>
              <a:buNone/>
            </a:pPr>
            <a:endParaRPr lang="es-ES" dirty="0" smtClean="0"/>
          </a:p>
          <a:p>
            <a:pPr>
              <a:buNone/>
            </a:pPr>
            <a:endParaRPr lang="es-ES" dirty="0"/>
          </a:p>
        </p:txBody>
      </p:sp>
      <p:pic>
        <p:nvPicPr>
          <p:cNvPr id="4" name="3 Imagen" descr="jucar.jpg"/>
          <p:cNvPicPr>
            <a:picLocks noChangeAspect="1"/>
          </p:cNvPicPr>
          <p:nvPr/>
        </p:nvPicPr>
        <p:blipFill>
          <a:blip r:embed="rId2" cstate="print"/>
          <a:stretch>
            <a:fillRect/>
          </a:stretch>
        </p:blipFill>
        <p:spPr>
          <a:xfrm>
            <a:off x="4714876" y="0"/>
            <a:ext cx="4219575" cy="3038475"/>
          </a:xfrm>
          <a:prstGeom prst="rect">
            <a:avLst/>
          </a:prstGeom>
          <a:ln>
            <a:noFill/>
          </a:ln>
          <a:effectLst>
            <a:softEdge rad="112500"/>
          </a:effectLst>
        </p:spPr>
      </p:pic>
      <p:pic>
        <p:nvPicPr>
          <p:cNvPr id="5" name="4 Imagen" descr="JUCAR19.JPG"/>
          <p:cNvPicPr>
            <a:picLocks noChangeAspect="1"/>
          </p:cNvPicPr>
          <p:nvPr/>
        </p:nvPicPr>
        <p:blipFill>
          <a:blip r:embed="rId3" cstate="print"/>
          <a:stretch>
            <a:fillRect/>
          </a:stretch>
        </p:blipFill>
        <p:spPr>
          <a:xfrm>
            <a:off x="214282" y="0"/>
            <a:ext cx="4081443" cy="3061082"/>
          </a:xfrm>
          <a:prstGeom prst="rect">
            <a:avLst/>
          </a:prstGeom>
          <a:ln>
            <a:noFill/>
          </a:ln>
          <a:effectLst>
            <a:softEdge rad="112500"/>
          </a:effectLst>
        </p:spPr>
      </p:pic>
      <p:pic>
        <p:nvPicPr>
          <p:cNvPr id="202754" name="Picture 2" descr="http://www.tomatina.es/alrededores/nacimientodelriomijares.gif"/>
          <p:cNvPicPr>
            <a:picLocks noChangeAspect="1" noChangeArrowheads="1"/>
          </p:cNvPicPr>
          <p:nvPr/>
        </p:nvPicPr>
        <p:blipFill>
          <a:blip r:embed="rId4" cstate="print"/>
          <a:srcRect/>
          <a:stretch>
            <a:fillRect/>
          </a:stretch>
        </p:blipFill>
        <p:spPr bwMode="auto">
          <a:xfrm>
            <a:off x="0" y="3500438"/>
            <a:ext cx="8929718" cy="2959639"/>
          </a:xfrm>
          <a:prstGeom prst="rect">
            <a:avLst/>
          </a:prstGeom>
          <a:ln>
            <a:noFill/>
          </a:ln>
          <a:effectLst>
            <a:softEdge rad="112500"/>
          </a:effec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dirty="0" smtClean="0">
                <a:solidFill>
                  <a:schemeClr val="accent1">
                    <a:lumMod val="75000"/>
                  </a:schemeClr>
                </a:solidFill>
                <a:effectLst>
                  <a:outerShdw blurRad="38100" dist="38100" dir="2700000" algn="tl">
                    <a:srgbClr val="000000">
                      <a:alpha val="43137"/>
                    </a:srgbClr>
                  </a:outerShdw>
                </a:effectLst>
              </a:rPr>
              <a:t>POBLACIÓN</a:t>
            </a:r>
            <a:endParaRPr lang="es-ES" b="1" dirty="0">
              <a:solidFill>
                <a:schemeClr val="accent1">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857232"/>
            <a:ext cx="5072066" cy="6000768"/>
          </a:xfrm>
        </p:spPr>
        <p:txBody>
          <a:bodyPr>
            <a:noAutofit/>
          </a:bodyPr>
          <a:lstStyle/>
          <a:p>
            <a:pPr>
              <a:buNone/>
            </a:pPr>
            <a:r>
              <a:rPr lang="es-ES" sz="1100" dirty="0" smtClean="0"/>
              <a:t>         La Comunidad Valenciana es, con 5.094.675 habitantes , la cuarta comunidad autónoma de España por población, y representa el 11% de la población nacional.</a:t>
            </a:r>
          </a:p>
          <a:p>
            <a:pPr>
              <a:buNone/>
            </a:pPr>
            <a:r>
              <a:rPr lang="es-ES" sz="1100" dirty="0" smtClean="0"/>
              <a:t>         Tradicionalmente, La población valenciana se concentraba en localidades y zonas de cultivo a la ribera de los ríos más importantes (Júcar, Turia, Segura, Vinalopó), así como en poblaciones costeras importantes con puertos, según las actividades agrícolas o comerciales. Las poblaciones más importantes solían ser, más antiguamente, Sagunto o Denia, durante gran parte de su </a:t>
            </a:r>
            <a:r>
              <a:rPr lang="es-ES" sz="1100" dirty="0" err="1" smtClean="0"/>
              <a:t>historia,Valencia</a:t>
            </a:r>
            <a:r>
              <a:rPr lang="es-ES" sz="1100" dirty="0" smtClean="0"/>
              <a:t>, Alicante, Játiva, Orihuela, Villena, Elche, Gandía, o Villarreal y, más </a:t>
            </a:r>
            <a:r>
              <a:rPr lang="es-ES" sz="1100" dirty="0" err="1" smtClean="0"/>
              <a:t>recientemente,Alcira</a:t>
            </a:r>
            <a:r>
              <a:rPr lang="es-ES" sz="1100" dirty="0" smtClean="0"/>
              <a:t> y Castellón de la Plana.</a:t>
            </a:r>
          </a:p>
          <a:p>
            <a:pPr>
              <a:buNone/>
            </a:pPr>
            <a:r>
              <a:rPr lang="es-ES" sz="1100" dirty="0" smtClean="0"/>
              <a:t>         De esta distribución tradicional, originada por las características orográficas del territorio valenciano y la posibilidad de la agricultura de regadío, se deriva que, aún actualmente, la densidad de población es mayor en las comarcas centrales y del sur, y menor en las comarcas del norte y del interior. También afectó a la demografía (y es quizás la excepción a la mencionada distribución) la gran actividad industrial o de productos derivados de la agricultura, durante el siglo XX en ciudades no costeras como Alcoy, Onteniente, Elda, Petrel, Villena, y </a:t>
            </a:r>
            <a:r>
              <a:rPr lang="es-ES" sz="1100" dirty="0" err="1" smtClean="0"/>
              <a:t>Vall</a:t>
            </a:r>
            <a:r>
              <a:rPr lang="es-ES" sz="1100" dirty="0" smtClean="0"/>
              <a:t> de </a:t>
            </a:r>
            <a:r>
              <a:rPr lang="es-ES" sz="1100" dirty="0" err="1" smtClean="0"/>
              <a:t>Uxó</a:t>
            </a:r>
            <a:r>
              <a:rPr lang="es-ES" sz="1100" dirty="0" smtClean="0"/>
              <a:t>.</a:t>
            </a:r>
          </a:p>
          <a:p>
            <a:pPr>
              <a:buNone/>
            </a:pPr>
            <a:r>
              <a:rPr lang="es-ES" sz="1100" dirty="0" smtClean="0"/>
              <a:t>         En los últimos años, se ha acentuado la concentración de las grandes capitales y sus localidades de las áreas metropolitanas (destacándose Torrente, </a:t>
            </a:r>
            <a:r>
              <a:rPr lang="es-ES" sz="1100" dirty="0" err="1" smtClean="0"/>
              <a:t>Mislata</a:t>
            </a:r>
            <a:r>
              <a:rPr lang="es-ES" sz="1100" dirty="0" smtClean="0"/>
              <a:t>, Paterna, </a:t>
            </a:r>
            <a:r>
              <a:rPr lang="es-ES" sz="1100" dirty="0" err="1" smtClean="0"/>
              <a:t>Burjasot</a:t>
            </a:r>
            <a:r>
              <a:rPr lang="es-ES" sz="1100" dirty="0" smtClean="0"/>
              <a:t>, San Vicente del </a:t>
            </a:r>
            <a:r>
              <a:rPr lang="es-ES" sz="1100" dirty="0" err="1" smtClean="0"/>
              <a:t>Raspeig</a:t>
            </a:r>
            <a:r>
              <a:rPr lang="es-ES" sz="1100" dirty="0" smtClean="0"/>
              <a:t>, etc.). En la provincia de Valencia destaca el área urbana que forma Alcira con sus localidades vecinas de </a:t>
            </a:r>
            <a:r>
              <a:rPr lang="es-ES" sz="1100" dirty="0" err="1" smtClean="0"/>
              <a:t>Algemesí</a:t>
            </a:r>
            <a:r>
              <a:rPr lang="es-ES" sz="1100" dirty="0" smtClean="0"/>
              <a:t> y </a:t>
            </a:r>
            <a:r>
              <a:rPr lang="es-ES" sz="1100" dirty="0" err="1" smtClean="0"/>
              <a:t>Carcagente</a:t>
            </a:r>
            <a:r>
              <a:rPr lang="es-ES" sz="1100" dirty="0" smtClean="0"/>
              <a:t>, debido a la unión de sus ensanches urbanos, que alcanza los 100.000 habitantes, y constituye el segundo núcleo de población de la provincia. La concentración demográfica también se ha dado, muy especialmente, en pueblos y ciudades costeras. Así, poblaciones tradicionalmente pequeñas (como por ejemplo Benidorm </a:t>
            </a:r>
            <a:r>
              <a:rPr lang="es-ES" sz="1100" dirty="0" err="1" smtClean="0"/>
              <a:t>oTorrevieja</a:t>
            </a:r>
            <a:r>
              <a:rPr lang="es-ES" sz="1100" dirty="0" smtClean="0"/>
              <a:t>) han sufrido un incremento poblacional muy considerable (aún más remarcable durante las épocas cálidas del año) debido fundamentalmente a las migraciones estacionales generadas por el turismo.</a:t>
            </a:r>
          </a:p>
          <a:p>
            <a:pPr>
              <a:buNone/>
            </a:pPr>
            <a:r>
              <a:rPr lang="es-ES" sz="1100" dirty="0" smtClean="0"/>
              <a:t>         Podríamos decir, por tanto, que la demografía valenciana es hoy en día clara y mayoritariamente urbana, con gran influencia de migraciones a causa del turismo y migraciones estacionales de segunda residencia, y con una evidente tendencia de desplazamiento hacia las poblaciones costeras.</a:t>
            </a:r>
            <a:endParaRPr lang="es-ES" sz="1100" dirty="0"/>
          </a:p>
        </p:txBody>
      </p:sp>
      <p:pic>
        <p:nvPicPr>
          <p:cNvPr id="4" name="3 Imagen" descr="Sin título.png"/>
          <p:cNvPicPr>
            <a:picLocks noChangeAspect="1"/>
          </p:cNvPicPr>
          <p:nvPr/>
        </p:nvPicPr>
        <p:blipFill>
          <a:blip r:embed="rId2" cstate="print"/>
          <a:srcRect t="763" r="75781" b="30305"/>
          <a:stretch>
            <a:fillRect/>
          </a:stretch>
        </p:blipFill>
        <p:spPr>
          <a:xfrm>
            <a:off x="5214942" y="857232"/>
            <a:ext cx="3690910" cy="5000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7500" lnSpcReduction="20000"/>
          </a:bodyPr>
          <a:lstStyle/>
          <a:p>
            <a:pPr>
              <a:buNone/>
            </a:pPr>
            <a:r>
              <a:rPr lang="es-ES" sz="3400" b="1" dirty="0" smtClean="0"/>
              <a:t>Vegetación y espacios naturales</a:t>
            </a:r>
          </a:p>
          <a:p>
            <a:pPr>
              <a:buNone/>
            </a:pPr>
            <a:r>
              <a:rPr lang="es-ES" sz="3400" dirty="0" smtClean="0"/>
              <a:t>         Las condiciones climáticas, geológicas y edáficas, así como la riqueza florística y la acción humana sobre el medio han dado lugar al reconocimiento de diferentes formaciones vegetales. Por ello, la vegetación de la Sierra de </a:t>
            </a:r>
            <a:r>
              <a:rPr lang="es-ES" sz="3400" dirty="0" err="1" smtClean="0"/>
              <a:t>Espadán</a:t>
            </a:r>
            <a:r>
              <a:rPr lang="es-ES" sz="3400" dirty="0" smtClean="0"/>
              <a:t> incluye entre sus especies más representativas.</a:t>
            </a:r>
          </a:p>
          <a:p>
            <a:pPr>
              <a:buNone/>
            </a:pPr>
            <a:r>
              <a:rPr lang="es-ES" sz="3400" dirty="0" smtClean="0"/>
              <a:t>         Los alcornocales, una de las formaciones más interesantes de la Comunidad Valenciana, representan la vegetación potencial en suelos silíceos. </a:t>
            </a:r>
          </a:p>
          <a:p>
            <a:pPr>
              <a:buNone/>
            </a:pPr>
            <a:r>
              <a:rPr lang="es-ES" sz="3400" dirty="0" smtClean="0"/>
              <a:t>        Otras especies dignas de mención son los </a:t>
            </a:r>
            <a:r>
              <a:rPr lang="es-ES" sz="3400" dirty="0" err="1" smtClean="0"/>
              <a:t>matojares</a:t>
            </a:r>
            <a:r>
              <a:rPr lang="es-ES" sz="3400" dirty="0" smtClean="0"/>
              <a:t> o matorrales formados por diversas especies del género </a:t>
            </a:r>
            <a:r>
              <a:rPr lang="es-ES" sz="3400" dirty="0" err="1" smtClean="0"/>
              <a:t>Cystus</a:t>
            </a:r>
            <a:r>
              <a:rPr lang="es-ES" sz="3400" dirty="0" smtClean="0"/>
              <a:t>, brezos (</a:t>
            </a:r>
            <a:r>
              <a:rPr lang="es-ES" sz="3400" dirty="0" err="1" smtClean="0"/>
              <a:t>Erica</a:t>
            </a:r>
            <a:r>
              <a:rPr lang="es-ES" sz="3400" dirty="0" smtClean="0"/>
              <a:t> arbórea), enebros (</a:t>
            </a:r>
            <a:r>
              <a:rPr lang="es-ES" sz="3400" dirty="0" err="1" smtClean="0"/>
              <a:t>Juniperus</a:t>
            </a:r>
            <a:r>
              <a:rPr lang="es-ES" sz="3400" dirty="0" smtClean="0"/>
              <a:t> </a:t>
            </a:r>
            <a:r>
              <a:rPr lang="es-ES" sz="3400" dirty="0" err="1" smtClean="0"/>
              <a:t>oxicedrus</a:t>
            </a:r>
            <a:r>
              <a:rPr lang="es-ES" sz="3400" dirty="0" smtClean="0"/>
              <a:t>), </a:t>
            </a:r>
            <a:r>
              <a:rPr lang="es-ES" sz="3400" dirty="0" err="1" smtClean="0"/>
              <a:t>torbiscos</a:t>
            </a:r>
            <a:r>
              <a:rPr lang="es-ES" sz="3400" dirty="0" smtClean="0"/>
              <a:t> (Daphne </a:t>
            </a:r>
            <a:r>
              <a:rPr lang="es-ES" sz="3400" dirty="0" err="1" smtClean="0"/>
              <a:t>gnidium</a:t>
            </a:r>
            <a:r>
              <a:rPr lang="es-ES" sz="3400" dirty="0" smtClean="0"/>
              <a:t>), etc. También aparecen árboles o arbustos de interés como son el melojo o "</a:t>
            </a:r>
            <a:r>
              <a:rPr lang="es-ES" sz="3400" dirty="0" err="1" smtClean="0"/>
              <a:t>roure</a:t>
            </a:r>
            <a:r>
              <a:rPr lang="es-ES" sz="3400" dirty="0" smtClean="0"/>
              <a:t> </a:t>
            </a:r>
            <a:r>
              <a:rPr lang="es-ES" sz="3400" dirty="0" err="1" smtClean="0"/>
              <a:t>reboll</a:t>
            </a:r>
            <a:r>
              <a:rPr lang="es-ES" sz="3400" dirty="0" smtClean="0"/>
              <a:t>" (</a:t>
            </a:r>
            <a:r>
              <a:rPr lang="es-ES" sz="3400" dirty="0" err="1" smtClean="0"/>
              <a:t>Quercus</a:t>
            </a:r>
            <a:r>
              <a:rPr lang="es-ES" sz="3400" dirty="0" smtClean="0"/>
              <a:t> </a:t>
            </a:r>
            <a:r>
              <a:rPr lang="es-ES" sz="3400" dirty="0" err="1" smtClean="0"/>
              <a:t>pyrenaica</a:t>
            </a:r>
            <a:r>
              <a:rPr lang="es-ES" sz="3400" dirty="0" smtClean="0"/>
              <a:t>), el tejo (</a:t>
            </a:r>
            <a:r>
              <a:rPr lang="es-ES" sz="3400" dirty="0" err="1" smtClean="0"/>
              <a:t>Taxus</a:t>
            </a:r>
            <a:r>
              <a:rPr lang="es-ES" sz="3400" dirty="0" smtClean="0"/>
              <a:t> </a:t>
            </a:r>
            <a:r>
              <a:rPr lang="es-ES" sz="3400" dirty="0" err="1" smtClean="0"/>
              <a:t>bacata</a:t>
            </a:r>
            <a:r>
              <a:rPr lang="es-ES" sz="3400" dirty="0" smtClean="0"/>
              <a:t>), el acebo (</a:t>
            </a:r>
            <a:r>
              <a:rPr lang="es-ES" sz="3400" dirty="0" err="1" smtClean="0"/>
              <a:t>Ilex</a:t>
            </a:r>
            <a:r>
              <a:rPr lang="es-ES" sz="3400" dirty="0" smtClean="0"/>
              <a:t> </a:t>
            </a:r>
            <a:r>
              <a:rPr lang="es-ES" sz="3400" dirty="0" err="1" smtClean="0"/>
              <a:t>aquifolium</a:t>
            </a:r>
            <a:r>
              <a:rPr lang="es-ES" sz="3400" dirty="0" smtClean="0"/>
              <a:t>), el castaño (</a:t>
            </a:r>
            <a:r>
              <a:rPr lang="es-ES" sz="3400" dirty="0" err="1" smtClean="0"/>
              <a:t>Castanea</a:t>
            </a:r>
            <a:r>
              <a:rPr lang="es-ES" sz="3400" dirty="0" smtClean="0"/>
              <a:t> sativa), el arce (</a:t>
            </a:r>
            <a:r>
              <a:rPr lang="es-ES" sz="3400" dirty="0" err="1" smtClean="0"/>
              <a:t>Acer</a:t>
            </a:r>
            <a:r>
              <a:rPr lang="es-ES" sz="3400" dirty="0" smtClean="0"/>
              <a:t> </a:t>
            </a:r>
            <a:r>
              <a:rPr lang="es-ES" sz="3400" dirty="0" err="1" smtClean="0"/>
              <a:t>granatense</a:t>
            </a:r>
            <a:r>
              <a:rPr lang="es-ES" sz="3400" dirty="0" smtClean="0"/>
              <a:t>), el quejigo o "</a:t>
            </a:r>
            <a:r>
              <a:rPr lang="es-ES" sz="3400" dirty="0" err="1" smtClean="0"/>
              <a:t>roure</a:t>
            </a:r>
            <a:r>
              <a:rPr lang="es-ES" sz="3400" dirty="0" smtClean="0"/>
              <a:t> </a:t>
            </a:r>
            <a:r>
              <a:rPr lang="es-ES" sz="3400" dirty="0" err="1" smtClean="0"/>
              <a:t>valencià</a:t>
            </a:r>
            <a:r>
              <a:rPr lang="es-ES" sz="3400" dirty="0" smtClean="0"/>
              <a:t>" (</a:t>
            </a:r>
            <a:r>
              <a:rPr lang="es-ES" sz="3400" dirty="0" err="1" smtClean="0"/>
              <a:t>Quercus</a:t>
            </a:r>
            <a:r>
              <a:rPr lang="es-ES" sz="3400" dirty="0" smtClean="0"/>
              <a:t> </a:t>
            </a:r>
            <a:r>
              <a:rPr lang="es-ES" sz="3400" dirty="0" err="1" smtClean="0"/>
              <a:t>faginea</a:t>
            </a:r>
            <a:r>
              <a:rPr lang="es-ES" sz="3400" dirty="0" smtClean="0"/>
              <a:t>) , el avellano (</a:t>
            </a:r>
            <a:r>
              <a:rPr lang="es-ES" sz="3400" dirty="0" err="1" smtClean="0"/>
              <a:t>Corylus</a:t>
            </a:r>
            <a:r>
              <a:rPr lang="es-ES" sz="3400" dirty="0" smtClean="0"/>
              <a:t> avellana), el serbal (</a:t>
            </a:r>
            <a:r>
              <a:rPr lang="es-ES" sz="3400" dirty="0" err="1" smtClean="0"/>
              <a:t>Sorbus</a:t>
            </a:r>
            <a:r>
              <a:rPr lang="es-ES" sz="3400" dirty="0" smtClean="0"/>
              <a:t> </a:t>
            </a:r>
            <a:r>
              <a:rPr lang="es-ES" sz="3400" dirty="0" err="1" smtClean="0"/>
              <a:t>torminalis</a:t>
            </a:r>
            <a:r>
              <a:rPr lang="es-ES" sz="3400" dirty="0" smtClean="0"/>
              <a:t>, S. domestica) y el madroño (</a:t>
            </a:r>
            <a:r>
              <a:rPr lang="es-ES" sz="3400" dirty="0" err="1" smtClean="0"/>
              <a:t>Arbutus</a:t>
            </a:r>
            <a:r>
              <a:rPr lang="es-ES" sz="3400" dirty="0" smtClean="0"/>
              <a:t> </a:t>
            </a:r>
            <a:r>
              <a:rPr lang="es-ES" sz="3400" dirty="0" err="1" smtClean="0"/>
              <a:t>unedo</a:t>
            </a:r>
            <a:r>
              <a:rPr lang="es-ES" sz="3400" dirty="0" smtClean="0"/>
              <a:t>).</a:t>
            </a:r>
          </a:p>
          <a:p>
            <a:pPr>
              <a:buNone/>
            </a:pPr>
            <a:endParaRPr lang="es-ES" sz="3400" b="1" dirty="0" smtClean="0"/>
          </a:p>
          <a:p>
            <a:pPr>
              <a:buNone/>
            </a:pPr>
            <a:r>
              <a:rPr lang="es-ES" sz="3400" b="1" dirty="0" smtClean="0"/>
              <a:t>Fauna</a:t>
            </a:r>
          </a:p>
          <a:p>
            <a:pPr>
              <a:buNone/>
            </a:pPr>
            <a:r>
              <a:rPr lang="es-ES" sz="3400" dirty="0" smtClean="0"/>
              <a:t>         La fauna es resultado de la diversidad de paisajes y ambientes. Entre los anfibios podemos encontrar varias especies como el sapo común (Bufo </a:t>
            </a:r>
            <a:r>
              <a:rPr lang="es-ES" sz="3400" dirty="0" err="1" smtClean="0"/>
              <a:t>bufo</a:t>
            </a:r>
            <a:r>
              <a:rPr lang="es-ES" sz="3400" dirty="0" smtClean="0"/>
              <a:t>), sapo corredor (Bufo calamita). Pero la especie más interesante es el gallipato o </a:t>
            </a:r>
            <a:r>
              <a:rPr lang="es-ES" sz="3400" dirty="0" err="1" smtClean="0"/>
              <a:t>venancio</a:t>
            </a:r>
            <a:r>
              <a:rPr lang="es-ES" sz="3400" dirty="0" smtClean="0"/>
              <a:t> (</a:t>
            </a:r>
            <a:r>
              <a:rPr lang="es-ES" sz="3400" dirty="0" err="1" smtClean="0"/>
              <a:t>Pleurodeles</a:t>
            </a:r>
            <a:r>
              <a:rPr lang="es-ES" sz="3400" dirty="0" smtClean="0"/>
              <a:t> </a:t>
            </a:r>
            <a:r>
              <a:rPr lang="es-ES" sz="3400" dirty="0" err="1" smtClean="0"/>
              <a:t>waltl</a:t>
            </a:r>
            <a:r>
              <a:rPr lang="es-ES" sz="3400" dirty="0" smtClean="0"/>
              <a:t>) que encuentra su hábitat en las balsas de riego</a:t>
            </a:r>
          </a:p>
          <a:p>
            <a:pPr>
              <a:buNone/>
            </a:pPr>
            <a:r>
              <a:rPr lang="es-ES" sz="3400" dirty="0" smtClean="0"/>
              <a:t>          Los reptiles están representados por diversas especies como el </a:t>
            </a:r>
            <a:r>
              <a:rPr lang="es-ES" sz="3400" dirty="0" err="1" smtClean="0"/>
              <a:t>fardatxo</a:t>
            </a:r>
            <a:r>
              <a:rPr lang="es-ES" sz="3400" dirty="0" smtClean="0"/>
              <a:t> o lagarto ocelado (</a:t>
            </a:r>
            <a:r>
              <a:rPr lang="es-ES" sz="3400" dirty="0" err="1" smtClean="0"/>
              <a:t>Lacerta</a:t>
            </a:r>
            <a:r>
              <a:rPr lang="es-ES" sz="3400" dirty="0" smtClean="0"/>
              <a:t> </a:t>
            </a:r>
            <a:r>
              <a:rPr lang="es-ES" sz="3400" dirty="0" err="1" smtClean="0"/>
              <a:t>lepida</a:t>
            </a:r>
            <a:r>
              <a:rPr lang="es-ES" sz="3400" dirty="0" smtClean="0"/>
              <a:t>), la lagartija colilarga (</a:t>
            </a:r>
            <a:r>
              <a:rPr lang="es-ES" sz="3400" dirty="0" err="1" smtClean="0"/>
              <a:t>Psammodromus</a:t>
            </a:r>
            <a:r>
              <a:rPr lang="es-ES" sz="3400" dirty="0" smtClean="0"/>
              <a:t> </a:t>
            </a:r>
            <a:r>
              <a:rPr lang="es-ES" sz="3400" dirty="0" err="1" smtClean="0"/>
              <a:t>algirus</a:t>
            </a:r>
            <a:r>
              <a:rPr lang="es-ES" sz="3400" dirty="0" smtClean="0"/>
              <a:t>), la culebra de escalera (</a:t>
            </a:r>
            <a:r>
              <a:rPr lang="es-ES" sz="3400" dirty="0" err="1" smtClean="0"/>
              <a:t>Elaphe</a:t>
            </a:r>
            <a:r>
              <a:rPr lang="es-ES" sz="3400" dirty="0" smtClean="0"/>
              <a:t> </a:t>
            </a:r>
            <a:r>
              <a:rPr lang="es-ES" sz="3400" dirty="0" err="1" smtClean="0"/>
              <a:t>scalaris</a:t>
            </a:r>
            <a:r>
              <a:rPr lang="es-ES" sz="3400" dirty="0" smtClean="0"/>
              <a:t>) y la culebra bastarda (</a:t>
            </a:r>
            <a:r>
              <a:rPr lang="es-ES" sz="3400" dirty="0" err="1" smtClean="0"/>
              <a:t>Malpolon</a:t>
            </a:r>
            <a:r>
              <a:rPr lang="es-ES" sz="3400" dirty="0" smtClean="0"/>
              <a:t> </a:t>
            </a:r>
            <a:r>
              <a:rPr lang="es-ES" sz="3400" dirty="0" err="1" smtClean="0"/>
              <a:t>monspessulanus</a:t>
            </a:r>
            <a:r>
              <a:rPr lang="es-ES" sz="3400" dirty="0" smtClean="0"/>
              <a:t>).</a:t>
            </a:r>
          </a:p>
          <a:p>
            <a:pPr>
              <a:buNone/>
            </a:pPr>
            <a:r>
              <a:rPr lang="es-ES" sz="3400" dirty="0" smtClean="0"/>
              <a:t>         Las especies más interesantes de la avifauna son sin duda las rapaces, la escasa y amenazada águila perdicera (</a:t>
            </a:r>
            <a:r>
              <a:rPr lang="es-ES" sz="3400" dirty="0" err="1" smtClean="0"/>
              <a:t>Hieraaetus</a:t>
            </a:r>
            <a:r>
              <a:rPr lang="es-ES" sz="3400" dirty="0" smtClean="0"/>
              <a:t> </a:t>
            </a:r>
            <a:r>
              <a:rPr lang="es-ES" sz="3400" dirty="0" err="1" smtClean="0"/>
              <a:t>fasciatus</a:t>
            </a:r>
            <a:r>
              <a:rPr lang="es-ES" sz="3400" dirty="0" smtClean="0"/>
              <a:t>) habita en la sierra, en las masas boscosas encuentran un hábitat idóneo el águila culebrera (</a:t>
            </a:r>
            <a:r>
              <a:rPr lang="es-ES" sz="3400" dirty="0" err="1" smtClean="0"/>
              <a:t>Circaetus</a:t>
            </a:r>
            <a:r>
              <a:rPr lang="es-ES" sz="3400" dirty="0" smtClean="0"/>
              <a:t> </a:t>
            </a:r>
            <a:r>
              <a:rPr lang="es-ES" sz="3400" dirty="0" err="1" smtClean="0"/>
              <a:t>gallicus</a:t>
            </a:r>
            <a:r>
              <a:rPr lang="es-ES" sz="3400" dirty="0" smtClean="0"/>
              <a:t>), el águila calzada (</a:t>
            </a:r>
            <a:r>
              <a:rPr lang="es-ES" sz="3400" dirty="0" err="1" smtClean="0"/>
              <a:t>Hieraaetus</a:t>
            </a:r>
            <a:r>
              <a:rPr lang="es-ES" sz="3400" dirty="0" smtClean="0"/>
              <a:t> </a:t>
            </a:r>
            <a:r>
              <a:rPr lang="es-ES" sz="3400" dirty="0" err="1" smtClean="0"/>
              <a:t>pennatus</a:t>
            </a:r>
            <a:r>
              <a:rPr lang="es-ES" sz="3400" dirty="0" smtClean="0"/>
              <a:t>), el azor (</a:t>
            </a:r>
            <a:r>
              <a:rPr lang="es-ES" sz="3400" dirty="0" err="1" smtClean="0"/>
              <a:t>Accipiter</a:t>
            </a:r>
            <a:r>
              <a:rPr lang="es-ES" sz="3400" dirty="0" smtClean="0"/>
              <a:t> </a:t>
            </a:r>
            <a:r>
              <a:rPr lang="es-ES" sz="3400" dirty="0" err="1" smtClean="0"/>
              <a:t>gentilis</a:t>
            </a:r>
            <a:r>
              <a:rPr lang="es-ES" sz="3400" dirty="0" smtClean="0"/>
              <a:t>). Entre las rapaces nocturnas podemos encontrar el cárabo</a:t>
            </a:r>
          </a:p>
          <a:p>
            <a:pPr>
              <a:buNone/>
            </a:pPr>
            <a:r>
              <a:rPr lang="es-ES" sz="3400" dirty="0" smtClean="0"/>
              <a:t>         (</a:t>
            </a:r>
            <a:r>
              <a:rPr lang="es-ES" sz="3400" dirty="0" err="1" smtClean="0"/>
              <a:t>Strix</a:t>
            </a:r>
            <a:r>
              <a:rPr lang="es-ES" sz="3400" dirty="0" smtClean="0"/>
              <a:t> </a:t>
            </a:r>
            <a:r>
              <a:rPr lang="es-ES" sz="3400" dirty="0" err="1" smtClean="0"/>
              <a:t>aluco</a:t>
            </a:r>
            <a:r>
              <a:rPr lang="es-ES" sz="3400" dirty="0" smtClean="0"/>
              <a:t>), el búho chico (</a:t>
            </a:r>
            <a:r>
              <a:rPr lang="es-ES" sz="3400" dirty="0" err="1" smtClean="0"/>
              <a:t>Asio</a:t>
            </a:r>
            <a:r>
              <a:rPr lang="es-ES" sz="3400" dirty="0" smtClean="0"/>
              <a:t> </a:t>
            </a:r>
            <a:r>
              <a:rPr lang="es-ES" sz="3400" dirty="0" err="1" smtClean="0"/>
              <a:t>otus</a:t>
            </a:r>
            <a:r>
              <a:rPr lang="es-ES" sz="3400" dirty="0" smtClean="0"/>
              <a:t>) y el búho real (Bubo </a:t>
            </a:r>
            <a:r>
              <a:rPr lang="es-ES" sz="3400" dirty="0" err="1" smtClean="0"/>
              <a:t>bubo</a:t>
            </a:r>
            <a:r>
              <a:rPr lang="es-ES" sz="3400" dirty="0" smtClean="0"/>
              <a:t>).</a:t>
            </a:r>
          </a:p>
          <a:p>
            <a:pPr>
              <a:buNone/>
            </a:pPr>
            <a:r>
              <a:rPr lang="es-ES" sz="3400" dirty="0" smtClean="0"/>
              <a:t>         Otras aves típicas de esta sierra son el arrendajo (</a:t>
            </a:r>
            <a:r>
              <a:rPr lang="es-ES" sz="3400" dirty="0" err="1" smtClean="0"/>
              <a:t>Garrulus</a:t>
            </a:r>
            <a:r>
              <a:rPr lang="es-ES" sz="3400" dirty="0" smtClean="0"/>
              <a:t> </a:t>
            </a:r>
            <a:r>
              <a:rPr lang="es-ES" sz="3400" dirty="0" err="1" smtClean="0"/>
              <a:t>glandarius</a:t>
            </a:r>
            <a:r>
              <a:rPr lang="es-ES" sz="3400" dirty="0" smtClean="0"/>
              <a:t>), el trepador azul (</a:t>
            </a:r>
            <a:r>
              <a:rPr lang="es-ES" sz="3400" dirty="0" err="1" smtClean="0"/>
              <a:t>Sitta</a:t>
            </a:r>
            <a:r>
              <a:rPr lang="es-ES" sz="3400" dirty="0" smtClean="0"/>
              <a:t> </a:t>
            </a:r>
            <a:r>
              <a:rPr lang="es-ES" sz="3400" dirty="0" err="1" smtClean="0"/>
              <a:t>europaea</a:t>
            </a:r>
            <a:r>
              <a:rPr lang="es-ES" sz="3400" dirty="0" smtClean="0"/>
              <a:t>), el petirrojo (</a:t>
            </a:r>
            <a:r>
              <a:rPr lang="es-ES" sz="3400" dirty="0" err="1" smtClean="0"/>
              <a:t>Erithacus</a:t>
            </a:r>
            <a:r>
              <a:rPr lang="es-ES" sz="3400" dirty="0" smtClean="0"/>
              <a:t> </a:t>
            </a:r>
            <a:r>
              <a:rPr lang="es-ES" sz="3400" dirty="0" err="1" smtClean="0"/>
              <a:t>rubecula</a:t>
            </a:r>
            <a:r>
              <a:rPr lang="es-ES" sz="3400" dirty="0" smtClean="0"/>
              <a:t>), el torcecuello (</a:t>
            </a:r>
            <a:r>
              <a:rPr lang="es-ES" sz="3400" dirty="0" err="1" smtClean="0"/>
              <a:t>Jynx</a:t>
            </a:r>
            <a:r>
              <a:rPr lang="es-ES" sz="3400" dirty="0" smtClean="0"/>
              <a:t> </a:t>
            </a:r>
            <a:r>
              <a:rPr lang="es-ES" sz="3400" dirty="0" err="1" smtClean="0"/>
              <a:t>torquilla</a:t>
            </a:r>
            <a:r>
              <a:rPr lang="es-ES" sz="3400" dirty="0" smtClean="0"/>
              <a:t>), el pinzón (</a:t>
            </a:r>
            <a:r>
              <a:rPr lang="es-ES" sz="3400" dirty="0" err="1" smtClean="0"/>
              <a:t>Fringilia</a:t>
            </a:r>
            <a:r>
              <a:rPr lang="es-ES" sz="3400" dirty="0" smtClean="0"/>
              <a:t> </a:t>
            </a:r>
            <a:r>
              <a:rPr lang="es-ES" sz="3400" dirty="0" err="1" smtClean="0"/>
              <a:t>coelbs</a:t>
            </a:r>
            <a:r>
              <a:rPr lang="es-ES" sz="3400" dirty="0" smtClean="0"/>
              <a:t>), etc.   </a:t>
            </a:r>
          </a:p>
          <a:p>
            <a:pPr>
              <a:buNone/>
            </a:pPr>
            <a:r>
              <a:rPr lang="es-ES" sz="3400" dirty="0" smtClean="0"/>
              <a:t>          La </a:t>
            </a:r>
            <a:r>
              <a:rPr lang="es-ES" sz="3400" dirty="0" err="1" smtClean="0"/>
              <a:t>mastofauna</a:t>
            </a:r>
            <a:r>
              <a:rPr lang="es-ES" sz="3400" dirty="0" smtClean="0"/>
              <a:t> está representada, entre otros, por el jabalí (Sus </a:t>
            </a:r>
            <a:r>
              <a:rPr lang="es-ES" sz="3400" dirty="0" err="1" smtClean="0"/>
              <a:t>scrofa</a:t>
            </a:r>
            <a:r>
              <a:rPr lang="es-ES" sz="3400" dirty="0" smtClean="0"/>
              <a:t>), el zorro (</a:t>
            </a:r>
            <a:r>
              <a:rPr lang="es-ES" sz="3400" dirty="0" err="1" smtClean="0"/>
              <a:t>Vulpes</a:t>
            </a:r>
            <a:r>
              <a:rPr lang="es-ES" sz="3400" dirty="0" smtClean="0"/>
              <a:t> </a:t>
            </a:r>
            <a:r>
              <a:rPr lang="es-ES" sz="3400" dirty="0" err="1" smtClean="0"/>
              <a:t>vulpes</a:t>
            </a:r>
            <a:r>
              <a:rPr lang="es-ES" sz="3400" dirty="0" smtClean="0"/>
              <a:t>), la garduña (Martes </a:t>
            </a:r>
            <a:r>
              <a:rPr lang="es-ES" sz="3400" dirty="0" err="1" smtClean="0"/>
              <a:t>foina</a:t>
            </a:r>
            <a:r>
              <a:rPr lang="es-ES" sz="3400" dirty="0" smtClean="0"/>
              <a:t>), la gineta (</a:t>
            </a:r>
            <a:r>
              <a:rPr lang="es-ES" sz="3400" dirty="0" err="1" smtClean="0"/>
              <a:t>Genetta</a:t>
            </a:r>
            <a:r>
              <a:rPr lang="es-ES" sz="3400" dirty="0" smtClean="0"/>
              <a:t> </a:t>
            </a:r>
            <a:r>
              <a:rPr lang="es-ES" sz="3400" dirty="0" err="1" smtClean="0"/>
              <a:t>genetta</a:t>
            </a:r>
            <a:r>
              <a:rPr lang="es-ES" sz="3400" dirty="0" smtClean="0"/>
              <a:t>)y el tejón (</a:t>
            </a:r>
            <a:r>
              <a:rPr lang="es-ES" sz="3400" dirty="0" err="1" smtClean="0"/>
              <a:t>Meles</a:t>
            </a:r>
            <a:r>
              <a:rPr lang="es-ES" sz="3400" dirty="0" smtClean="0"/>
              <a:t> </a:t>
            </a:r>
            <a:r>
              <a:rPr lang="es-ES" sz="3400" dirty="0" err="1" smtClean="0"/>
              <a:t>meles</a:t>
            </a:r>
            <a:r>
              <a:rPr lang="es-ES" sz="3400" dirty="0" smtClean="0"/>
              <a:t>).</a:t>
            </a:r>
          </a:p>
          <a:p>
            <a:pPr>
              <a:buNone/>
            </a:pPr>
            <a:r>
              <a:rPr lang="es-ES" sz="3400" dirty="0" smtClean="0"/>
              <a:t>         </a:t>
            </a:r>
          </a:p>
          <a:p>
            <a:pPr>
              <a:buNone/>
            </a:pPr>
            <a:endParaRPr lang="es-ES" dirty="0" smtClean="0"/>
          </a:p>
          <a:p>
            <a:pPr>
              <a:buNone/>
            </a:pPr>
            <a:endParaRPr lang="es-ES" dirty="0" smtClean="0"/>
          </a:p>
          <a:p>
            <a:pPr>
              <a:buNone/>
            </a:pPr>
            <a:endParaRPr lang="es-E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a:bodyPr>
          <a:lstStyle/>
          <a:p>
            <a:pPr algn="l"/>
            <a:r>
              <a:rPr lang="es-ES" sz="2400" b="1" dirty="0" smtClean="0">
                <a:solidFill>
                  <a:srgbClr val="0070C0"/>
                </a:solidFill>
              </a:rPr>
              <a:t>Ganadería:</a:t>
            </a:r>
            <a:endParaRPr lang="es-ES" sz="2400" b="1" dirty="0">
              <a:solidFill>
                <a:srgbClr val="0070C0"/>
              </a:solidFill>
            </a:endParaRPr>
          </a:p>
        </p:txBody>
      </p:sp>
      <p:sp>
        <p:nvSpPr>
          <p:cNvPr id="3" name="2 Marcador de contenido"/>
          <p:cNvSpPr>
            <a:spLocks noGrp="1"/>
          </p:cNvSpPr>
          <p:nvPr>
            <p:ph idx="1"/>
          </p:nvPr>
        </p:nvSpPr>
        <p:spPr>
          <a:xfrm>
            <a:off x="285720" y="928670"/>
            <a:ext cx="8401080" cy="5429288"/>
          </a:xfrm>
        </p:spPr>
        <p:txBody>
          <a:bodyPr>
            <a:normAutofit lnSpcReduction="10000"/>
          </a:bodyPr>
          <a:lstStyle/>
          <a:p>
            <a:pPr>
              <a:buNone/>
            </a:pPr>
            <a:r>
              <a:rPr lang="es-ES" sz="2100" dirty="0" smtClean="0"/>
              <a:t>          </a:t>
            </a:r>
            <a:r>
              <a:rPr lang="es-ES" sz="1700" dirty="0" smtClean="0"/>
              <a:t>La cabaña bovina es muy importante, tanto de leche como de carne, además del toro de lidia, que posee pocas cabezas pero son muy rentables.</a:t>
            </a:r>
          </a:p>
          <a:p>
            <a:pPr>
              <a:buNone/>
            </a:pPr>
            <a:r>
              <a:rPr lang="es-ES" sz="1700" dirty="0" smtClean="0"/>
              <a:t>          La cabaña de ovino es también muy importante, sobre todo en cuanto a oveja de lana.</a:t>
            </a:r>
          </a:p>
          <a:p>
            <a:pPr>
              <a:buNone/>
            </a:pPr>
            <a:r>
              <a:rPr lang="es-ES" sz="1700" dirty="0" smtClean="0"/>
              <a:t>          La cabaña caprina es también bastante importante, aunque en franco retroceso. </a:t>
            </a:r>
          </a:p>
          <a:p>
            <a:pPr>
              <a:buNone/>
            </a:pPr>
            <a:r>
              <a:rPr lang="es-ES" sz="1700" dirty="0" smtClean="0"/>
              <a:t>          La cabaña de porcino ha sufrido una transformación radical. Se ha pasado de la producción doméstica a las grandes explotaciones semiextensivas en las que se cría cerdo ibérico.</a:t>
            </a:r>
          </a:p>
          <a:p>
            <a:pPr>
              <a:buNone/>
            </a:pPr>
            <a:r>
              <a:rPr lang="es-ES" sz="1700" dirty="0" smtClean="0"/>
              <a:t>          En Andalucía hay una importante cabaña equina, sobre todo de caballos de gran calidad, pero también mulas y burros. </a:t>
            </a:r>
          </a:p>
          <a:p>
            <a:pPr>
              <a:buNone/>
            </a:pPr>
            <a:r>
              <a:rPr lang="es-ES" sz="1700" dirty="0" smtClean="0"/>
              <a:t>          La cabaña avícola se trata de explotaciones intensivas muy modernas. Junto a estas explotaciones se encuentran otras dedicadas a la cría del conejo. </a:t>
            </a:r>
          </a:p>
          <a:p>
            <a:pPr>
              <a:buNone/>
            </a:pPr>
            <a:r>
              <a:rPr lang="es-ES" sz="2400" b="1" dirty="0" smtClean="0">
                <a:solidFill>
                  <a:srgbClr val="0070C0"/>
                </a:solidFill>
              </a:rPr>
              <a:t>Pesca:</a:t>
            </a:r>
          </a:p>
          <a:p>
            <a:pPr>
              <a:buNone/>
            </a:pPr>
            <a:r>
              <a:rPr lang="es-ES" sz="2400" dirty="0" smtClean="0"/>
              <a:t>         </a:t>
            </a:r>
            <a:r>
              <a:rPr lang="es-ES" sz="1700" dirty="0" smtClean="0"/>
              <a:t>El sector pesquero andaluz es el segundo de España en importancia, sólo por detrás de Galicia. Tiene una flota muy importante, sobre todo en gran altura, aunque la mayoría de los barcos son de bajura que emplea a gran cantidad de mano de obra, normalmente de carácter temporal. Es, por ello, un sector poco productivo.</a:t>
            </a:r>
          </a:p>
          <a:p>
            <a:pPr>
              <a:buNone/>
            </a:pPr>
            <a:r>
              <a:rPr lang="es-ES" sz="1700" dirty="0" smtClean="0"/>
              <a:t>         Las artes más utilizadas son el arrastre y el cerco, que se realizan en dos modalidades, el fresco y el congelado. </a:t>
            </a:r>
          </a:p>
          <a:p>
            <a:pPr>
              <a:buNone/>
            </a:pPr>
            <a:endParaRPr lang="es-ES" sz="2400" b="1" dirty="0">
              <a:solidFill>
                <a:srgbClr val="0070C0"/>
              </a:solidFill>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tejon-1.jpg"/>
          <p:cNvPicPr>
            <a:picLocks noGrp="1" noChangeAspect="1"/>
          </p:cNvPicPr>
          <p:nvPr>
            <p:ph idx="1"/>
          </p:nvPr>
        </p:nvPicPr>
        <p:blipFill>
          <a:blip r:embed="rId2" cstate="print"/>
          <a:stretch>
            <a:fillRect/>
          </a:stretch>
        </p:blipFill>
        <p:spPr>
          <a:xfrm>
            <a:off x="5857884" y="642918"/>
            <a:ext cx="3028950" cy="5524512"/>
          </a:xfrm>
          <a:prstGeom prst="rect">
            <a:avLst/>
          </a:prstGeom>
          <a:ln>
            <a:noFill/>
          </a:ln>
          <a:effectLst>
            <a:softEdge rad="112500"/>
          </a:effectLst>
        </p:spPr>
      </p:pic>
      <p:pic>
        <p:nvPicPr>
          <p:cNvPr id="5" name="4 Imagen" descr="trepador-azul.jpg"/>
          <p:cNvPicPr>
            <a:picLocks noChangeAspect="1"/>
          </p:cNvPicPr>
          <p:nvPr/>
        </p:nvPicPr>
        <p:blipFill>
          <a:blip r:embed="rId3" cstate="print"/>
          <a:stretch>
            <a:fillRect/>
          </a:stretch>
        </p:blipFill>
        <p:spPr>
          <a:xfrm>
            <a:off x="214282" y="0"/>
            <a:ext cx="3161132" cy="3357562"/>
          </a:xfrm>
          <a:prstGeom prst="rect">
            <a:avLst/>
          </a:prstGeom>
          <a:ln>
            <a:noFill/>
          </a:ln>
          <a:effectLst>
            <a:softEdge rad="112500"/>
          </a:effectLst>
        </p:spPr>
      </p:pic>
      <p:pic>
        <p:nvPicPr>
          <p:cNvPr id="7" name="6 Imagen" descr="arrendajo.jpg"/>
          <p:cNvPicPr>
            <a:picLocks noChangeAspect="1"/>
          </p:cNvPicPr>
          <p:nvPr/>
        </p:nvPicPr>
        <p:blipFill>
          <a:blip r:embed="rId4" cstate="print"/>
          <a:stretch>
            <a:fillRect/>
          </a:stretch>
        </p:blipFill>
        <p:spPr>
          <a:xfrm>
            <a:off x="3571868" y="428604"/>
            <a:ext cx="2196207" cy="5500726"/>
          </a:xfrm>
          <a:prstGeom prst="rect">
            <a:avLst/>
          </a:prstGeom>
          <a:ln>
            <a:noFill/>
          </a:ln>
          <a:effectLst>
            <a:softEdge rad="112500"/>
          </a:effectLst>
        </p:spPr>
      </p:pic>
      <p:pic>
        <p:nvPicPr>
          <p:cNvPr id="8" name="7 Imagen" descr="bat1597.jpg"/>
          <p:cNvPicPr>
            <a:picLocks noChangeAspect="1"/>
          </p:cNvPicPr>
          <p:nvPr/>
        </p:nvPicPr>
        <p:blipFill>
          <a:blip r:embed="rId5" cstate="print"/>
          <a:stretch>
            <a:fillRect/>
          </a:stretch>
        </p:blipFill>
        <p:spPr>
          <a:xfrm>
            <a:off x="285720" y="3586100"/>
            <a:ext cx="3071834" cy="3071834"/>
          </a:xfrm>
          <a:prstGeom prst="rect">
            <a:avLst/>
          </a:prstGeom>
          <a:ln>
            <a:noFill/>
          </a:ln>
          <a:effectLst>
            <a:softEdge rad="112500"/>
          </a:effectLst>
        </p:spPr>
      </p:pic>
      <p:sp>
        <p:nvSpPr>
          <p:cNvPr id="9" name="8 Rectángulo"/>
          <p:cNvSpPr/>
          <p:nvPr/>
        </p:nvSpPr>
        <p:spPr>
          <a:xfrm>
            <a:off x="285720" y="6457890"/>
            <a:ext cx="3000396" cy="400110"/>
          </a:xfrm>
          <a:prstGeom prst="rect">
            <a:avLst/>
          </a:prstGeom>
          <a:noFill/>
          <a:ln>
            <a:no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chemeClr val="tx2">
                    <a:lumMod val="75000"/>
                  </a:schemeClr>
                </a:solidFill>
                <a:effectLst>
                  <a:reflection blurRad="12700" stA="50000" endPos="50000" dist="5000" dir="5400000" sy="-100000" rotWithShape="0"/>
                </a:effectLst>
              </a:rPr>
              <a:t>Murciélagos</a:t>
            </a:r>
            <a:endParaRPr lang="es-ES" sz="2000" b="1" cap="all" spc="0" dirty="0">
              <a:ln w="0"/>
              <a:solidFill>
                <a:schemeClr val="tx2">
                  <a:lumMod val="75000"/>
                </a:schemeClr>
              </a:solidFill>
              <a:effectLst>
                <a:reflection blurRad="12700" stA="50000" endPos="50000" dist="5000" dir="5400000" sy="-100000" rotWithShape="0"/>
              </a:effectLst>
            </a:endParaRPr>
          </a:p>
        </p:txBody>
      </p:sp>
      <p:sp>
        <p:nvSpPr>
          <p:cNvPr id="10" name="9 Rectángulo"/>
          <p:cNvSpPr/>
          <p:nvPr/>
        </p:nvSpPr>
        <p:spPr>
          <a:xfrm>
            <a:off x="6429388" y="6072206"/>
            <a:ext cx="1857388" cy="46166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400" b="1" cap="all" dirty="0" smtClean="0">
                <a:ln w="0"/>
                <a:solidFill>
                  <a:srgbClr val="00B050"/>
                </a:solidFill>
                <a:effectLst>
                  <a:reflection blurRad="12700" stA="50000" endPos="50000" dist="5000" dir="5400000" sy="-100000" rotWithShape="0"/>
                </a:effectLst>
              </a:rPr>
              <a:t>TEJÓN</a:t>
            </a:r>
            <a:endParaRPr lang="es-ES" sz="2400" b="1" cap="all" spc="0" dirty="0">
              <a:ln w="0"/>
              <a:solidFill>
                <a:srgbClr val="00B050"/>
              </a:solidFill>
              <a:effectLst>
                <a:reflection blurRad="12700" stA="50000" endPos="50000" dist="5000" dir="5400000" sy="-100000" rotWithShape="0"/>
              </a:effectLst>
            </a:endParaRPr>
          </a:p>
        </p:txBody>
      </p:sp>
      <p:sp>
        <p:nvSpPr>
          <p:cNvPr id="11" name="10 Rectángulo"/>
          <p:cNvSpPr/>
          <p:nvPr/>
        </p:nvSpPr>
        <p:spPr>
          <a:xfrm>
            <a:off x="3786182" y="5857892"/>
            <a:ext cx="1495025"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dirty="0" smtClean="0">
                <a:ln w="0"/>
                <a:solidFill>
                  <a:srgbClr val="FFC000"/>
                </a:solidFill>
                <a:effectLst>
                  <a:reflection blurRad="12700" stA="50000" endPos="50000" dist="5000" dir="5400000" sy="-100000" rotWithShape="0"/>
                </a:effectLst>
              </a:rPr>
              <a:t>arrendajo</a:t>
            </a:r>
            <a:endParaRPr lang="es-ES" sz="2000" b="1" cap="all" spc="0" dirty="0">
              <a:ln w="0"/>
              <a:solidFill>
                <a:srgbClr val="FFC000"/>
              </a:solidFill>
              <a:effectLst>
                <a:reflection blurRad="12700" stA="50000" endPos="50000" dist="5000" dir="5400000" sy="-100000" rotWithShape="0"/>
              </a:effectLst>
            </a:endParaRPr>
          </a:p>
        </p:txBody>
      </p:sp>
      <p:sp>
        <p:nvSpPr>
          <p:cNvPr id="12" name="11 Rectángulo"/>
          <p:cNvSpPr/>
          <p:nvPr/>
        </p:nvSpPr>
        <p:spPr>
          <a:xfrm>
            <a:off x="714348" y="3214686"/>
            <a:ext cx="2389434"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2000" b="1" cap="all" spc="0" dirty="0" smtClean="0">
                <a:ln w="0"/>
                <a:solidFill>
                  <a:schemeClr val="accent5"/>
                </a:solidFill>
                <a:effectLst>
                  <a:reflection blurRad="12700" stA="50000" endPos="50000" dist="5000" dir="5400000" sy="-100000" rotWithShape="0"/>
                </a:effectLst>
              </a:rPr>
              <a:t>TREPADOR AZUL</a:t>
            </a:r>
            <a:endParaRPr lang="es-ES" sz="2000" b="1" cap="all" spc="0" dirty="0">
              <a:ln w="0"/>
              <a:solidFill>
                <a:schemeClr val="accent5"/>
              </a:solidFill>
              <a:effectLst>
                <a:reflection blurRad="12700" stA="50000" endPos="50000" dist="5000" dir="5400000" sy="-100000" rotWithShape="0"/>
              </a:effectLst>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4500" b="1" dirty="0" smtClean="0"/>
              <a:t>Espacios naturales protegidos</a:t>
            </a:r>
            <a:endParaRPr lang="es-ES" sz="6000" b="1" dirty="0" smtClean="0"/>
          </a:p>
          <a:p>
            <a:pPr>
              <a:buNone/>
            </a:pPr>
            <a:r>
              <a:rPr lang="es-ES" dirty="0" smtClean="0"/>
              <a:t>        En la Comunidad Valenciana existen muchas figuras de protección, pero protegen muy poca superficie: parques naturales, parajes naturales, reservas naturales, </a:t>
            </a:r>
            <a:r>
              <a:rPr lang="es-ES" dirty="0" err="1" smtClean="0"/>
              <a:t>zepas</a:t>
            </a:r>
            <a:r>
              <a:rPr lang="es-ES" dirty="0" smtClean="0"/>
              <a:t>, lugares de interés comunitario (LIC), </a:t>
            </a:r>
            <a:r>
              <a:rPr lang="es-ES" dirty="0" err="1" smtClean="0"/>
              <a:t>microrreservas</a:t>
            </a:r>
            <a:r>
              <a:rPr lang="es-ES" dirty="0" smtClean="0"/>
              <a:t> y hasta parques municipales.</a:t>
            </a:r>
          </a:p>
          <a:p>
            <a:pPr>
              <a:buNone/>
            </a:pPr>
            <a:r>
              <a:rPr lang="es-ES" b="1" dirty="0" smtClean="0"/>
              <a:t>        Parques Naturales</a:t>
            </a:r>
          </a:p>
          <a:p>
            <a:pPr>
              <a:buNone/>
            </a:pPr>
            <a:r>
              <a:rPr lang="es-ES" dirty="0" smtClean="0"/>
              <a:t>        </a:t>
            </a:r>
            <a:r>
              <a:rPr lang="es-ES" dirty="0" err="1" smtClean="0"/>
              <a:t>AlicanteLagunas</a:t>
            </a:r>
            <a:r>
              <a:rPr lang="es-ES" dirty="0" smtClean="0"/>
              <a:t> del Carrascal de la Font Roja </a:t>
            </a:r>
          </a:p>
          <a:p>
            <a:pPr>
              <a:buNone/>
            </a:pPr>
            <a:r>
              <a:rPr lang="es-ES" dirty="0" smtClean="0"/>
              <a:t>        Pantano del Hondo </a:t>
            </a:r>
            <a:br>
              <a:rPr lang="es-ES" dirty="0" smtClean="0"/>
            </a:br>
            <a:r>
              <a:rPr lang="es-ES" dirty="0" smtClean="0"/>
              <a:t>Lagunas de la Mata y </a:t>
            </a:r>
            <a:r>
              <a:rPr lang="es-ES" dirty="0" err="1" smtClean="0"/>
              <a:t>Torrevieja</a:t>
            </a:r>
            <a:r>
              <a:rPr lang="es-ES" dirty="0" smtClean="0"/>
              <a:t> (</a:t>
            </a:r>
            <a:r>
              <a:rPr lang="es-ES" dirty="0" err="1" smtClean="0"/>
              <a:t>Llacunes</a:t>
            </a:r>
            <a:r>
              <a:rPr lang="es-ES" dirty="0" smtClean="0"/>
              <a:t> de la Mata i </a:t>
            </a:r>
            <a:r>
              <a:rPr lang="es-ES" dirty="0" err="1" smtClean="0"/>
              <a:t>Torrevieja</a:t>
            </a:r>
            <a:r>
              <a:rPr lang="es-ES" dirty="0" smtClean="0"/>
              <a:t>) </a:t>
            </a:r>
            <a:br>
              <a:rPr lang="es-ES" dirty="0" smtClean="0"/>
            </a:br>
            <a:r>
              <a:rPr lang="es-ES" dirty="0" smtClean="0"/>
              <a:t>Macizo de </a:t>
            </a:r>
            <a:r>
              <a:rPr lang="es-ES" dirty="0" err="1" smtClean="0"/>
              <a:t>Montgó</a:t>
            </a:r>
            <a:r>
              <a:rPr lang="es-ES" dirty="0" smtClean="0"/>
              <a:t> </a:t>
            </a:r>
            <a:br>
              <a:rPr lang="es-ES" dirty="0" smtClean="0"/>
            </a:br>
            <a:r>
              <a:rPr lang="es-ES" dirty="0" smtClean="0"/>
              <a:t>Marjal de Pego-Oliva </a:t>
            </a:r>
            <a:br>
              <a:rPr lang="es-ES" dirty="0" smtClean="0"/>
            </a:br>
            <a:r>
              <a:rPr lang="es-ES" dirty="0" smtClean="0"/>
              <a:t>Peñón de </a:t>
            </a:r>
            <a:r>
              <a:rPr lang="es-ES" dirty="0" err="1" smtClean="0"/>
              <a:t>Ifach</a:t>
            </a:r>
            <a:r>
              <a:rPr lang="es-ES" dirty="0" smtClean="0"/>
              <a:t> (</a:t>
            </a:r>
            <a:r>
              <a:rPr lang="es-ES" dirty="0" err="1" smtClean="0"/>
              <a:t>Penyal</a:t>
            </a:r>
            <a:r>
              <a:rPr lang="es-ES" dirty="0" smtClean="0"/>
              <a:t> </a:t>
            </a:r>
            <a:r>
              <a:rPr lang="es-ES" dirty="0" err="1" smtClean="0"/>
              <a:t>d'Ifac</a:t>
            </a:r>
            <a:r>
              <a:rPr lang="es-ES" dirty="0" smtClean="0"/>
              <a:t>) </a:t>
            </a:r>
            <a:br>
              <a:rPr lang="es-ES" dirty="0" smtClean="0"/>
            </a:br>
            <a:r>
              <a:rPr lang="es-ES" dirty="0" smtClean="0"/>
              <a:t>Salinas de Santa </a:t>
            </a:r>
            <a:r>
              <a:rPr lang="es-ES" dirty="0" err="1" smtClean="0"/>
              <a:t>Pola</a:t>
            </a:r>
            <a:r>
              <a:rPr lang="es-ES" dirty="0" smtClean="0"/>
              <a:t> </a:t>
            </a:r>
            <a:br>
              <a:rPr lang="es-ES" dirty="0" smtClean="0"/>
            </a:br>
            <a:r>
              <a:rPr lang="es-ES" dirty="0" smtClean="0"/>
              <a:t>Sierra de </a:t>
            </a:r>
            <a:r>
              <a:rPr lang="es-ES" dirty="0" err="1" smtClean="0"/>
              <a:t>MariolaCastellónPrat</a:t>
            </a:r>
            <a:r>
              <a:rPr lang="es-ES" dirty="0" smtClean="0"/>
              <a:t> de </a:t>
            </a:r>
            <a:r>
              <a:rPr lang="es-ES" dirty="0" err="1" smtClean="0"/>
              <a:t>Cabanes-Torreblanca</a:t>
            </a:r>
            <a:r>
              <a:rPr lang="es-ES" dirty="0" smtClean="0"/>
              <a:t> </a:t>
            </a:r>
            <a:br>
              <a:rPr lang="es-ES" dirty="0" smtClean="0"/>
            </a:br>
            <a:r>
              <a:rPr lang="es-ES" dirty="0" smtClean="0"/>
              <a:t>Sierra Calderona </a:t>
            </a:r>
            <a:br>
              <a:rPr lang="es-ES" dirty="0" smtClean="0"/>
            </a:br>
            <a:r>
              <a:rPr lang="es-ES" dirty="0" smtClean="0"/>
              <a:t>Sierra de </a:t>
            </a:r>
            <a:r>
              <a:rPr lang="es-ES" dirty="0" err="1" smtClean="0"/>
              <a:t>Espadán</a:t>
            </a:r>
            <a:r>
              <a:rPr lang="es-ES" dirty="0" smtClean="0"/>
              <a:t> (</a:t>
            </a:r>
            <a:r>
              <a:rPr lang="es-ES" dirty="0" err="1" smtClean="0"/>
              <a:t>Espadà</a:t>
            </a:r>
            <a:r>
              <a:rPr lang="es-ES" dirty="0" smtClean="0"/>
              <a:t>) </a:t>
            </a:r>
            <a:br>
              <a:rPr lang="es-ES" dirty="0" smtClean="0"/>
            </a:br>
            <a:r>
              <a:rPr lang="es-ES" dirty="0" smtClean="0"/>
              <a:t>Sierra de </a:t>
            </a:r>
            <a:r>
              <a:rPr lang="es-ES" dirty="0" err="1" smtClean="0"/>
              <a:t>IrtaValenciaLa</a:t>
            </a:r>
            <a:r>
              <a:rPr lang="es-ES" dirty="0" smtClean="0"/>
              <a:t> Albufera de Valencia (</a:t>
            </a:r>
            <a:r>
              <a:rPr lang="es-ES" dirty="0" err="1" smtClean="0"/>
              <a:t>L'Albufera</a:t>
            </a:r>
            <a:r>
              <a:rPr lang="es-ES" dirty="0" smtClean="0"/>
              <a:t>) </a:t>
            </a:r>
            <a:br>
              <a:rPr lang="es-ES" dirty="0" smtClean="0"/>
            </a:br>
            <a:r>
              <a:rPr lang="es-ES" dirty="0" smtClean="0"/>
              <a:t>Marjal de Pego-Oliva </a:t>
            </a:r>
            <a:br>
              <a:rPr lang="es-ES" dirty="0" smtClean="0"/>
            </a:br>
            <a:r>
              <a:rPr lang="es-ES" dirty="0" smtClean="0"/>
              <a:t>Sierra Calderona </a:t>
            </a:r>
            <a:br>
              <a:rPr lang="es-ES" dirty="0" smtClean="0"/>
            </a:br>
            <a:r>
              <a:rPr lang="es-ES" dirty="0" smtClean="0"/>
              <a:t>Sierra de Mariola</a:t>
            </a:r>
          </a:p>
          <a:p>
            <a:pPr>
              <a:buNone/>
            </a:pPr>
            <a:r>
              <a:rPr lang="es-ES" b="1" dirty="0" smtClean="0"/>
              <a:t>    Parajes Naturales</a:t>
            </a:r>
          </a:p>
          <a:p>
            <a:pPr>
              <a:buNone/>
            </a:pPr>
            <a:r>
              <a:rPr lang="es-ES" dirty="0" smtClean="0"/>
              <a:t>       </a:t>
            </a:r>
            <a:r>
              <a:rPr lang="es-ES" dirty="0" err="1" smtClean="0"/>
              <a:t>AlicanteArenal</a:t>
            </a:r>
            <a:r>
              <a:rPr lang="es-ES" dirty="0" smtClean="0"/>
              <a:t> del </a:t>
            </a:r>
            <a:r>
              <a:rPr lang="es-ES" dirty="0" err="1" smtClean="0"/>
              <a:t>Amorjó</a:t>
            </a:r>
            <a:r>
              <a:rPr lang="es-ES" dirty="0" smtClean="0"/>
              <a:t> (Arenal de </a:t>
            </a:r>
            <a:r>
              <a:rPr lang="es-ES" dirty="0" err="1" smtClean="0"/>
              <a:t>l'Amorxó</a:t>
            </a:r>
            <a:r>
              <a:rPr lang="es-ES" dirty="0" smtClean="0"/>
              <a:t>) </a:t>
            </a:r>
            <a:br>
              <a:rPr lang="es-ES" dirty="0" smtClean="0"/>
            </a:br>
            <a:r>
              <a:rPr lang="es-ES" dirty="0" smtClean="0"/>
              <a:t>Rincón de San Buenaventura-</a:t>
            </a:r>
            <a:r>
              <a:rPr lang="es-ES" dirty="0" err="1" smtClean="0"/>
              <a:t>Canalons</a:t>
            </a:r>
            <a:r>
              <a:rPr lang="es-ES" dirty="0" smtClean="0"/>
              <a:t> (</a:t>
            </a:r>
            <a:r>
              <a:rPr lang="es-ES" dirty="0" err="1" smtClean="0"/>
              <a:t>Racó</a:t>
            </a:r>
            <a:r>
              <a:rPr lang="es-ES" dirty="0" smtClean="0"/>
              <a:t> de </a:t>
            </a:r>
            <a:r>
              <a:rPr lang="es-ES" dirty="0" err="1" smtClean="0"/>
              <a:t>Sant</a:t>
            </a:r>
            <a:r>
              <a:rPr lang="es-ES" dirty="0" smtClean="0"/>
              <a:t> </a:t>
            </a:r>
            <a:r>
              <a:rPr lang="es-ES" dirty="0" err="1" smtClean="0"/>
              <a:t>Bonaventura-Canalons</a:t>
            </a:r>
            <a:r>
              <a:rPr lang="es-ES" dirty="0" smtClean="0"/>
              <a:t>)</a:t>
            </a:r>
            <a:r>
              <a:rPr lang="es-ES" dirty="0" err="1" smtClean="0"/>
              <a:t>CastellónDesierto</a:t>
            </a:r>
            <a:r>
              <a:rPr lang="es-ES" dirty="0" smtClean="0"/>
              <a:t> de las Palmas </a:t>
            </a:r>
            <a:br>
              <a:rPr lang="es-ES" dirty="0" smtClean="0"/>
            </a:br>
            <a:r>
              <a:rPr lang="es-ES" dirty="0" smtClean="0"/>
              <a:t>Collado de la Madre de Dios (</a:t>
            </a:r>
            <a:r>
              <a:rPr lang="es-ES" dirty="0" err="1" smtClean="0"/>
              <a:t>Clot</a:t>
            </a:r>
            <a:r>
              <a:rPr lang="es-ES" dirty="0" smtClean="0"/>
              <a:t> de la Mare de </a:t>
            </a:r>
            <a:r>
              <a:rPr lang="es-ES" dirty="0" err="1" smtClean="0"/>
              <a:t>Déu</a:t>
            </a:r>
            <a:r>
              <a:rPr lang="es-ES" dirty="0" smtClean="0"/>
              <a:t>)</a:t>
            </a:r>
            <a:r>
              <a:rPr lang="es-ES" dirty="0" err="1" smtClean="0"/>
              <a:t>ValenciaLos</a:t>
            </a:r>
            <a:r>
              <a:rPr lang="es-ES" dirty="0" smtClean="0"/>
              <a:t> </a:t>
            </a:r>
            <a:r>
              <a:rPr lang="es-ES" dirty="0" err="1" smtClean="0"/>
              <a:t>Rodanes</a:t>
            </a:r>
            <a:endParaRPr lang="es-ES" dirty="0" smtClean="0"/>
          </a:p>
          <a:p>
            <a:pPr>
              <a:buNone/>
            </a:pPr>
            <a:r>
              <a:rPr lang="es-ES" b="1" dirty="0" smtClean="0"/>
              <a:t>    Reservas Naturales</a:t>
            </a:r>
          </a:p>
          <a:p>
            <a:pPr>
              <a:buNone/>
            </a:pPr>
            <a:r>
              <a:rPr lang="es-ES" dirty="0" smtClean="0"/>
              <a:t>         </a:t>
            </a:r>
            <a:r>
              <a:rPr lang="es-ES" dirty="0" err="1" smtClean="0"/>
              <a:t>AlicanteCabo</a:t>
            </a:r>
            <a:r>
              <a:rPr lang="es-ES" dirty="0" smtClean="0"/>
              <a:t> de San Antonio (</a:t>
            </a:r>
            <a:r>
              <a:rPr lang="es-ES" dirty="0" err="1" smtClean="0"/>
              <a:t>Cap</a:t>
            </a:r>
            <a:r>
              <a:rPr lang="es-ES" dirty="0" smtClean="0"/>
              <a:t> de </a:t>
            </a:r>
            <a:r>
              <a:rPr lang="es-ES" dirty="0" err="1" smtClean="0"/>
              <a:t>Sant</a:t>
            </a:r>
            <a:r>
              <a:rPr lang="es-ES" dirty="0" smtClean="0"/>
              <a:t> Antoni) </a:t>
            </a:r>
            <a:br>
              <a:rPr lang="es-ES" dirty="0" smtClean="0"/>
            </a:br>
            <a:r>
              <a:rPr lang="es-ES" dirty="0" smtClean="0"/>
              <a:t>Isla de </a:t>
            </a:r>
            <a:r>
              <a:rPr lang="es-ES" dirty="0" err="1" smtClean="0"/>
              <a:t>TabarcaCastellónIslas</a:t>
            </a:r>
            <a:r>
              <a:rPr lang="es-ES" dirty="0" smtClean="0"/>
              <a:t> Columbretes </a:t>
            </a:r>
            <a:br>
              <a:rPr lang="es-ES" dirty="0" smtClean="0"/>
            </a:br>
            <a:r>
              <a:rPr lang="es-ES" dirty="0" smtClean="0"/>
              <a:t>Reserva Marina de </a:t>
            </a:r>
            <a:r>
              <a:rPr lang="es-ES" dirty="0" err="1" smtClean="0"/>
              <a:t>Irta</a:t>
            </a:r>
            <a:endParaRPr lang="es-ES" dirty="0" smtClean="0"/>
          </a:p>
          <a:p>
            <a:pPr>
              <a:buNone/>
            </a:pPr>
            <a:r>
              <a:rPr lang="es-ES" b="1" dirty="0" smtClean="0"/>
              <a:t>       </a:t>
            </a:r>
            <a:r>
              <a:rPr lang="es-ES" b="1" dirty="0" err="1" smtClean="0"/>
              <a:t>Zepas</a:t>
            </a:r>
            <a:endParaRPr lang="es-ES" b="1" dirty="0" smtClean="0"/>
          </a:p>
          <a:p>
            <a:pPr>
              <a:buNone/>
            </a:pPr>
            <a:r>
              <a:rPr lang="es-ES" dirty="0" smtClean="0"/>
              <a:t>        Desembocadura del río Mijares </a:t>
            </a:r>
            <a:br>
              <a:rPr lang="es-ES" dirty="0" smtClean="0"/>
            </a:br>
            <a:r>
              <a:rPr lang="es-ES" dirty="0" smtClean="0"/>
              <a:t>Hoces del Cabriel </a:t>
            </a:r>
            <a:br>
              <a:rPr lang="es-ES" dirty="0" smtClean="0"/>
            </a:br>
            <a:r>
              <a:rPr lang="es-ES" dirty="0" smtClean="0"/>
              <a:t>Islote de Benidorm y Peñas del Arabí </a:t>
            </a:r>
            <a:br>
              <a:rPr lang="es-ES" dirty="0" smtClean="0"/>
            </a:br>
            <a:r>
              <a:rPr lang="es-ES" dirty="0" smtClean="0"/>
              <a:t>Islotes de </a:t>
            </a:r>
            <a:r>
              <a:rPr lang="es-ES" dirty="0" err="1" smtClean="0"/>
              <a:t>Tabarca</a:t>
            </a:r>
            <a:r>
              <a:rPr lang="es-ES" dirty="0" smtClean="0"/>
              <a:t> </a:t>
            </a:r>
            <a:br>
              <a:rPr lang="es-ES" dirty="0" smtClean="0"/>
            </a:br>
            <a:r>
              <a:rPr lang="es-ES" dirty="0" smtClean="0"/>
              <a:t>Marjal de los Moros </a:t>
            </a:r>
            <a:br>
              <a:rPr lang="es-ES" dirty="0" smtClean="0"/>
            </a:br>
            <a:r>
              <a:rPr lang="es-ES" dirty="0" err="1" smtClean="0"/>
              <a:t>Peñagolosa</a:t>
            </a:r>
            <a:r>
              <a:rPr lang="es-ES" dirty="0" smtClean="0"/>
              <a:t> </a:t>
            </a:r>
            <a:br>
              <a:rPr lang="es-ES" dirty="0" smtClean="0"/>
            </a:br>
            <a:r>
              <a:rPr lang="es-ES" dirty="0" smtClean="0"/>
              <a:t>Sierra de </a:t>
            </a:r>
            <a:r>
              <a:rPr lang="es-ES" dirty="0" err="1" smtClean="0"/>
              <a:t>Martés</a:t>
            </a:r>
            <a:r>
              <a:rPr lang="es-ES" dirty="0" smtClean="0"/>
              <a:t>-Muela de Cortes </a:t>
            </a:r>
            <a:br>
              <a:rPr lang="es-ES" dirty="0" smtClean="0"/>
            </a:br>
            <a:r>
              <a:rPr lang="es-ES" dirty="0" smtClean="0"/>
              <a:t>Tenencia de </a:t>
            </a:r>
            <a:r>
              <a:rPr lang="es-ES" dirty="0" err="1" smtClean="0"/>
              <a:t>Benisafá-Turmell</a:t>
            </a:r>
            <a:r>
              <a:rPr lang="es-ES" dirty="0" smtClean="0"/>
              <a:t> (</a:t>
            </a:r>
            <a:r>
              <a:rPr lang="es-ES" dirty="0" err="1" smtClean="0"/>
              <a:t>Tenença</a:t>
            </a:r>
            <a:r>
              <a:rPr lang="es-ES" dirty="0" smtClean="0"/>
              <a:t> </a:t>
            </a:r>
            <a:r>
              <a:rPr lang="es-ES" dirty="0" err="1" smtClean="0"/>
              <a:t>Benifassà-Turmell</a:t>
            </a:r>
            <a:r>
              <a:rPr lang="es-ES" dirty="0" smtClean="0"/>
              <a:t>)</a:t>
            </a:r>
            <a:endParaRPr lang="es-ES"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solidFill>
                  <a:srgbClr val="92D050"/>
                </a:solidFill>
                <a:effectLst>
                  <a:outerShdw blurRad="38100" dist="38100" dir="2700000" algn="tl">
                    <a:srgbClr val="000000">
                      <a:alpha val="43137"/>
                    </a:srgbClr>
                  </a:outerShdw>
                </a:effectLst>
              </a:rPr>
              <a:t>Sector primario</a:t>
            </a:r>
            <a:endParaRPr lang="es-ES" b="1" dirty="0">
              <a:solidFill>
                <a:srgbClr val="92D05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1000108"/>
            <a:ext cx="9144000" cy="5857892"/>
          </a:xfrm>
        </p:spPr>
        <p:txBody>
          <a:bodyPr>
            <a:noAutofit/>
          </a:bodyPr>
          <a:lstStyle/>
          <a:p>
            <a:pPr>
              <a:buNone/>
            </a:pPr>
            <a:r>
              <a:rPr lang="es-ES" sz="1300" b="1" dirty="0" smtClean="0"/>
              <a:t>Agricultura y silvicultura</a:t>
            </a:r>
          </a:p>
          <a:p>
            <a:pPr>
              <a:buNone/>
            </a:pPr>
            <a:r>
              <a:rPr lang="es-ES" sz="1300" dirty="0" smtClean="0"/>
              <a:t>            En la Comunidad Valenciana la agricultura tiene un peso pequeño en el PIB, pero no por eso deja de ser una de las agriculturas más rentables de España y de Europa. Esto es gracias a una importantísima productividad, muy por encima de la media nacional. Se trata de una agricultura orientada a la exportación, y eso significa una industria agroalimentaria potente y una necesidad de transporte de primer orden que hace que si sumamos las actividades indirectas que genera la agricultura esta tenga un peso notable en la economía regional. Hasta el 60% de la producción se exporta a países extranjeros. La moderna agricultura valenciana nace a raíz del plan de Estabilización de 1959 y la concentración parcelaria. Desde esa época el secano desciende considerablemente mientras que el regadío aumenta notablemente. Esto, unido a un clima amable y el uso intensivo de los avances de la revolución verde hace aumentar notablemente la rentabilidad de la agricultura. No obstante, la falta de agua en la región está llegando a ser un factor limitante ya que apenas hay agua para continuar aumentando los regadíos. En Valencia un tercio de la superficie cultivada es de regadío. Buena parte de los cultivos valencianos son leñosos: viñedos y árboles frutales.    En la Comunidad Valenciana podemos distinguir tres paisajes agrarios: los regadíos del litoral, los secanos arbolados de las tierras medias y los viñedos de las mesetas y valles interiores. </a:t>
            </a:r>
            <a:br>
              <a:rPr lang="es-ES" sz="1300" dirty="0" smtClean="0"/>
            </a:br>
            <a:r>
              <a:rPr lang="es-ES" sz="1300" dirty="0" smtClean="0"/>
              <a:t> </a:t>
            </a:r>
          </a:p>
          <a:p>
            <a:pPr>
              <a:buNone/>
            </a:pPr>
            <a:r>
              <a:rPr lang="es-ES" sz="1300" dirty="0" smtClean="0"/>
              <a:t>            Los regadíos del litoral, siendo su superficie menor que el secano, representa un valor muy superior a estos. Las comarcas donde el regadío alcanza un mayor relieve son (de norte a sur): Bajo Maestrazgo, La Plana, Campo de </a:t>
            </a:r>
            <a:r>
              <a:rPr lang="es-ES" sz="1300" dirty="0" err="1" smtClean="0"/>
              <a:t>Murviedro</a:t>
            </a:r>
            <a:r>
              <a:rPr lang="es-ES" sz="1300" dirty="0" smtClean="0"/>
              <a:t>, La Huerta, Campo del Turia, Ribera del Júcar, La Costera, La </a:t>
            </a:r>
            <a:r>
              <a:rPr lang="es-ES" sz="1300" dirty="0" err="1" smtClean="0"/>
              <a:t>Safor</a:t>
            </a:r>
            <a:r>
              <a:rPr lang="es-ES" sz="1300" dirty="0" smtClean="0"/>
              <a:t>, El Marquesado de Denia, Campo de Alicante, Bajo Vinalopó y Bajo Segura. La mitad de toda esta superficie está dedicada a los cítricos. El resto está dedicado a melocotoneros, perales, albaricoqueros, ciruelos, y otros frutales que aparecen donde el naranjo tiene dificultades. Además hay una amplia superficie dedicada al arroz, todas ellas en la Ribera Baja y siempre en terrenos pantanosos. También hay una superficie creciente dedicadas a los productos hortícolas, en ocasiones bajo plástico: tomates, alcachofas, cebollas, melones, judías, etc.    El secano arbolado está dividido entre tres tipos de árboles fundamentales: los almendros, el olivo y el algarrobo. Este último se encuentra en recesión, mientras que el almendro se encuentra en expansión. Las comarcas en las que estos cultivos son más significativos son: El Maestrazgo, Alto Mijares, Alto Palancia, Hoya de </a:t>
            </a:r>
            <a:r>
              <a:rPr lang="es-ES" sz="1300" dirty="0" err="1" smtClean="0"/>
              <a:t>Buñol</a:t>
            </a:r>
            <a:r>
              <a:rPr lang="es-ES" sz="1300" dirty="0" smtClean="0"/>
              <a:t>, Canal de </a:t>
            </a:r>
            <a:r>
              <a:rPr lang="es-ES" sz="1300" dirty="0" err="1" smtClean="0"/>
              <a:t>Navarrés</a:t>
            </a:r>
            <a:r>
              <a:rPr lang="es-ES" sz="1300" dirty="0" smtClean="0"/>
              <a:t>, Valle de Montesa, Valle de Alcoy, La Marina y las hoyas de </a:t>
            </a:r>
            <a:r>
              <a:rPr lang="es-ES" sz="1300" dirty="0" err="1" smtClean="0"/>
              <a:t>Castalla</a:t>
            </a:r>
            <a:r>
              <a:rPr lang="es-ES" sz="1300" dirty="0" smtClean="0"/>
              <a:t> y Jijona.</a:t>
            </a:r>
          </a:p>
          <a:p>
            <a:pPr>
              <a:buNone/>
            </a:pPr>
            <a:r>
              <a:rPr lang="es-ES" sz="1300" dirty="0" smtClean="0"/>
              <a:t>            Los viñedos se refugian en las tierras más altas. Forman masas muy compactas en las comarcas de Requena y Utiel, la mitad occidental del valle de Albaida y el Vinalopó. Esta es una uva para vino, mientras que la uva de mesa se concentra en las zonas de </a:t>
            </a:r>
            <a:r>
              <a:rPr lang="es-ES" sz="1300" dirty="0" err="1" smtClean="0"/>
              <a:t>Godelleta</a:t>
            </a:r>
            <a:r>
              <a:rPr lang="es-ES" sz="1300" dirty="0" smtClean="0"/>
              <a:t>, y la mitad oriental de los valles de Albaida y Vinalopó.</a:t>
            </a:r>
          </a:p>
          <a:p>
            <a:pPr>
              <a:buNone/>
            </a:pPr>
            <a:r>
              <a:rPr lang="es-ES" sz="1300" dirty="0" smtClean="0"/>
              <a:t>           </a:t>
            </a:r>
            <a:endParaRPr lang="es-ES" sz="130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4800" b="1" dirty="0" smtClean="0"/>
              <a:t>Ganadería</a:t>
            </a:r>
          </a:p>
          <a:p>
            <a:pPr>
              <a:buNone/>
            </a:pPr>
            <a:r>
              <a:rPr lang="es-ES" sz="4800" dirty="0" smtClean="0"/>
              <a:t>        La ganadería es modesta. La ganadería extensiva prácticamente a desaparecido. Sólo podemos encontrarla en las comarcas más despobladas del interior de Castellón y Valencia. La ganadería se ha estabulado, pero a perdido importancia con respecto a la agricultura.    La principal cabaña es la porcina que supone más de la mitad del valor de la ganadería. A continuación encontramos el ovino, seguida de la de bovino, caprino y equino. La cabaña avícola tiene una importancia creciente.</a:t>
            </a:r>
          </a:p>
          <a:p>
            <a:pPr>
              <a:buNone/>
            </a:pPr>
            <a:r>
              <a:rPr lang="es-ES" sz="4800" dirty="0" smtClean="0"/>
              <a:t>        La distribución de la ganadería es muy irregular. El ganado bovino predomina en las comarcas de montaña, asociada a los prados más húmedos. También se encuentra en las comarcas más despobladas la cabaña de porcino, por su alto riesgo contaminante. </a:t>
            </a:r>
          </a:p>
          <a:p>
            <a:pPr>
              <a:buNone/>
            </a:pPr>
            <a:r>
              <a:rPr lang="es-ES" sz="4800" b="1" dirty="0" smtClean="0"/>
              <a:t>Pesca</a:t>
            </a:r>
          </a:p>
          <a:p>
            <a:pPr>
              <a:buNone/>
            </a:pPr>
            <a:r>
              <a:rPr lang="es-ES" sz="4800" dirty="0" smtClean="0"/>
              <a:t>        La pesca en la Comunidad Valenciana se ha practicado siempre, aunque ha sido una actividad secundaria. Los 518 km de costa son pobres en peces, y más los últimos años, en que se ha esquilmado el fondo marino. Las capturas se comercializan íntegramente en la región y en fresco, pero no alcanzan y se ha de recurrir a la importación. No obstante, en todos los puertos de la costa hay una pequeña actividad pesquera. El banco pesquero más importante es el de las islas Columbretes, donde se pesca sardina, boquerón, salmonete y crustáceos. Otro banco interesante es el que se encuentra frente a las costas alicantinas, aunque muestra claros signos de agotamiento. Aquí se recoge bacaladilla, sardina, salmonete y pescadilla. Sin embargo los caladeros de la mayor aparte de la flota alicantina están en Ibiza, Argelia y el mar de </a:t>
            </a:r>
            <a:r>
              <a:rPr lang="es-ES" sz="4800" dirty="0" err="1" smtClean="0"/>
              <a:t>Alborán</a:t>
            </a:r>
            <a:r>
              <a:rPr lang="es-ES" sz="4800" dirty="0" smtClean="0"/>
              <a:t>.    La flota pesquera es artesanal, con pocos barcos, pequeños y de carácter familiar. Los mayores puertos pesqueros son los de Santa </a:t>
            </a:r>
            <a:r>
              <a:rPr lang="es-ES" sz="4800" dirty="0" err="1" smtClean="0"/>
              <a:t>Pola</a:t>
            </a:r>
            <a:r>
              <a:rPr lang="es-ES" sz="4800" dirty="0" smtClean="0"/>
              <a:t>, Alicante, </a:t>
            </a:r>
            <a:r>
              <a:rPr lang="es-ES" sz="4800" dirty="0" err="1" smtClean="0"/>
              <a:t>Vinaroz</a:t>
            </a:r>
            <a:r>
              <a:rPr lang="es-ES" sz="4800" dirty="0" smtClean="0"/>
              <a:t>, Castellón de la Plana, Villajoyosa, Altea, Denia </a:t>
            </a:r>
            <a:r>
              <a:rPr lang="es-ES" sz="4800" dirty="0" err="1" smtClean="0"/>
              <a:t>Torrevieja</a:t>
            </a:r>
            <a:r>
              <a:rPr lang="es-ES" sz="4800" dirty="0" smtClean="0"/>
              <a:t>, Gandía, Sagunto y </a:t>
            </a:r>
            <a:r>
              <a:rPr lang="es-ES" sz="4800" dirty="0" err="1" smtClean="0"/>
              <a:t>Borriana</a:t>
            </a:r>
            <a:r>
              <a:rPr lang="es-ES" sz="4800" dirty="0" smtClean="0"/>
              <a:t>. De todas maneras todos ellos son de poca entidad. Además, parte de las capturas se desembarcan en puertos andaluces.</a:t>
            </a:r>
          </a:p>
          <a:p>
            <a:pPr>
              <a:buNone/>
            </a:pPr>
            <a:r>
              <a:rPr lang="es-ES" sz="4800" dirty="0" smtClean="0"/>
              <a:t> </a:t>
            </a:r>
          </a:p>
          <a:p>
            <a:pPr>
              <a:buNone/>
            </a:pPr>
            <a:r>
              <a:rPr lang="es-ES" dirty="0" smtClean="0"/>
              <a:t>       </a:t>
            </a:r>
            <a:endParaRPr lang="es-E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ES" b="1" dirty="0" smtClean="0">
                <a:solidFill>
                  <a:schemeClr val="accent1">
                    <a:lumMod val="75000"/>
                  </a:schemeClr>
                </a:solidFill>
                <a:effectLst>
                  <a:outerShdw blurRad="38100" dist="38100" dir="2700000" algn="tl">
                    <a:srgbClr val="000000">
                      <a:alpha val="43137"/>
                    </a:srgbClr>
                  </a:outerShdw>
                </a:effectLst>
              </a:rPr>
              <a:t>Sector secundario</a:t>
            </a:r>
            <a:endParaRPr lang="es-ES" b="1" dirty="0">
              <a:solidFill>
                <a:schemeClr val="accent1">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6126" y="698863"/>
            <a:ext cx="9170125" cy="6159137"/>
          </a:xfrm>
        </p:spPr>
        <p:txBody>
          <a:bodyPr>
            <a:normAutofit fontScale="47500" lnSpcReduction="20000"/>
          </a:bodyPr>
          <a:lstStyle/>
          <a:p>
            <a:pPr>
              <a:buNone/>
            </a:pPr>
            <a:r>
              <a:rPr lang="es-ES" sz="3400" b="1" dirty="0" smtClean="0"/>
              <a:t>Minería y energía</a:t>
            </a:r>
          </a:p>
          <a:p>
            <a:pPr>
              <a:buNone/>
            </a:pPr>
            <a:r>
              <a:rPr lang="es-ES" sz="3400" dirty="0" smtClean="0"/>
              <a:t>         La riqueza minera de la Comunidad Valenciana es baja, está muy dispersa y es de muy difícil explotación. Existe plomo, cinc, cobre, mercurio y oro, pero de las mimas que existieron o no están hoy en explotación. No hay explotaciones de minerales metálicos, sin embargo son abundantes las explotaciones de minerales no metálicos.    La principal producción mineral de valencia es la sal que suma el 60% de la que de extrae en toda España. También se explota caolín, arcilla, caliza y sobre todo margas y mármol. Estos minerales se extraen en canteras. </a:t>
            </a:r>
          </a:p>
          <a:p>
            <a:pPr>
              <a:buNone/>
            </a:pPr>
            <a:r>
              <a:rPr lang="es-ES" sz="3400" dirty="0" smtClean="0"/>
              <a:t>         La sal se explota en muchas zonas de valencia. Se trata, en buena medida, de sal marina que se extrae por evaporación en grandes salinas, como en </a:t>
            </a:r>
            <a:r>
              <a:rPr lang="es-ES" sz="3400" dirty="0" err="1" smtClean="0"/>
              <a:t>Torrevieja</a:t>
            </a:r>
            <a:r>
              <a:rPr lang="es-ES" sz="3400" dirty="0" smtClean="0"/>
              <a:t>, y también en grandes minas, como en Pinoso. En la actualidad se explotan minas de sal en Cabezo de Pinoso y el Salero de Villena; y salinas de evaporación en Calpe, Santa </a:t>
            </a:r>
            <a:r>
              <a:rPr lang="es-ES" sz="3400" dirty="0" err="1" smtClean="0"/>
              <a:t>Pola</a:t>
            </a:r>
            <a:r>
              <a:rPr lang="es-ES" sz="3400" dirty="0" smtClean="0"/>
              <a:t> y </a:t>
            </a:r>
            <a:r>
              <a:rPr lang="es-ES" sz="3400" dirty="0" err="1" smtClean="0"/>
              <a:t>Torrevieja</a:t>
            </a:r>
            <a:r>
              <a:rPr lang="es-ES" sz="3400" dirty="0" smtClean="0"/>
              <a:t>. Cabezo de Pinoso y </a:t>
            </a:r>
            <a:r>
              <a:rPr lang="es-ES" sz="3400" dirty="0" err="1" smtClean="0"/>
              <a:t>Torrevieja</a:t>
            </a:r>
            <a:r>
              <a:rPr lang="es-ES" sz="3400" dirty="0" smtClean="0"/>
              <a:t>, que distan unos 25 kilómetros, forman una misma explotación, ya que la sal que se extrae de Cabezo es transportada por tubería hasta </a:t>
            </a:r>
            <a:r>
              <a:rPr lang="es-ES" sz="3400" dirty="0" err="1" smtClean="0"/>
              <a:t>Torrevieja</a:t>
            </a:r>
            <a:r>
              <a:rPr lang="es-ES" sz="3400" dirty="0" smtClean="0"/>
              <a:t> donde se decanta.  El yeso se extrae en cinco zonas: la cuenca media del Palancia ,los piedemontes del Turia ,el valle de Ayora ,el canal de </a:t>
            </a:r>
            <a:r>
              <a:rPr lang="es-ES" sz="3400" dirty="0" err="1" smtClean="0"/>
              <a:t>Navarrés</a:t>
            </a:r>
            <a:r>
              <a:rPr lang="es-ES" sz="3400" dirty="0" smtClean="0"/>
              <a:t> y </a:t>
            </a:r>
            <a:r>
              <a:rPr lang="es-ES" sz="3400" dirty="0" err="1" smtClean="0"/>
              <a:t>Estubeny</a:t>
            </a:r>
            <a:r>
              <a:rPr lang="es-ES" sz="3400" dirty="0" smtClean="0"/>
              <a:t>; y el campo de Alicante. El mármol siempre ha sido un material de lujo desde la antigüedad.   Las canteras de caliza, sobre todo para cemento son poco numerosas y se encuentran en las inmediaciones de las cementeras, hay que son ellas las explotadoras.  También se extraen otro tipo de rocas, como las de origen volcánico que se extraen en </a:t>
            </a:r>
            <a:r>
              <a:rPr lang="es-ES" sz="3400" dirty="0" err="1" smtClean="0"/>
              <a:t>Cofrentes</a:t>
            </a:r>
            <a:r>
              <a:rPr lang="es-ES" sz="3400" dirty="0" smtClean="0"/>
              <a:t> y </a:t>
            </a:r>
            <a:r>
              <a:rPr lang="es-ES" sz="3400" dirty="0" err="1" smtClean="0"/>
              <a:t>Alfarpe</a:t>
            </a:r>
            <a:r>
              <a:rPr lang="es-ES" sz="3400" dirty="0" smtClean="0"/>
              <a:t> .El mineral que más valor añadido ofrece es el caolín.  En Castellón de la Plana existe una refinería, que se alimenta del petróleo importado que entra por su puerto. La Comunidad Valenciana importa casi toda la energía que consume, aunque produce la mayor parte de la energía eléctrica que consume. Importa casi todo el petróleo y todo el carbón, si bien tras el cierre de la siderurgia de Sagunto las necesidades de carbón se han reducido notablemente. Hoy sólo usan carbón algunas cementeras. La mayor parte de la electricidad se obtiene por medios termoeléctricos, pero la energía hidroeléctrica tiene una presencia notable, gracias a las centrales que jalonan buena parte de los ríos, y la gran central de Cortes II. La energía eólica, aunque en aumento, está modestamente representada, y aún muy por debajo de sus posibilidades. Sólo tiene un carácter local.  En la Comunidad Valenciana sólo hay dos centrales termoeléctricas una convencional, la de El Serrallo (Castellón de la Pana) y la central nuclear de </a:t>
            </a:r>
            <a:r>
              <a:rPr lang="es-ES" sz="3400" dirty="0" err="1" smtClean="0"/>
              <a:t>Cofrentes</a:t>
            </a:r>
            <a:r>
              <a:rPr lang="es-ES" sz="3400" dirty="0" smtClean="0"/>
              <a:t>. Esta central junto con la hidroeléctrica de Cortes II forman la productora de electricidad más potente de España.</a:t>
            </a:r>
          </a:p>
          <a:p>
            <a:pPr>
              <a:buNone/>
            </a:pPr>
            <a:endParaRPr lang="es-E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2400" b="1" dirty="0" smtClean="0">
                <a:solidFill>
                  <a:srgbClr val="FFFF00"/>
                </a:solidFill>
              </a:rPr>
              <a:t>Industria</a:t>
            </a:r>
          </a:p>
          <a:p>
            <a:pPr>
              <a:buNone/>
            </a:pPr>
            <a:r>
              <a:rPr lang="es-ES" sz="1300" dirty="0" smtClean="0"/>
              <a:t>           La Comunidad Valenciana es una de las regiones más industrializadas de España. Su industria se caracteriza por la especialización productiva, que ha creado </a:t>
            </a:r>
            <a:r>
              <a:rPr lang="es-ES" sz="1300" dirty="0" err="1" smtClean="0"/>
              <a:t>auténticasregiones</a:t>
            </a:r>
            <a:r>
              <a:rPr lang="es-ES" sz="1300" dirty="0" smtClean="0"/>
              <a:t> industriales especializadas en un solo sector. Otra característica destacable de la industria valenciana es la gran cantidad de mano de obra que emplea, en perjuicio de la mecanización, lo que genera problemas de adaptación importantes. En muchas ocasiones ha debido de caer en la economía sumergida. La estructura empresarial está dominada por pequeña y medianas empresas, aunque no faltan las grandes, generalmente de capital foráneo. El 90% de las empresas tienen menos de 50 trabajadores y suman la mitad de todos los trabajadores industriales. Algunas de ellas son muy conocidas en toda España. En general son productos de alto valor añadido y excepcionales.    El sector industrial más importante en valencia es el textil. Representa el 20% del empleo industrial, y recurre con frecuencia al trabajo a domicilio para los géneros de punto y confección. Frecuentemente esto termina en empleo sumergido. El resto del textil requiere maquinaria y trabajo más especializado, por lo que el empleo sumergido es menos frecuente. La región del textil es Alcoy y Onteniente, con textil para el hogar y mantas, y </a:t>
            </a:r>
            <a:r>
              <a:rPr lang="es-ES" sz="1300" dirty="0" err="1" smtClean="0"/>
              <a:t>Crevillente</a:t>
            </a:r>
            <a:r>
              <a:rPr lang="es-ES" sz="1300" dirty="0" smtClean="0"/>
              <a:t> con alfombras. Los géneros de punto y la lencería se concentran en Canals y Játiva, y en La Plana de Castellón.</a:t>
            </a:r>
          </a:p>
          <a:p>
            <a:pPr>
              <a:buNone/>
            </a:pPr>
            <a:r>
              <a:rPr lang="es-ES" sz="1300" dirty="0" smtClean="0"/>
              <a:t>            La industria del calzado y la marroquinería es muy potente en la Comunidad Valenciana; sin embargo mucha de esta industria permanece en la economía sumergida. El         calzado se concentra en el valle del Vinalopó: Elche, Elda, </a:t>
            </a:r>
            <a:r>
              <a:rPr lang="es-ES" sz="1300" dirty="0" err="1" smtClean="0"/>
              <a:t>Petrer</a:t>
            </a:r>
            <a:r>
              <a:rPr lang="es-ES" sz="1300" dirty="0" smtClean="0"/>
              <a:t>, Villena, etc. Presenta ramificaciones hacia el sur (Bajo Segura) y hacia el oeste, adentrándose en los municipios manchegos, como Almansa. Además de seta región destaca la Val de </a:t>
            </a:r>
            <a:r>
              <a:rPr lang="es-ES" sz="1300" dirty="0" err="1" smtClean="0"/>
              <a:t>Uxó</a:t>
            </a:r>
            <a:r>
              <a:rPr lang="es-ES" sz="1300" dirty="0" smtClean="0"/>
              <a:t>, en Castellón. La marroquinería está algo más extendida; a parte del Vinalopó la encontramos en La Plana de Castellón, La Huerta de Valencia y La Costera. En el tratamiento de la piel destaca Canals, que es el primer centro del país.</a:t>
            </a:r>
          </a:p>
          <a:p>
            <a:pPr>
              <a:buNone/>
            </a:pPr>
            <a:r>
              <a:rPr lang="es-ES" sz="1300" dirty="0" smtClean="0"/>
              <a:t>        La industria de la madera y el mueble es la tercera actividad industrial en importancia. La extracción de madera se reparte por todas las sierras, pero el mueble de madera se concentra en la mitad sur de la comarca de La Huerta de Valencia, desde los barrios más meridionales de Valencia hasta Silla. </a:t>
            </a:r>
            <a:r>
              <a:rPr lang="es-ES" sz="1300" dirty="0" err="1" smtClean="0"/>
              <a:t>Catarroja</a:t>
            </a:r>
            <a:r>
              <a:rPr lang="es-ES" sz="1300" dirty="0" smtClean="0"/>
              <a:t> es el centro histórico del mueble valenciano. A parte de esta región encontramos fabricación de muebles en </a:t>
            </a:r>
            <a:r>
              <a:rPr lang="es-ES" sz="1300" dirty="0" err="1" smtClean="0"/>
              <a:t>Vinaroz</a:t>
            </a:r>
            <a:r>
              <a:rPr lang="es-ES" sz="1300" dirty="0" smtClean="0"/>
              <a:t>, Benicarló, Gandía, Játiva, Vallada y </a:t>
            </a:r>
            <a:r>
              <a:rPr lang="es-ES" sz="1300" dirty="0" err="1" smtClean="0"/>
              <a:t>Mogente</a:t>
            </a:r>
            <a:r>
              <a:rPr lang="es-ES" sz="1300" dirty="0" smtClean="0"/>
              <a:t>.</a:t>
            </a:r>
          </a:p>
          <a:p>
            <a:pPr>
              <a:buNone/>
            </a:pPr>
            <a:r>
              <a:rPr lang="es-ES" sz="1300" dirty="0" smtClean="0"/>
              <a:t>         La siderurgia de transformación es uno de los principales sectores económicos. Se dedica a la fabricación de coches, naval y electrodomésticos. Todas las grandes empresas del sector son de capital foráneo pero las de tamaño medio son de capital autóctono. Además, encontramos una gran planta siderúrgica, en Sagunto. Los grandes hornos se desmantelaron en los años 1980 con la reconversión industrial pero aún se fabrican laminados, para automóviles principalmente. Esta industria se encuentra mayoritariamente en el entorno de Valencia, aunque también la vemos en La Plana (automóviles), la Ribera (maquinaria agrícola), Alcoy y La Huerta (maquinaria industrial), </a:t>
            </a:r>
            <a:r>
              <a:rPr lang="es-ES" sz="1300" dirty="0" err="1" smtClean="0"/>
              <a:t>Valldigna</a:t>
            </a:r>
            <a:r>
              <a:rPr lang="es-ES" sz="1300" dirty="0" smtClean="0"/>
              <a:t> (muebles metálicos), Játiva (accesorios para el hogar), etc. Así, los más de esta industria está en La Huerta y La Plana.</a:t>
            </a:r>
          </a:p>
          <a:p>
            <a:pPr>
              <a:buNone/>
            </a:pPr>
            <a:r>
              <a:rPr lang="es-ES" sz="1300" dirty="0" smtClean="0"/>
              <a:t>  </a:t>
            </a:r>
            <a:endParaRPr lang="es-ES" sz="1300"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ES" b="1" u="sng" dirty="0" smtClean="0">
                <a:solidFill>
                  <a:schemeClr val="accent5">
                    <a:lumMod val="75000"/>
                  </a:schemeClr>
                </a:solidFill>
                <a:effectLst>
                  <a:outerShdw blurRad="38100" dist="38100" dir="2700000" algn="tl">
                    <a:srgbClr val="000000">
                      <a:alpha val="43137"/>
                    </a:srgbClr>
                  </a:outerShdw>
                </a:effectLst>
              </a:rPr>
              <a:t>Sector terciario</a:t>
            </a:r>
            <a:endParaRPr lang="es-ES" b="1" u="sng" dirty="0">
              <a:solidFill>
                <a:schemeClr val="accent5">
                  <a:lumMod val="75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928670"/>
            <a:ext cx="9144000" cy="5929330"/>
          </a:xfrm>
        </p:spPr>
        <p:txBody>
          <a:bodyPr>
            <a:normAutofit fontScale="40000" lnSpcReduction="20000"/>
          </a:bodyPr>
          <a:lstStyle/>
          <a:p>
            <a:pPr>
              <a:buNone/>
            </a:pPr>
            <a:r>
              <a:rPr lang="es-ES" sz="3500" dirty="0" smtClean="0"/>
              <a:t>            El comercio es el sector más dinámico, el que más empleo genera y el que más valor obtiene. El comercio local ha sufrido una transformación decisiva en los últimos años. La tienda tradicional minorista, de barrio, y regentada por una familia aunque con menor presencia que antaño, continúa existiendo. Se decidan al sector de la alimentación, tabaco, bebidas, o se ha especializado en productos de lujo (joyas, moda, etc.). El servicio minorista en los barrios lo dan, cada día más a menudo, grandes cadenas que tienen sus sucursales diseminadas por todo el entorno. Este tipo de establecimientos se remonta, ya a los años 1960. La localización de estos centros minoristas se hace en función del lugar de habitación de la población, aunque también de su lugar de trabajo. El otro modelo de consumo minorista son los grandes centros comerciales que se localizan en el entorno de las grandes ciudades. Valencia es el gran centro comercial de la región pero no hay que olvidar el comercio generado en torno a los centros turísticos.</a:t>
            </a:r>
          </a:p>
          <a:p>
            <a:pPr>
              <a:buNone/>
            </a:pPr>
            <a:r>
              <a:rPr lang="es-ES" sz="3500" dirty="0" smtClean="0"/>
              <a:t>            El comercio fuera de la región ha sido decisivo. Más del 15% del PIB valenciano depende de la exportación, y tiende a aumentar. La balanza comercial valenciana es positiva, tanto con el resto de España como con el extranjero. No obstante, como buena parte de las exportaciones son de productos agrícolas, el porcentaje puede variar en función de las cosechas, especialmente de las de naranjas.</a:t>
            </a:r>
          </a:p>
          <a:p>
            <a:pPr>
              <a:buNone/>
            </a:pPr>
            <a:r>
              <a:rPr lang="es-ES" sz="3500" dirty="0" smtClean="0"/>
              <a:t>            Valencia es el principal puerto exportador de vinos de España, pero lo más significativo son las manufacturas industriales: automóviles, maquinaria, calzado, textil, cerámica, juguetes, muebles, etc. Sin olvidar productos como la sal y el mármol.</a:t>
            </a:r>
          </a:p>
          <a:p>
            <a:pPr>
              <a:buNone/>
            </a:pPr>
            <a:r>
              <a:rPr lang="es-ES" sz="3500" dirty="0" smtClean="0"/>
              <a:t>            Las importaciones valencianas se componen, básicamente, de materias primas para las industrias, energía (petróleo y gas) e intercambios industriales con las grandes firmas extranjeras: automóviles, informática, etc. El gas y el petróleo, suministrado fundamentalmente por Arabia Saudita, es la principal importación de valencia, pero al margen de esto destaca la madera, el cuero y las pieles destinadas a la industria. También se importan los productos agrícolas que no se producen en la región: soja, maíz, cacao, etc., muchas de ellas destinadas a industrias como las del turrón o el helado.</a:t>
            </a:r>
          </a:p>
          <a:p>
            <a:pPr>
              <a:buNone/>
            </a:pPr>
            <a:r>
              <a:rPr lang="es-ES" sz="3500" dirty="0" smtClean="0"/>
              <a:t>           La Comunidad Valenciana es una de las grandes regiones turísticas de España. Si atendemos a la cifras Benidorm es el gran núcleo turístico de la región, ya que ella sola suma el 75% del turismo de toda la región. Se trata de un turismo de sol, playa y alcohol, barato, que viene en vuelos chárter a través del aeropuerto de Alicante. Es el paradigma del turismo que se implantó durante el desarrollismo, con grandes bloques de edificios en primera línea de playa, y depredador de los recursos paisajísticos. Este modelo ha sido imitado en otras partes de España, y dentro de la Comunidad Valenciana en sitios como </a:t>
            </a:r>
            <a:r>
              <a:rPr lang="es-ES" sz="3500" dirty="0" err="1" smtClean="0"/>
              <a:t>Cullera</a:t>
            </a:r>
            <a:r>
              <a:rPr lang="es-ES" sz="3500" dirty="0" smtClean="0"/>
              <a:t>, que conecta con los edificios de El </a:t>
            </a:r>
            <a:r>
              <a:rPr lang="es-ES" sz="3500" dirty="0" err="1" smtClean="0"/>
              <a:t>Perelló</a:t>
            </a:r>
            <a:r>
              <a:rPr lang="es-ES" sz="3500" dirty="0" smtClean="0"/>
              <a:t>, </a:t>
            </a:r>
            <a:r>
              <a:rPr lang="es-ES" sz="3500" dirty="0" err="1" smtClean="0"/>
              <a:t>Tabernes</a:t>
            </a:r>
            <a:r>
              <a:rPr lang="es-ES" sz="3500" dirty="0" smtClean="0"/>
              <a:t>, Gandía, La Oliva, etc. Pero esta es la excepción. </a:t>
            </a:r>
          </a:p>
          <a:p>
            <a:pPr>
              <a:buNone/>
            </a:pPr>
            <a:r>
              <a:rPr lang="es-ES" sz="3500" dirty="0" smtClean="0"/>
              <a:t>           El segundo centro turístico es el complejo </a:t>
            </a:r>
            <a:r>
              <a:rPr lang="es-ES" sz="3500" dirty="0" err="1" smtClean="0"/>
              <a:t>Benicasim</a:t>
            </a:r>
            <a:r>
              <a:rPr lang="es-ES" sz="3500" dirty="0" smtClean="0"/>
              <a:t>-Oropesa. En su entorno se encuentra centros tan importantes como </a:t>
            </a:r>
            <a:r>
              <a:rPr lang="es-ES" sz="3500" dirty="0" err="1" smtClean="0"/>
              <a:t>Vinaroz</a:t>
            </a:r>
            <a:r>
              <a:rPr lang="es-ES" sz="3500" dirty="0" smtClean="0"/>
              <a:t>, Benicarló y </a:t>
            </a:r>
            <a:r>
              <a:rPr lang="es-ES" sz="3500" dirty="0" err="1" smtClean="0"/>
              <a:t>Peñíscola</a:t>
            </a:r>
            <a:r>
              <a:rPr lang="es-ES" sz="3500" dirty="0" smtClean="0"/>
              <a:t>. Valencia también ha sido un destino </a:t>
            </a:r>
            <a:r>
              <a:rPr lang="es-ES" sz="3500" dirty="0" err="1" smtClean="0"/>
              <a:t>turísitico</a:t>
            </a:r>
            <a:r>
              <a:rPr lang="es-ES" sz="3500" dirty="0" smtClean="0"/>
              <a:t> habitual. Desde la misma ciudad a la línea de costa han ido apareciendo diversas urbanizaciones: Puebla </a:t>
            </a:r>
            <a:r>
              <a:rPr lang="es-ES" sz="3500" dirty="0" err="1" smtClean="0"/>
              <a:t>Farnals</a:t>
            </a:r>
            <a:r>
              <a:rPr lang="es-ES" sz="3500" dirty="0" smtClean="0"/>
              <a:t>, Playa Puig, </a:t>
            </a:r>
            <a:r>
              <a:rPr lang="es-ES" sz="3500" dirty="0" err="1" smtClean="0"/>
              <a:t>etc</a:t>
            </a:r>
            <a:r>
              <a:rPr lang="es-ES" sz="3500" dirty="0" smtClean="0"/>
              <a:t>,.</a:t>
            </a:r>
          </a:p>
          <a:p>
            <a:pPr>
              <a:buNone/>
            </a:pPr>
            <a:endParaRPr lang="es-ES"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4000" b="1" dirty="0" smtClean="0">
                <a:solidFill>
                  <a:srgbClr val="002060"/>
                </a:solidFill>
              </a:rPr>
              <a:t>MEDIOS DE COMUNICACIÓN</a:t>
            </a:r>
          </a:p>
          <a:p>
            <a:pPr>
              <a:buNone/>
            </a:pPr>
            <a:r>
              <a:rPr lang="es-ES" sz="3500" b="1" dirty="0" smtClean="0"/>
              <a:t>Ferrocarril</a:t>
            </a:r>
          </a:p>
          <a:p>
            <a:pPr>
              <a:buNone/>
            </a:pPr>
            <a:r>
              <a:rPr lang="es-ES" sz="3500" dirty="0" smtClean="0"/>
              <a:t>El principal eje ferroviario de la Comunidad es el denominado </a:t>
            </a:r>
            <a:r>
              <a:rPr lang="es-ES" sz="3500" i="1" dirty="0" smtClean="0"/>
              <a:t>Corredor Mediterráneo</a:t>
            </a:r>
            <a:r>
              <a:rPr lang="es-ES" sz="3500" dirty="0" smtClean="0"/>
              <a:t> que comunica por ferrocarril desde la conexión con Francia en la estación internacional de </a:t>
            </a:r>
            <a:r>
              <a:rPr lang="es-ES" sz="3500" dirty="0" err="1" smtClean="0"/>
              <a:t>Portbouhasta</a:t>
            </a:r>
            <a:r>
              <a:rPr lang="es-ES" sz="3500" dirty="0" smtClean="0"/>
              <a:t> el municipio murciano de Lorca. Atraviesa todo el territorio valenciano de norte a sur y es usado tanto por trenes de cercanías como por los de media y larga distancia, aparte de los mercancías.</a:t>
            </a:r>
          </a:p>
          <a:p>
            <a:pPr>
              <a:buNone/>
            </a:pPr>
            <a:r>
              <a:rPr lang="es-ES" sz="3500" dirty="0" smtClean="0"/>
              <a:t>Además, la Comunidad Valenciana está conectada con Madrid desde Valencia a través de Cuenca o Albacete, y desde Alicante a través de Albacete. </a:t>
            </a:r>
          </a:p>
          <a:p>
            <a:pPr>
              <a:buNone/>
            </a:pPr>
            <a:r>
              <a:rPr lang="es-ES" sz="3500" dirty="0" smtClean="0"/>
              <a:t>Por otro lado, Valencia está comunicada con Aragón siendo posible llegar a cualquiera de las tres capitales de provincia aragonesas.</a:t>
            </a:r>
          </a:p>
          <a:p>
            <a:pPr>
              <a:buNone/>
            </a:pPr>
            <a:r>
              <a:rPr lang="es-ES" sz="3500" dirty="0" smtClean="0"/>
              <a:t>Las tres estaciones principales de la Comunidad Valenciana se encuentran situadas en las tres capitales de provincia:</a:t>
            </a:r>
          </a:p>
          <a:p>
            <a:pPr>
              <a:buNone/>
            </a:pPr>
            <a:r>
              <a:rPr lang="es-ES" sz="3500" dirty="0" smtClean="0"/>
              <a:t>Estación del Norte, en Valencia (en </a:t>
            </a:r>
            <a:r>
              <a:rPr lang="es-ES" sz="3500" i="1" dirty="0" smtClean="0"/>
              <a:t>valenciano</a:t>
            </a:r>
            <a:r>
              <a:rPr lang="es-ES" sz="3500" dirty="0" smtClean="0"/>
              <a:t> y oficialmente </a:t>
            </a:r>
            <a:r>
              <a:rPr lang="es-ES" sz="3500" i="1" dirty="0" err="1" smtClean="0"/>
              <a:t>Estació</a:t>
            </a:r>
            <a:r>
              <a:rPr lang="es-ES" sz="3500" i="1" dirty="0" smtClean="0"/>
              <a:t> del Nord</a:t>
            </a:r>
            <a:r>
              <a:rPr lang="es-ES" sz="3500" dirty="0" smtClean="0"/>
              <a:t>)</a:t>
            </a:r>
          </a:p>
          <a:p>
            <a:pPr>
              <a:buNone/>
            </a:pPr>
            <a:r>
              <a:rPr lang="es-ES" sz="3500" dirty="0" smtClean="0"/>
              <a:t>Estación Término de Alicante, también llamada Estación de Madrid (oficialmente </a:t>
            </a:r>
            <a:r>
              <a:rPr lang="es-ES" sz="3500" i="1" dirty="0" err="1" smtClean="0"/>
              <a:t>Estació</a:t>
            </a:r>
            <a:r>
              <a:rPr lang="es-ES" sz="3500" i="1" dirty="0" smtClean="0"/>
              <a:t> Terminal </a:t>
            </a:r>
            <a:r>
              <a:rPr lang="es-ES" sz="3500" i="1" dirty="0" err="1" smtClean="0"/>
              <a:t>d'Alacant</a:t>
            </a:r>
            <a:r>
              <a:rPr lang="es-ES" sz="3500" dirty="0" smtClean="0"/>
              <a:t>)</a:t>
            </a:r>
          </a:p>
          <a:p>
            <a:pPr>
              <a:buNone/>
            </a:pPr>
            <a:r>
              <a:rPr lang="es-ES" sz="3500" dirty="0" smtClean="0"/>
              <a:t>Estación de Castellón de la Plana (oficialmente </a:t>
            </a:r>
            <a:r>
              <a:rPr lang="es-ES" sz="3500" i="1" dirty="0" err="1" smtClean="0"/>
              <a:t>Estació</a:t>
            </a:r>
            <a:r>
              <a:rPr lang="es-ES" sz="3500" i="1" dirty="0" smtClean="0"/>
              <a:t> de Castelló</a:t>
            </a:r>
            <a:r>
              <a:rPr lang="es-ES" sz="3500" dirty="0" smtClean="0"/>
              <a:t>)</a:t>
            </a:r>
          </a:p>
          <a:p>
            <a:pPr>
              <a:buNone/>
            </a:pPr>
            <a:r>
              <a:rPr lang="es-ES" sz="3500" b="1" dirty="0" smtClean="0"/>
              <a:t>Carreteras </a:t>
            </a:r>
          </a:p>
          <a:p>
            <a:pPr>
              <a:buNone/>
            </a:pPr>
            <a:r>
              <a:rPr lang="es-ES" sz="3500" dirty="0" smtClean="0"/>
              <a:t>         La principal carretera de la Comunidad Valenciana es la Autovía-Autopista del Mediterráneo (AP-7/A-7) que une las tres capitales provinciales y otras poblaciones de importancia. Otras vías de importancia son las que comunican Valencia con Madrid, Alicante con Madrid, Valencia con Albacete, y Alicante con Valencia por el interior, la llamada </a:t>
            </a:r>
            <a:r>
              <a:rPr lang="es-ES" sz="3500" i="1" dirty="0" smtClean="0"/>
              <a:t>Autovía Central</a:t>
            </a:r>
            <a:r>
              <a:rPr lang="es-ES" sz="3500" dirty="0" smtClean="0"/>
              <a:t>, que pasa por Alcoy y Játiva.</a:t>
            </a:r>
          </a:p>
          <a:p>
            <a:pPr>
              <a:buNone/>
            </a:pPr>
            <a:r>
              <a:rPr lang="es-ES" sz="3500" dirty="0" smtClean="0"/>
              <a:t>         Principales carreteras de la Comunidad </a:t>
            </a:r>
            <a:r>
              <a:rPr lang="es-ES" sz="3500" dirty="0" err="1" smtClean="0"/>
              <a:t>ValencianaCarreteraDesde</a:t>
            </a:r>
            <a:r>
              <a:rPr lang="es-ES" sz="3500" dirty="0" smtClean="0"/>
              <a:t> - </a:t>
            </a:r>
            <a:r>
              <a:rPr lang="es-ES" sz="3500" dirty="0" err="1" smtClean="0"/>
              <a:t>HastaPoblaciones</a:t>
            </a:r>
            <a:r>
              <a:rPr lang="es-ES" sz="3500" dirty="0" smtClean="0"/>
              <a:t> por donde pasa  </a:t>
            </a:r>
            <a:br>
              <a:rPr lang="es-ES" sz="3500" dirty="0" smtClean="0"/>
            </a:br>
            <a:r>
              <a:rPr lang="es-ES" sz="3500" dirty="0" smtClean="0"/>
              <a:t>Autovía-Autopista del </a:t>
            </a:r>
            <a:r>
              <a:rPr lang="es-ES" sz="3500" dirty="0" err="1" smtClean="0"/>
              <a:t>MediterráneoLa</a:t>
            </a:r>
            <a:r>
              <a:rPr lang="es-ES" sz="3500" dirty="0" smtClean="0"/>
              <a:t> Junquera - </a:t>
            </a:r>
            <a:r>
              <a:rPr lang="es-ES" sz="3500" dirty="0" err="1" smtClean="0"/>
              <a:t>MálagaPobla</a:t>
            </a:r>
            <a:r>
              <a:rPr lang="es-ES" sz="3500" dirty="0" smtClean="0"/>
              <a:t> Tornesa, Castellón, Sagunto, Valencia, Alcira, Gandía, Benidorm, Alicante, Elche, Orihuela y </a:t>
            </a:r>
            <a:r>
              <a:rPr lang="es-ES" sz="3500" dirty="0" err="1" smtClean="0"/>
              <a:t>Torrevieja</a:t>
            </a:r>
            <a:r>
              <a:rPr lang="es-ES" sz="3500" dirty="0" smtClean="0"/>
              <a:t/>
            </a:r>
            <a:br>
              <a:rPr lang="es-ES" sz="3500" dirty="0" smtClean="0"/>
            </a:br>
            <a:r>
              <a:rPr lang="es-ES" sz="3500" dirty="0" smtClean="0"/>
              <a:t>Autovía del </a:t>
            </a:r>
            <a:r>
              <a:rPr lang="es-ES" sz="3500" dirty="0" err="1" smtClean="0"/>
              <a:t>EsteMadrid</a:t>
            </a:r>
            <a:r>
              <a:rPr lang="es-ES" sz="3500" dirty="0" smtClean="0"/>
              <a:t> - </a:t>
            </a:r>
            <a:r>
              <a:rPr lang="es-ES" sz="3500" dirty="0" err="1" smtClean="0"/>
              <a:t>ValenciaUtiel</a:t>
            </a:r>
            <a:r>
              <a:rPr lang="es-ES" sz="3500" dirty="0" smtClean="0"/>
              <a:t>, Requena, </a:t>
            </a:r>
            <a:r>
              <a:rPr lang="es-ES" sz="3500" dirty="0" err="1" smtClean="0"/>
              <a:t>Buñol</a:t>
            </a:r>
            <a:r>
              <a:rPr lang="es-ES" sz="3500" dirty="0" smtClean="0"/>
              <a:t>, Chiva, </a:t>
            </a:r>
            <a:r>
              <a:rPr lang="es-ES" sz="3500" dirty="0" err="1" smtClean="0"/>
              <a:t>Cheste</a:t>
            </a:r>
            <a:r>
              <a:rPr lang="es-ES" sz="3500" dirty="0" smtClean="0"/>
              <a:t> y Valencia</a:t>
            </a:r>
            <a:br>
              <a:rPr lang="es-ES" sz="3500" dirty="0" smtClean="0"/>
            </a:br>
            <a:r>
              <a:rPr lang="es-ES" sz="3500" dirty="0" smtClean="0"/>
              <a:t>Autovía de </a:t>
            </a:r>
            <a:r>
              <a:rPr lang="es-ES" sz="3500" dirty="0" err="1" smtClean="0"/>
              <a:t>AlicanteHonrubia</a:t>
            </a:r>
            <a:r>
              <a:rPr lang="es-ES" sz="3500" dirty="0" smtClean="0"/>
              <a:t> - </a:t>
            </a:r>
            <a:r>
              <a:rPr lang="es-ES" sz="3500" dirty="0" err="1" smtClean="0"/>
              <a:t>AlicanteVillena</a:t>
            </a:r>
            <a:r>
              <a:rPr lang="es-ES" sz="3500" dirty="0" smtClean="0"/>
              <a:t>, </a:t>
            </a:r>
            <a:r>
              <a:rPr lang="es-ES" sz="3500" dirty="0" err="1" smtClean="0"/>
              <a:t>Sax</a:t>
            </a:r>
            <a:r>
              <a:rPr lang="es-ES" sz="3500" dirty="0" smtClean="0"/>
              <a:t>, Elda-Petrel, </a:t>
            </a:r>
            <a:r>
              <a:rPr lang="es-ES" sz="3500" dirty="0" err="1" smtClean="0"/>
              <a:t>Novelda</a:t>
            </a:r>
            <a:r>
              <a:rPr lang="es-ES" sz="3500" dirty="0" smtClean="0"/>
              <a:t>, Alicante</a:t>
            </a:r>
            <a:br>
              <a:rPr lang="es-ES" sz="3500" dirty="0" smtClean="0"/>
            </a:br>
            <a:r>
              <a:rPr lang="es-ES" sz="3500" dirty="0" smtClean="0"/>
              <a:t>Autovía </a:t>
            </a:r>
            <a:r>
              <a:rPr lang="es-ES" sz="3500" dirty="0" err="1" smtClean="0"/>
              <a:t>MudéjarFrancia</a:t>
            </a:r>
            <a:r>
              <a:rPr lang="es-ES" sz="3500" dirty="0" smtClean="0"/>
              <a:t> - </a:t>
            </a:r>
            <a:r>
              <a:rPr lang="es-ES" sz="3500" dirty="0" err="1" smtClean="0"/>
              <a:t>SaguntoSagunto</a:t>
            </a:r>
            <a:r>
              <a:rPr lang="es-ES" sz="3500" dirty="0" smtClean="0"/>
              <a:t>, Segorbe y </a:t>
            </a:r>
            <a:r>
              <a:rPr lang="es-ES" sz="3500" dirty="0" err="1" smtClean="0"/>
              <a:t>Viver</a:t>
            </a:r>
            <a:r>
              <a:rPr lang="es-ES" sz="3500" dirty="0" smtClean="0"/>
              <a:t/>
            </a:r>
            <a:br>
              <a:rPr lang="es-ES" sz="3500" dirty="0" smtClean="0"/>
            </a:br>
            <a:endParaRPr lang="es-ES" sz="3500" dirty="0" smtClean="0"/>
          </a:p>
          <a:p>
            <a:pPr>
              <a:buNone/>
            </a:pPr>
            <a:r>
              <a:rPr lang="es-ES" sz="3500" b="1" dirty="0" smtClean="0"/>
              <a:t>Aeropuertos </a:t>
            </a:r>
          </a:p>
          <a:p>
            <a:pPr>
              <a:buNone/>
            </a:pPr>
            <a:r>
              <a:rPr lang="es-ES" sz="3500" dirty="0" smtClean="0"/>
              <a:t>          La Comunidad Valenciana cuenta con dos aeropuertos, el del </a:t>
            </a:r>
            <a:r>
              <a:rPr lang="es-ES" sz="3500" dirty="0" err="1" smtClean="0"/>
              <a:t>Altet</a:t>
            </a:r>
            <a:r>
              <a:rPr lang="es-ES" sz="3500" dirty="0" smtClean="0"/>
              <a:t> (Alicante) y el de Manises (Valencia), que sumaron 15.357.647 pasajeros en 2008. Hay un tercero en construcción, el de Villanueva de Alcolea, en la provincia de Castellón.</a:t>
            </a:r>
          </a:p>
          <a:p>
            <a:pPr>
              <a:buNone/>
            </a:pPr>
            <a:r>
              <a:rPr lang="es-ES" sz="3500" dirty="0" smtClean="0"/>
              <a:t>         Aeropuertos de la Comunidad </a:t>
            </a:r>
            <a:r>
              <a:rPr lang="es-ES" sz="3500" dirty="0" err="1" smtClean="0"/>
              <a:t>ValencianaAeropuertoUbicaciónPasajeros</a:t>
            </a:r>
            <a:r>
              <a:rPr lang="es-ES" sz="3500" dirty="0" smtClean="0"/>
              <a:t> (2008)</a:t>
            </a:r>
            <a:r>
              <a:rPr lang="es-ES" sz="3500" b="1" dirty="0" smtClean="0"/>
              <a:t>Alicante</a:t>
            </a:r>
            <a:r>
              <a:rPr lang="es-ES" sz="3500" dirty="0" smtClean="0"/>
              <a:t>9 km de Alicante, en el término municipal de Elche, en la N-332 entre Alicante y Santa Pola9.578.304</a:t>
            </a:r>
            <a:r>
              <a:rPr lang="es-ES" sz="3500" b="1" dirty="0" smtClean="0"/>
              <a:t>Valencia</a:t>
            </a:r>
            <a:r>
              <a:rPr lang="es-ES" sz="3500" dirty="0" smtClean="0"/>
              <a:t>8 km de Valencia, en los términos municipales de Manises y </a:t>
            </a:r>
            <a:r>
              <a:rPr lang="es-ES" sz="3500" dirty="0" err="1" smtClean="0"/>
              <a:t>Cuart</a:t>
            </a:r>
            <a:r>
              <a:rPr lang="es-ES" sz="3500" dirty="0" smtClean="0"/>
              <a:t> de </a:t>
            </a:r>
            <a:r>
              <a:rPr lang="es-ES" sz="3500" dirty="0" err="1" smtClean="0"/>
              <a:t>Poblet</a:t>
            </a:r>
            <a:r>
              <a:rPr lang="es-ES" sz="3500" dirty="0" smtClean="0"/>
              <a:t>, en la Autovía5.779.343</a:t>
            </a:r>
            <a:r>
              <a:rPr lang="es-ES" sz="3500" b="1" dirty="0" smtClean="0"/>
              <a:t>Castellón</a:t>
            </a:r>
            <a:r>
              <a:rPr lang="es-ES" sz="3500" dirty="0" smtClean="0"/>
              <a:t>En fase de construcción en las inmediaciones de Villanueva de Alcolea-</a:t>
            </a:r>
            <a:br>
              <a:rPr lang="es-ES" sz="3500" dirty="0" smtClean="0"/>
            </a:br>
            <a:endParaRPr lang="es-ES" sz="350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7500" lnSpcReduction="20000"/>
          </a:bodyPr>
          <a:lstStyle/>
          <a:p>
            <a:pPr>
              <a:buNone/>
            </a:pPr>
            <a:r>
              <a:rPr lang="es-ES" sz="5900" b="1" dirty="0" smtClean="0">
                <a:solidFill>
                  <a:schemeClr val="tx2">
                    <a:lumMod val="75000"/>
                  </a:schemeClr>
                </a:solidFill>
                <a:effectLst>
                  <a:outerShdw blurRad="38100" dist="38100" dir="2700000" algn="tl">
                    <a:srgbClr val="000000">
                      <a:alpha val="43137"/>
                    </a:srgbClr>
                  </a:outerShdw>
                </a:effectLst>
              </a:rPr>
              <a:t>Monumentos</a:t>
            </a:r>
          </a:p>
          <a:p>
            <a:pPr>
              <a:buNone/>
            </a:pPr>
            <a:endParaRPr lang="es-ES" b="1" dirty="0" smtClean="0"/>
          </a:p>
          <a:p>
            <a:pPr>
              <a:buNone/>
            </a:pPr>
            <a:r>
              <a:rPr lang="es-ES" dirty="0" smtClean="0"/>
              <a:t>Acueducto Los Arcos de </a:t>
            </a:r>
            <a:r>
              <a:rPr lang="es-ES" dirty="0" err="1" smtClean="0"/>
              <a:t>Alpuente</a:t>
            </a:r>
            <a:r>
              <a:rPr lang="es-ES" dirty="0" smtClean="0"/>
              <a:t>(1º foto)</a:t>
            </a:r>
          </a:p>
          <a:p>
            <a:pPr>
              <a:buNone/>
            </a:pPr>
            <a:r>
              <a:rPr lang="es-ES" dirty="0" err="1" smtClean="0"/>
              <a:t>Cambra</a:t>
            </a:r>
            <a:r>
              <a:rPr lang="es-ES" dirty="0" smtClean="0"/>
              <a:t> Vieja del Trigo (</a:t>
            </a:r>
            <a:r>
              <a:rPr lang="es-ES" dirty="0" err="1" smtClean="0"/>
              <a:t>Ademuz</a:t>
            </a:r>
            <a:r>
              <a:rPr lang="es-ES" dirty="0" smtClean="0"/>
              <a:t>)(2º foto)</a:t>
            </a:r>
          </a:p>
          <a:p>
            <a:pPr>
              <a:buNone/>
            </a:pPr>
            <a:r>
              <a:rPr lang="es-ES" dirty="0" smtClean="0"/>
              <a:t>Casa de la Villa (</a:t>
            </a:r>
            <a:r>
              <a:rPr lang="es-ES" dirty="0" err="1" smtClean="0"/>
              <a:t>Ademuz</a:t>
            </a:r>
            <a:r>
              <a:rPr lang="es-ES" dirty="0" smtClean="0"/>
              <a:t>)</a:t>
            </a:r>
          </a:p>
          <a:p>
            <a:pPr>
              <a:buNone/>
            </a:pPr>
            <a:r>
              <a:rPr lang="es-ES" dirty="0" smtClean="0"/>
              <a:t>Cárcel Municipal (</a:t>
            </a:r>
            <a:r>
              <a:rPr lang="es-ES" dirty="0" err="1" smtClean="0"/>
              <a:t>Ademuz</a:t>
            </a:r>
            <a:r>
              <a:rPr lang="es-ES" dirty="0" smtClean="0"/>
              <a:t>)</a:t>
            </a:r>
          </a:p>
          <a:p>
            <a:pPr>
              <a:buNone/>
            </a:pPr>
            <a:r>
              <a:rPr lang="es-ES" dirty="0" smtClean="0"/>
              <a:t>Almudín de Játiva</a:t>
            </a:r>
          </a:p>
          <a:p>
            <a:pPr>
              <a:buNone/>
            </a:pPr>
            <a:r>
              <a:rPr lang="es-ES" dirty="0" smtClean="0"/>
              <a:t>Alquería del Agua Fresca</a:t>
            </a:r>
          </a:p>
          <a:p>
            <a:pPr>
              <a:buNone/>
            </a:pPr>
            <a:r>
              <a:rPr lang="es-ES" dirty="0" smtClean="0"/>
              <a:t>Alquería del </a:t>
            </a:r>
            <a:r>
              <a:rPr lang="es-ES" dirty="0" err="1" smtClean="0"/>
              <a:t>Duc</a:t>
            </a:r>
            <a:r>
              <a:rPr lang="es-ES" dirty="0" smtClean="0"/>
              <a:t> (Gandía)</a:t>
            </a:r>
            <a:endParaRPr lang="es-ES" b="1" dirty="0" smtClean="0"/>
          </a:p>
          <a:p>
            <a:pPr>
              <a:buNone/>
            </a:pPr>
            <a:r>
              <a:rPr lang="es-ES" dirty="0" smtClean="0"/>
              <a:t>Batería napoleónica de Gabarda</a:t>
            </a:r>
            <a:endParaRPr lang="es-ES" b="1" dirty="0" smtClean="0"/>
          </a:p>
          <a:p>
            <a:pPr>
              <a:buNone/>
            </a:pPr>
            <a:r>
              <a:rPr lang="es-ES" dirty="0" smtClean="0"/>
              <a:t>Cartuja de Porta </a:t>
            </a:r>
            <a:r>
              <a:rPr lang="es-ES" dirty="0" err="1" smtClean="0"/>
              <a:t>Coeli</a:t>
            </a:r>
            <a:endParaRPr lang="es-ES" dirty="0" smtClean="0"/>
          </a:p>
          <a:p>
            <a:pPr>
              <a:buNone/>
            </a:pPr>
            <a:r>
              <a:rPr lang="es-ES" dirty="0" smtClean="0"/>
              <a:t>Casa consistorial de Alcira</a:t>
            </a:r>
          </a:p>
          <a:p>
            <a:pPr>
              <a:buNone/>
            </a:pPr>
            <a:r>
              <a:rPr lang="es-ES" dirty="0" smtClean="0"/>
              <a:t>Casa de los </a:t>
            </a:r>
            <a:r>
              <a:rPr lang="es-ES" dirty="0" err="1" smtClean="0"/>
              <a:t>Mayans</a:t>
            </a:r>
            <a:endParaRPr lang="es-ES" dirty="0" smtClean="0"/>
          </a:p>
          <a:p>
            <a:pPr>
              <a:buNone/>
            </a:pPr>
            <a:r>
              <a:rPr lang="es-ES" dirty="0" smtClean="0"/>
              <a:t>Castillo de </a:t>
            </a:r>
            <a:r>
              <a:rPr lang="es-ES" dirty="0" err="1" smtClean="0"/>
              <a:t>Albalat</a:t>
            </a:r>
            <a:r>
              <a:rPr lang="es-ES" dirty="0" smtClean="0"/>
              <a:t> </a:t>
            </a:r>
            <a:r>
              <a:rPr lang="es-ES" dirty="0" err="1" smtClean="0"/>
              <a:t>dels</a:t>
            </a:r>
            <a:r>
              <a:rPr lang="es-ES" dirty="0" smtClean="0"/>
              <a:t> </a:t>
            </a:r>
            <a:r>
              <a:rPr lang="es-ES" dirty="0" err="1" smtClean="0"/>
              <a:t>Sorells</a:t>
            </a:r>
            <a:endParaRPr lang="es-ES" dirty="0" smtClean="0"/>
          </a:p>
          <a:p>
            <a:pPr>
              <a:buNone/>
            </a:pPr>
            <a:r>
              <a:rPr lang="es-ES" dirty="0" smtClean="0"/>
              <a:t>Castillo de </a:t>
            </a:r>
            <a:r>
              <a:rPr lang="es-ES" dirty="0" err="1" smtClean="0"/>
              <a:t>Xio</a:t>
            </a:r>
            <a:endParaRPr lang="es-ES" b="1" dirty="0" smtClean="0"/>
          </a:p>
          <a:p>
            <a:pPr>
              <a:buNone/>
            </a:pPr>
            <a:r>
              <a:rPr lang="es-ES" dirty="0" smtClean="0"/>
              <a:t>Fábrica de seda de </a:t>
            </a:r>
            <a:r>
              <a:rPr lang="es-ES" dirty="0" err="1" smtClean="0"/>
              <a:t>Vinalesa</a:t>
            </a:r>
            <a:r>
              <a:rPr lang="es-ES" dirty="0" smtClean="0"/>
              <a:t>                                </a:t>
            </a:r>
            <a:endParaRPr lang="es-ES" b="1" dirty="0" smtClean="0"/>
          </a:p>
          <a:p>
            <a:pPr>
              <a:buNone/>
            </a:pPr>
            <a:r>
              <a:rPr lang="es-ES" dirty="0" smtClean="0"/>
              <a:t>Iglesia de San Lucas Evangelista (</a:t>
            </a:r>
            <a:r>
              <a:rPr lang="es-ES" dirty="0" err="1" smtClean="0"/>
              <a:t>Cheste</a:t>
            </a:r>
            <a:r>
              <a:rPr lang="es-ES" dirty="0" smtClean="0"/>
              <a:t>)</a:t>
            </a:r>
          </a:p>
          <a:p>
            <a:pPr>
              <a:buNone/>
            </a:pPr>
            <a:r>
              <a:rPr lang="es-ES" dirty="0" smtClean="0"/>
              <a:t>Iglesia de Santa Catalina (Alcira)</a:t>
            </a:r>
            <a:endParaRPr lang="es-ES" b="1" dirty="0" smtClean="0"/>
          </a:p>
          <a:p>
            <a:pPr>
              <a:buNone/>
            </a:pPr>
            <a:r>
              <a:rPr lang="es-ES" dirty="0" smtClean="0"/>
              <a:t>Monasterio de San Jerónimo de </a:t>
            </a:r>
            <a:r>
              <a:rPr lang="es-ES" dirty="0" err="1" smtClean="0"/>
              <a:t>Cotalba</a:t>
            </a:r>
            <a:endParaRPr lang="es-ES" dirty="0" smtClean="0"/>
          </a:p>
          <a:p>
            <a:pPr>
              <a:buNone/>
            </a:pPr>
            <a:r>
              <a:rPr lang="es-ES" dirty="0" smtClean="0"/>
              <a:t>Monasterio de Santa María de la </a:t>
            </a:r>
            <a:r>
              <a:rPr lang="es-ES" dirty="0" err="1" smtClean="0"/>
              <a:t>Valldigna</a:t>
            </a:r>
            <a:endParaRPr lang="es-ES" b="1" dirty="0" smtClean="0"/>
          </a:p>
          <a:p>
            <a:pPr>
              <a:buNone/>
            </a:pPr>
            <a:r>
              <a:rPr lang="es-ES" dirty="0" smtClean="0"/>
              <a:t>Palacio - Castillo de </a:t>
            </a:r>
            <a:r>
              <a:rPr lang="es-ES" dirty="0" err="1" smtClean="0"/>
              <a:t>Alacuás</a:t>
            </a:r>
            <a:endParaRPr lang="es-ES" dirty="0" smtClean="0"/>
          </a:p>
          <a:p>
            <a:pPr>
              <a:buNone/>
            </a:pPr>
            <a:r>
              <a:rPr lang="es-ES" dirty="0" smtClean="0"/>
              <a:t>Palacio de los Condes de </a:t>
            </a:r>
            <a:r>
              <a:rPr lang="es-ES" dirty="0" err="1" smtClean="0"/>
              <a:t>Villapaterna</a:t>
            </a:r>
            <a:endParaRPr lang="es-ES" dirty="0" smtClean="0"/>
          </a:p>
          <a:p>
            <a:pPr>
              <a:buNone/>
            </a:pPr>
            <a:r>
              <a:rPr lang="es-ES" dirty="0" smtClean="0"/>
              <a:t>Palacio de los duques de Liria</a:t>
            </a:r>
          </a:p>
          <a:p>
            <a:pPr>
              <a:buNone/>
            </a:pPr>
            <a:r>
              <a:rPr lang="es-ES" dirty="0" smtClean="0"/>
              <a:t>Patio de los Silos</a:t>
            </a:r>
            <a:endParaRPr lang="es-ES" b="1" dirty="0" smtClean="0"/>
          </a:p>
          <a:p>
            <a:pPr>
              <a:buNone/>
            </a:pPr>
            <a:r>
              <a:rPr lang="es-ES" dirty="0" smtClean="0"/>
              <a:t>Torre de Paterna</a:t>
            </a:r>
          </a:p>
          <a:p>
            <a:pPr>
              <a:buNone/>
            </a:pPr>
            <a:r>
              <a:rPr lang="es-ES" dirty="0" smtClean="0"/>
              <a:t>Torre del Castillo de Torrente</a:t>
            </a:r>
          </a:p>
          <a:p>
            <a:endParaRPr lang="es-ES" dirty="0"/>
          </a:p>
        </p:txBody>
      </p:sp>
      <p:pic>
        <p:nvPicPr>
          <p:cNvPr id="4" name="3 Imagen" descr="s_ACUEDUCTO-ALPUENTE(3).jpg"/>
          <p:cNvPicPr>
            <a:picLocks noChangeAspect="1"/>
          </p:cNvPicPr>
          <p:nvPr/>
        </p:nvPicPr>
        <p:blipFill>
          <a:blip r:embed="rId3" cstate="print"/>
          <a:stretch>
            <a:fillRect/>
          </a:stretch>
        </p:blipFill>
        <p:spPr>
          <a:xfrm>
            <a:off x="3500430" y="357165"/>
            <a:ext cx="5643570" cy="3000397"/>
          </a:xfrm>
          <a:prstGeom prst="rect">
            <a:avLst/>
          </a:prstGeom>
          <a:ln>
            <a:noFill/>
          </a:ln>
          <a:effectLst>
            <a:softEdge rad="112500"/>
          </a:effectLst>
        </p:spPr>
      </p:pic>
      <p:pic>
        <p:nvPicPr>
          <p:cNvPr id="5" name="4 Imagen" descr="325px-Casa_de_la_Villa-Ademuz.JPG"/>
          <p:cNvPicPr>
            <a:picLocks noChangeAspect="1"/>
          </p:cNvPicPr>
          <p:nvPr/>
        </p:nvPicPr>
        <p:blipFill>
          <a:blip r:embed="rId4" cstate="print"/>
          <a:stretch>
            <a:fillRect/>
          </a:stretch>
        </p:blipFill>
        <p:spPr>
          <a:xfrm>
            <a:off x="3929058" y="3500438"/>
            <a:ext cx="4786346" cy="3052755"/>
          </a:xfrm>
          <a:prstGeom prst="rect">
            <a:avLst/>
          </a:prstGeom>
          <a:ln>
            <a:noFill/>
          </a:ln>
          <a:effectLst>
            <a:softEdge rad="112500"/>
          </a:effec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s-ES"/>
              <a:t>Extremadura </a:t>
            </a:r>
          </a:p>
        </p:txBody>
      </p:sp>
      <p:sp>
        <p:nvSpPr>
          <p:cNvPr id="2053" name="Rectangle 5"/>
          <p:cNvSpPr>
            <a:spLocks noGrp="1" noChangeArrowheads="1"/>
          </p:cNvSpPr>
          <p:nvPr>
            <p:ph type="subTitle" idx="1"/>
          </p:nvPr>
        </p:nvSpPr>
        <p:spPr/>
        <p:txBody>
          <a:bodyPr/>
          <a:lstStyle/>
          <a:p>
            <a:endParaRPr lang="es-ES"/>
          </a:p>
        </p:txBody>
      </p:sp>
      <p:pic>
        <p:nvPicPr>
          <p:cNvPr id="2055" name="Picture 7" descr="bandera_extremadura_con_escud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1050" y="3213100"/>
            <a:ext cx="5113338" cy="3408363"/>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785794"/>
          </a:xfrm>
        </p:spPr>
        <p:txBody>
          <a:bodyPr/>
          <a:lstStyle/>
          <a:p>
            <a:r>
              <a:rPr lang="es-ES" u="sng" dirty="0" smtClean="0">
                <a:solidFill>
                  <a:srgbClr val="FF0000"/>
                </a:solidFill>
                <a:effectLst>
                  <a:outerShdw blurRad="38100" dist="38100" dir="2700000" algn="tl">
                    <a:srgbClr val="000000">
                      <a:alpha val="43137"/>
                    </a:srgbClr>
                  </a:outerShdw>
                </a:effectLst>
              </a:rPr>
              <a:t>ÍNDICE</a:t>
            </a:r>
            <a:endParaRPr lang="es-ES" u="sng" dirty="0">
              <a:solidFill>
                <a:srgbClr val="FF000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2844" y="571480"/>
            <a:ext cx="8858312" cy="6143668"/>
          </a:xfrm>
        </p:spPr>
        <p:txBody>
          <a:bodyPr>
            <a:normAutofit fontScale="55000" lnSpcReduction="20000"/>
          </a:bodyPr>
          <a:lstStyle/>
          <a:p>
            <a:r>
              <a:rPr lang="es-ES" sz="3600" u="sng" dirty="0" smtClean="0"/>
              <a:t>Introducción</a:t>
            </a:r>
            <a:r>
              <a:rPr lang="es-ES" dirty="0" smtClean="0"/>
              <a:t>: Diapositivas 3 y 4</a:t>
            </a:r>
          </a:p>
          <a:p>
            <a:r>
              <a:rPr lang="es-ES" sz="3600" u="sng" dirty="0" smtClean="0"/>
              <a:t>Andalucía</a:t>
            </a:r>
            <a:r>
              <a:rPr lang="es-ES" sz="3600" dirty="0" smtClean="0"/>
              <a:t>:</a:t>
            </a:r>
            <a:r>
              <a:rPr lang="es-ES" dirty="0" smtClean="0"/>
              <a:t> Diapositivas 5-26</a:t>
            </a:r>
          </a:p>
          <a:p>
            <a:r>
              <a:rPr lang="es-ES" sz="3600" u="sng" dirty="0" smtClean="0"/>
              <a:t>Aragón</a:t>
            </a:r>
            <a:r>
              <a:rPr lang="es-ES" sz="3600" dirty="0" smtClean="0"/>
              <a:t>:</a:t>
            </a:r>
            <a:r>
              <a:rPr lang="es-ES" dirty="0" smtClean="0"/>
              <a:t> Diapositivas 27-55</a:t>
            </a:r>
          </a:p>
          <a:p>
            <a:r>
              <a:rPr lang="es-ES" sz="3600" u="sng" dirty="0" smtClean="0"/>
              <a:t>Canarias</a:t>
            </a:r>
            <a:r>
              <a:rPr lang="es-ES" sz="3600" dirty="0" smtClean="0"/>
              <a:t>:</a:t>
            </a:r>
            <a:r>
              <a:rPr lang="es-ES" dirty="0" smtClean="0"/>
              <a:t> Diapositivas 56-69</a:t>
            </a:r>
          </a:p>
          <a:p>
            <a:r>
              <a:rPr lang="es-ES" sz="3600" u="sng" dirty="0" smtClean="0"/>
              <a:t>Cantabria</a:t>
            </a:r>
            <a:r>
              <a:rPr lang="es-ES" sz="3600" dirty="0" smtClean="0"/>
              <a:t>:</a:t>
            </a:r>
            <a:r>
              <a:rPr lang="es-ES" dirty="0" smtClean="0"/>
              <a:t> Diapositivas 70-78</a:t>
            </a:r>
          </a:p>
          <a:p>
            <a:r>
              <a:rPr lang="es-ES" sz="3600" u="sng" dirty="0" smtClean="0"/>
              <a:t>Castilla-La Mancha</a:t>
            </a:r>
            <a:r>
              <a:rPr lang="es-ES" sz="3600" dirty="0" smtClean="0"/>
              <a:t>: </a:t>
            </a:r>
            <a:r>
              <a:rPr lang="es-ES" dirty="0" smtClean="0"/>
              <a:t>Diapositivas 79-97</a:t>
            </a:r>
          </a:p>
          <a:p>
            <a:r>
              <a:rPr lang="es-ES" sz="3600" u="sng" dirty="0" smtClean="0"/>
              <a:t>Castilla y León</a:t>
            </a:r>
            <a:r>
              <a:rPr lang="es-ES" sz="3600" dirty="0" smtClean="0"/>
              <a:t>: </a:t>
            </a:r>
            <a:r>
              <a:rPr lang="es-ES" dirty="0" smtClean="0"/>
              <a:t>Diapositivas 98-112</a:t>
            </a:r>
          </a:p>
          <a:p>
            <a:r>
              <a:rPr lang="es-ES" sz="3600" u="sng" dirty="0" smtClean="0"/>
              <a:t>Cataluña</a:t>
            </a:r>
            <a:r>
              <a:rPr lang="es-ES" sz="3600" dirty="0" smtClean="0"/>
              <a:t>:</a:t>
            </a:r>
            <a:r>
              <a:rPr lang="es-ES" dirty="0" smtClean="0"/>
              <a:t> Diapositivas 113-125</a:t>
            </a:r>
          </a:p>
          <a:p>
            <a:r>
              <a:rPr lang="es-ES" sz="3600" u="sng" dirty="0" smtClean="0"/>
              <a:t>Comunidad de Madrid</a:t>
            </a:r>
            <a:r>
              <a:rPr lang="es-ES" sz="3600" dirty="0" smtClean="0"/>
              <a:t>: </a:t>
            </a:r>
            <a:r>
              <a:rPr lang="es-ES" dirty="0" smtClean="0"/>
              <a:t>Diapositivas 126-157</a:t>
            </a:r>
          </a:p>
          <a:p>
            <a:r>
              <a:rPr lang="es-ES" sz="3600" u="sng" dirty="0" smtClean="0"/>
              <a:t>Comunidad Foral de Navarra</a:t>
            </a:r>
            <a:r>
              <a:rPr lang="es-ES" sz="3600" dirty="0" smtClean="0"/>
              <a:t>: </a:t>
            </a:r>
            <a:r>
              <a:rPr lang="es-ES" dirty="0" smtClean="0"/>
              <a:t>Diapositivas 158-181</a:t>
            </a:r>
          </a:p>
          <a:p>
            <a:r>
              <a:rPr lang="es-ES" sz="3600" u="sng" dirty="0" err="1" smtClean="0"/>
              <a:t>Comunitat</a:t>
            </a:r>
            <a:r>
              <a:rPr lang="es-ES" sz="3600" u="sng" dirty="0" smtClean="0"/>
              <a:t> Valenciana</a:t>
            </a:r>
            <a:r>
              <a:rPr lang="es-ES" sz="3600" dirty="0" smtClean="0"/>
              <a:t>: </a:t>
            </a:r>
            <a:r>
              <a:rPr lang="es-ES" dirty="0" smtClean="0"/>
              <a:t>Diapositivas 182-198</a:t>
            </a:r>
          </a:p>
          <a:p>
            <a:r>
              <a:rPr lang="es-ES" sz="3600" u="sng" dirty="0" smtClean="0"/>
              <a:t>Extremadura</a:t>
            </a:r>
            <a:r>
              <a:rPr lang="es-ES" sz="3600" dirty="0" smtClean="0"/>
              <a:t>:</a:t>
            </a:r>
            <a:r>
              <a:rPr lang="es-ES" dirty="0" smtClean="0"/>
              <a:t> Diapositivas 199-222</a:t>
            </a:r>
          </a:p>
          <a:p>
            <a:r>
              <a:rPr lang="es-ES" sz="3600" u="sng" dirty="0" smtClean="0"/>
              <a:t>Galicia</a:t>
            </a:r>
            <a:r>
              <a:rPr lang="es-ES" sz="3600" dirty="0" smtClean="0"/>
              <a:t>: </a:t>
            </a:r>
            <a:r>
              <a:rPr lang="es-ES" dirty="0" smtClean="0"/>
              <a:t>Diapositivas 223-236</a:t>
            </a:r>
          </a:p>
          <a:p>
            <a:r>
              <a:rPr lang="es-ES" sz="3600" u="sng" dirty="0" smtClean="0"/>
              <a:t>Illes Balears</a:t>
            </a:r>
            <a:r>
              <a:rPr lang="es-ES" sz="3600" dirty="0" smtClean="0"/>
              <a:t>: </a:t>
            </a:r>
            <a:r>
              <a:rPr lang="es-ES" dirty="0" smtClean="0"/>
              <a:t>Diapositivas 237-250</a:t>
            </a:r>
          </a:p>
          <a:p>
            <a:r>
              <a:rPr lang="es-ES" sz="3600" u="sng" dirty="0" smtClean="0"/>
              <a:t>La Rioja</a:t>
            </a:r>
            <a:r>
              <a:rPr lang="es-ES" sz="3600" dirty="0" smtClean="0"/>
              <a:t>: </a:t>
            </a:r>
            <a:r>
              <a:rPr lang="es-ES" dirty="0" smtClean="0"/>
              <a:t>Diapositivas 251-263</a:t>
            </a:r>
          </a:p>
          <a:p>
            <a:r>
              <a:rPr lang="es-ES" sz="3600" u="sng" dirty="0" smtClean="0"/>
              <a:t>País Vasco</a:t>
            </a:r>
            <a:r>
              <a:rPr lang="es-ES" sz="3600" dirty="0" smtClean="0"/>
              <a:t>: </a:t>
            </a:r>
            <a:r>
              <a:rPr lang="es-ES" dirty="0" smtClean="0"/>
              <a:t>Diapositivas 264-291</a:t>
            </a:r>
          </a:p>
          <a:p>
            <a:r>
              <a:rPr lang="es-ES" sz="3600" u="sng" dirty="0" smtClean="0"/>
              <a:t>Principado de Asturias</a:t>
            </a:r>
            <a:r>
              <a:rPr lang="es-ES" sz="3600" dirty="0" smtClean="0"/>
              <a:t>: </a:t>
            </a:r>
            <a:r>
              <a:rPr lang="es-ES" dirty="0" smtClean="0"/>
              <a:t>Diapositivas 292-309</a:t>
            </a:r>
          </a:p>
          <a:p>
            <a:r>
              <a:rPr lang="es-ES" sz="3600" u="sng" dirty="0" smtClean="0"/>
              <a:t>Región de Murcia</a:t>
            </a:r>
            <a:r>
              <a:rPr lang="es-ES" sz="3600" dirty="0" smtClean="0"/>
              <a:t>: </a:t>
            </a:r>
            <a:r>
              <a:rPr lang="es-ES" dirty="0" smtClean="0"/>
              <a:t>Diapositivas 310-323</a:t>
            </a:r>
          </a:p>
          <a:p>
            <a:r>
              <a:rPr lang="es-ES" sz="3600" u="sng" dirty="0" smtClean="0"/>
              <a:t>Ciudades autónomas de Ceuta y Melilla</a:t>
            </a:r>
            <a:r>
              <a:rPr lang="es-ES" sz="3600" dirty="0" smtClean="0"/>
              <a:t>: </a:t>
            </a:r>
            <a:r>
              <a:rPr lang="es-ES" dirty="0" smtClean="0"/>
              <a:t>Diapositivas 324-336</a:t>
            </a:r>
          </a:p>
          <a:p>
            <a:r>
              <a:rPr lang="es-ES" sz="3800" u="sng" dirty="0" smtClean="0"/>
              <a:t>Bibliografía</a:t>
            </a:r>
            <a:r>
              <a:rPr lang="es-ES" sz="3800" dirty="0" smtClean="0"/>
              <a:t>: </a:t>
            </a:r>
            <a:r>
              <a:rPr lang="es-ES" dirty="0" smtClean="0"/>
              <a:t>Diapositivas 337-340</a:t>
            </a:r>
          </a:p>
          <a:p>
            <a:endParaRPr lang="es-E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a:bodyPr>
          <a:lstStyle/>
          <a:p>
            <a:r>
              <a:rPr lang="es-ES" sz="3200" b="1" dirty="0" smtClean="0">
                <a:solidFill>
                  <a:srgbClr val="0070C0"/>
                </a:solidFill>
              </a:rPr>
              <a:t>Sector Secundario</a:t>
            </a:r>
            <a:endParaRPr lang="es-ES" sz="3200" dirty="0"/>
          </a:p>
        </p:txBody>
      </p:sp>
      <p:sp>
        <p:nvSpPr>
          <p:cNvPr id="3" name="2 Marcador de contenido"/>
          <p:cNvSpPr>
            <a:spLocks noGrp="1"/>
          </p:cNvSpPr>
          <p:nvPr>
            <p:ph idx="1"/>
          </p:nvPr>
        </p:nvSpPr>
        <p:spPr>
          <a:xfrm>
            <a:off x="357158" y="1000108"/>
            <a:ext cx="8329642" cy="5357850"/>
          </a:xfrm>
        </p:spPr>
        <p:txBody>
          <a:bodyPr>
            <a:normAutofit fontScale="92500" lnSpcReduction="20000"/>
          </a:bodyPr>
          <a:lstStyle/>
          <a:p>
            <a:pPr>
              <a:buNone/>
            </a:pPr>
            <a:r>
              <a:rPr lang="es-ES" sz="2400" b="1" dirty="0" smtClean="0">
                <a:solidFill>
                  <a:srgbClr val="0070C0"/>
                </a:solidFill>
              </a:rPr>
              <a:t>Industria:</a:t>
            </a:r>
          </a:p>
          <a:p>
            <a:pPr>
              <a:buNone/>
            </a:pPr>
            <a:r>
              <a:rPr lang="es-ES" sz="2400" dirty="0" smtClean="0"/>
              <a:t>         El sector industrial andaluz ha tenido tradicionalmente un escaso peso en la economía y se ha caracterizado por su debilidad. No obstante en valores absolutos la industria aportó en 2007 11.979 millones de Euros y asalarió a más de 290.000 trabajadores. El aporte de producción representa un 9,15%, por debajo del 15,08% de la economía española.</a:t>
            </a:r>
          </a:p>
          <a:p>
            <a:pPr>
              <a:buNone/>
            </a:pPr>
            <a:r>
              <a:rPr lang="es-ES" sz="2400" dirty="0" smtClean="0"/>
              <a:t>         Los principales focos industriales se encuentran en Sevilla, Cádiz, el Campo de Gibraltar y Huelva.</a:t>
            </a:r>
          </a:p>
          <a:p>
            <a:pPr>
              <a:buNone/>
            </a:pPr>
            <a:r>
              <a:rPr lang="es-ES" sz="2400" b="1" dirty="0" smtClean="0">
                <a:solidFill>
                  <a:srgbClr val="0070C0"/>
                </a:solidFill>
              </a:rPr>
              <a:t>Minería:</a:t>
            </a:r>
          </a:p>
          <a:p>
            <a:pPr>
              <a:buNone/>
            </a:pPr>
            <a:r>
              <a:rPr lang="es-ES" sz="2400" dirty="0" smtClean="0"/>
              <a:t>         Andalucía aporta el 59% del valor total nacional, destacando especialmente las piritas y el hierro. Metales preciosos (oro y plata) ,estroncio ,atapulgita ,bentonita volcánica , mármol, yesos,  sal marina,  dolomías y  barita.</a:t>
            </a:r>
          </a:p>
          <a:p>
            <a:pPr>
              <a:buNone/>
            </a:pPr>
            <a:r>
              <a:rPr lang="es-ES" sz="2400" dirty="0" smtClean="0"/>
              <a:t>         Los principales productos extractivos andaluces son el plomo y el cinc, que se encuentra en toda Sierra Morena y el sistema Penibético, pero que principalmente se explotan en Huelva, Jaén y Sevilla.  </a:t>
            </a:r>
          </a:p>
          <a:p>
            <a:pPr>
              <a:buNone/>
            </a:pPr>
            <a:endParaRPr lang="es-ES" sz="2400" b="1" dirty="0">
              <a:solidFill>
                <a:srgbClr val="0070C0"/>
              </a:solidFill>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s-ES"/>
              <a:t>Extremadura</a:t>
            </a:r>
          </a:p>
        </p:txBody>
      </p:sp>
      <p:sp>
        <p:nvSpPr>
          <p:cNvPr id="66563" name="Rectangle 3"/>
          <p:cNvSpPr>
            <a:spLocks noGrp="1" noChangeArrowheads="1"/>
          </p:cNvSpPr>
          <p:nvPr>
            <p:ph type="body" idx="1"/>
          </p:nvPr>
        </p:nvSpPr>
        <p:spPr/>
        <p:txBody>
          <a:bodyPr/>
          <a:lstStyle/>
          <a:p>
            <a:pPr>
              <a:lnSpc>
                <a:spcPct val="80000"/>
              </a:lnSpc>
            </a:pPr>
            <a:r>
              <a:rPr lang="es-ES" sz="2400" b="1"/>
              <a:t>Extremadura</a:t>
            </a:r>
            <a:r>
              <a:rPr lang="es-ES" sz="2400"/>
              <a:t>  es una comunidad autónoma española, compuesta por dos provincias: Cáceres al norte y Badajoz al sur, y situada en el cuadrante suroeste de la península Ibérica. Su capital es Mérida.</a:t>
            </a:r>
          </a:p>
          <a:p>
            <a:pPr>
              <a:lnSpc>
                <a:spcPct val="80000"/>
              </a:lnSpc>
            </a:pPr>
            <a:r>
              <a:rPr lang="es-ES" sz="2400"/>
              <a:t>Extremadura limita al norte con Castilla y León (provincias de Salamanca y Ávila); al sur, con Andalucía (provincias de Huelva, Sevilla y Córdoba); al este, con Castilla-La </a:t>
            </a:r>
          </a:p>
          <a:p>
            <a:pPr>
              <a:lnSpc>
                <a:spcPct val="80000"/>
              </a:lnSpc>
            </a:pPr>
            <a:r>
              <a:rPr lang="es-ES" sz="2400"/>
              <a:t>Mancha (provincias de Toledo y Ciudad Real); al oeste, con Portugal.</a:t>
            </a:r>
          </a:p>
          <a:p>
            <a:pPr>
              <a:lnSpc>
                <a:spcPct val="80000"/>
              </a:lnSpc>
            </a:pPr>
            <a:r>
              <a:rPr lang="es-ES" sz="2400"/>
              <a:t>El Día de Extremadura se celebra el 8 de septiembre.</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s-ES"/>
              <a:t>Geografía</a:t>
            </a:r>
          </a:p>
        </p:txBody>
      </p:sp>
      <p:sp>
        <p:nvSpPr>
          <p:cNvPr id="67587" name="Rectangle 3"/>
          <p:cNvSpPr>
            <a:spLocks noGrp="1" noChangeArrowheads="1"/>
          </p:cNvSpPr>
          <p:nvPr>
            <p:ph type="body" idx="1"/>
          </p:nvPr>
        </p:nvSpPr>
        <p:spPr/>
        <p:txBody>
          <a:bodyPr/>
          <a:lstStyle/>
          <a:p>
            <a:r>
              <a:rPr lang="es-ES"/>
              <a:t>La superficie de Extremadura es de 41.633 km² siendo pues la 5ª comunidad autónoma de España por superficie. Sus dos provincias son las de mayor superficie en España.</a:t>
            </a:r>
          </a:p>
        </p:txBody>
      </p:sp>
      <p:pic>
        <p:nvPicPr>
          <p:cNvPr id="67588" name="Picture 4" descr="Ubicación de Extremadura"/>
          <p:cNvPicPr>
            <a:picLocks noChangeAspect="1" noChangeArrowheads="1"/>
          </p:cNvPicPr>
          <p:nvPr/>
        </p:nvPicPr>
        <p:blipFill>
          <a:blip r:embed="rId2" cstate="print"/>
          <a:srcRect/>
          <a:stretch>
            <a:fillRect/>
          </a:stretch>
        </p:blipFill>
        <p:spPr bwMode="auto">
          <a:xfrm>
            <a:off x="2916238" y="3644900"/>
            <a:ext cx="3600450" cy="255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37" name="Rectangle 29"/>
          <p:cNvSpPr>
            <a:spLocks noGrp="1" noChangeArrowheads="1"/>
          </p:cNvSpPr>
          <p:nvPr>
            <p:ph type="title"/>
          </p:nvPr>
        </p:nvSpPr>
        <p:spPr/>
        <p:txBody>
          <a:bodyPr/>
          <a:lstStyle/>
          <a:p>
            <a:r>
              <a:rPr lang="es-ES"/>
              <a:t>Sistemas montañosos</a:t>
            </a:r>
          </a:p>
        </p:txBody>
      </p:sp>
      <p:sp>
        <p:nvSpPr>
          <p:cNvPr id="68640" name="Rectangle 32"/>
          <p:cNvSpPr>
            <a:spLocks noGrp="1" noChangeArrowheads="1"/>
          </p:cNvSpPr>
          <p:nvPr>
            <p:ph type="body" idx="1"/>
          </p:nvPr>
        </p:nvSpPr>
        <p:spPr/>
        <p:txBody>
          <a:bodyPr/>
          <a:lstStyle/>
          <a:p>
            <a:r>
              <a:rPr lang="es-ES"/>
              <a:t>Sierra de Gredos</a:t>
            </a:r>
          </a:p>
        </p:txBody>
      </p:sp>
      <p:pic>
        <p:nvPicPr>
          <p:cNvPr id="68641" name="Picture 33" descr="http://upload.wikimedia.org/wikipedia/commons/thumb/5/51/La-vera.JPG/250px-La-vera.JPG">
            <a:hlinkClick r:id="rId2"/>
          </p:cNvPr>
          <p:cNvPicPr>
            <a:picLocks noChangeAspect="1" noChangeArrowheads="1"/>
          </p:cNvPicPr>
          <p:nvPr/>
        </p:nvPicPr>
        <p:blipFill>
          <a:blip r:embed="rId3" r:link="rId4" cstate="print"/>
          <a:srcRect/>
          <a:stretch>
            <a:fillRect/>
          </a:stretch>
        </p:blipFill>
        <p:spPr bwMode="auto">
          <a:xfrm>
            <a:off x="755650" y="2276475"/>
            <a:ext cx="7777163" cy="357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s-ES"/>
              <a:t>Sistemas montañosos</a:t>
            </a:r>
          </a:p>
        </p:txBody>
      </p:sp>
      <p:sp>
        <p:nvSpPr>
          <p:cNvPr id="81923" name="Rectangle 3"/>
          <p:cNvSpPr>
            <a:spLocks noGrp="1" noChangeArrowheads="1"/>
          </p:cNvSpPr>
          <p:nvPr>
            <p:ph type="body" idx="1"/>
          </p:nvPr>
        </p:nvSpPr>
        <p:spPr/>
        <p:txBody>
          <a:bodyPr/>
          <a:lstStyle/>
          <a:p>
            <a:pPr>
              <a:lnSpc>
                <a:spcPct val="90000"/>
              </a:lnSpc>
            </a:pPr>
            <a:r>
              <a:rPr lang="es-ES" sz="2400"/>
              <a:t>Al norte de la comunidad se alzan las sierras del Sistema Central, con la Sierra de Gredos, Sierra de Béjar donde Extremadura alcanza su mayor altitud en el Calvitero con 2401 m y la Sierra de Gata que la separan de la meseta norte castellana.</a:t>
            </a:r>
          </a:p>
          <a:p>
            <a:pPr>
              <a:lnSpc>
                <a:spcPct val="90000"/>
              </a:lnSpc>
            </a:pPr>
            <a:r>
              <a:rPr lang="es-ES" sz="2400"/>
              <a:t>En el centro encontramos, de este a oeste, la Sierra de las Villuercas, la Sierra de </a:t>
            </a:r>
          </a:p>
          <a:p>
            <a:pPr>
              <a:lnSpc>
                <a:spcPct val="90000"/>
              </a:lnSpc>
            </a:pPr>
            <a:r>
              <a:rPr lang="es-ES" sz="2400"/>
              <a:t>Montánchez y la Sierra de San Pedro, que forman parte de los Montes de Toledo</a:t>
            </a:r>
          </a:p>
          <a:p>
            <a:pPr>
              <a:lnSpc>
                <a:spcPct val="90000"/>
              </a:lnSpc>
            </a:pPr>
            <a:r>
              <a:rPr lang="es-ES" sz="2400"/>
              <a:t>Al sur se eleva Sierra Morena que separa Extremadura de Andalucía.</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s-ES" b="1"/>
              <a:t>Red hidrográfica</a:t>
            </a:r>
            <a:r>
              <a:rPr lang="es-ES"/>
              <a:t> </a:t>
            </a:r>
          </a:p>
        </p:txBody>
      </p:sp>
      <p:sp>
        <p:nvSpPr>
          <p:cNvPr id="82947" name="Rectangle 3"/>
          <p:cNvSpPr>
            <a:spLocks noGrp="1" noChangeArrowheads="1"/>
          </p:cNvSpPr>
          <p:nvPr>
            <p:ph type="body" idx="1"/>
          </p:nvPr>
        </p:nvSpPr>
        <p:spPr/>
        <p:txBody>
          <a:bodyPr/>
          <a:lstStyle/>
          <a:p>
            <a:pPr>
              <a:lnSpc>
                <a:spcPct val="80000"/>
              </a:lnSpc>
            </a:pPr>
            <a:r>
              <a:rPr lang="es-ES" sz="2000"/>
              <a:t>Todo el territorio extremeño pertenece en su totalidad a la vertiente atlántica y a cuatro cuencas hidrográficas diferentes:</a:t>
            </a:r>
          </a:p>
          <a:p>
            <a:pPr>
              <a:lnSpc>
                <a:spcPct val="80000"/>
              </a:lnSpc>
            </a:pPr>
            <a:r>
              <a:rPr lang="es-ES" sz="2000"/>
              <a:t>La cuenca del Tajo, con dos afluentes principales por la derecha: el Tiétar y el Alagón, y por la izquierda los ríos Almonte, Ibor, Salor y el Sever. Los afluentes de la margen derecha aportan una mayor cantidad de agua, puesto que se nutren principalmente de las gargantas de Sistema Central donde las precipitaciones son muy abundantes y en invierno se acumula gran cantidad de nieve. </a:t>
            </a:r>
          </a:p>
          <a:p>
            <a:pPr>
              <a:lnSpc>
                <a:spcPct val="80000"/>
              </a:lnSpc>
            </a:pPr>
            <a:r>
              <a:rPr lang="es-ES" sz="2000"/>
              <a:t>La cuenca del Guadiana, que tiene como afluentes principales por la derecha a los ríos Guadarranque y Ruecas y por la izquierda al Zújar que es su afluente más caudaloso y el Matachel. </a:t>
            </a:r>
          </a:p>
          <a:p>
            <a:pPr>
              <a:lnSpc>
                <a:spcPct val="80000"/>
              </a:lnSpc>
            </a:pPr>
            <a:r>
              <a:rPr lang="es-ES" sz="2000"/>
              <a:t>La cuenca del Guadalquivir. </a:t>
            </a:r>
          </a:p>
          <a:p>
            <a:pPr>
              <a:lnSpc>
                <a:spcPct val="80000"/>
              </a:lnSpc>
            </a:pPr>
            <a:r>
              <a:rPr lang="es-ES" sz="2000"/>
              <a:t>La cuenca del Duero. </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s-ES" sz="4000"/>
              <a:t>Garganta Mayor en la sierra de Tormantos</a:t>
            </a:r>
          </a:p>
        </p:txBody>
      </p:sp>
      <p:pic>
        <p:nvPicPr>
          <p:cNvPr id="83972" name="Picture 4" descr="http://upload.wikimedia.org/wikipedia/commons/thumb/f/fd/Garganta_Mayor.jpg/250px-Garganta_Mayor.jpg">
            <a:hlinkClick r:id="rId2"/>
          </p:cNvPr>
          <p:cNvPicPr>
            <a:picLocks noGrp="1" noChangeAspect="1" noChangeArrowheads="1"/>
          </p:cNvPicPr>
          <p:nvPr>
            <p:ph type="body" idx="1"/>
          </p:nvPr>
        </p:nvPicPr>
        <p:blipFill>
          <a:blip r:embed="rId3" r:link="rId4" cstate="print"/>
          <a:srcRect/>
          <a:stretch>
            <a:fillRect/>
          </a:stretch>
        </p:blipFill>
        <p:spPr>
          <a:xfrm>
            <a:off x="1258888" y="1557338"/>
            <a:ext cx="6335712" cy="4764087"/>
          </a:xfrm>
          <a:noFill/>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s-ES"/>
              <a:t>Río Ibor en Bohonal de Ibor</a:t>
            </a:r>
          </a:p>
        </p:txBody>
      </p:sp>
      <p:pic>
        <p:nvPicPr>
          <p:cNvPr id="84996" name="Picture 4" descr="http://upload.wikimedia.org/wikipedia/commons/thumb/0/09/R%C3%ADoIbor.jpg/250px-R%C3%ADoIbor.jpg">
            <a:hlinkClick r:id="rId2"/>
          </p:cNvPr>
          <p:cNvPicPr>
            <a:picLocks noGrp="1" noChangeAspect="1" noChangeArrowheads="1"/>
          </p:cNvPicPr>
          <p:nvPr>
            <p:ph type="body" idx="1"/>
          </p:nvPr>
        </p:nvPicPr>
        <p:blipFill>
          <a:blip r:embed="rId3" r:link="rId4" cstate="print"/>
          <a:srcRect/>
          <a:stretch>
            <a:fillRect/>
          </a:stretch>
        </p:blipFill>
        <p:spPr>
          <a:xfrm>
            <a:off x="1979613" y="1628775"/>
            <a:ext cx="5111750" cy="4724400"/>
          </a:xfrm>
          <a:noFill/>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s-ES"/>
              <a:t>Clima</a:t>
            </a:r>
          </a:p>
        </p:txBody>
      </p:sp>
      <p:sp>
        <p:nvSpPr>
          <p:cNvPr id="86019" name="Rectangle 3"/>
          <p:cNvSpPr>
            <a:spLocks noGrp="1" noChangeArrowheads="1"/>
          </p:cNvSpPr>
          <p:nvPr>
            <p:ph type="body" idx="1"/>
          </p:nvPr>
        </p:nvSpPr>
        <p:spPr/>
        <p:txBody>
          <a:bodyPr/>
          <a:lstStyle/>
          <a:p>
            <a:pPr>
              <a:lnSpc>
                <a:spcPct val="90000"/>
              </a:lnSpc>
            </a:pPr>
            <a:r>
              <a:rPr lang="es-ES" sz="2000"/>
              <a:t>El clima de Extremadura es de tipo mediterráneo, excepto en el norte, donde está continentalizado, y en el oeste, donde la influencia del Atlántico hace que el clima sea más suave.</a:t>
            </a:r>
          </a:p>
          <a:p>
            <a:pPr>
              <a:lnSpc>
                <a:spcPct val="90000"/>
              </a:lnSpc>
            </a:pPr>
            <a:r>
              <a:rPr lang="es-ES" sz="2000"/>
              <a:t>En general, y dado que su clima es mediterráneo este se caracteriza por sus veranos muy calurosos y secos, con pocas precipitaciones durante el periodo estival, concentrándose éstas en los restantes meses del año, y con unos inviernos largos y suavizados debido a la influencia oceánica por la cercanía a la costa atlántica portuguesa. </a:t>
            </a:r>
          </a:p>
          <a:p>
            <a:pPr>
              <a:lnSpc>
                <a:spcPct val="90000"/>
              </a:lnSpc>
            </a:pPr>
            <a:r>
              <a:rPr lang="es-ES" sz="2000"/>
              <a:t>La orografía influye decisivamente en el clima de algunas partes de la región, creando microclimas muy húmedos en las sierras del norte, particularmente en las comarcas de La Sierra de Gata, Valle del Ambroz, Hurdes, Valle del Jerte y la Vera, donde las precipitaciones son muy abundantes.</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Rectangle 5"/>
          <p:cNvSpPr>
            <a:spLocks noGrp="1" noChangeArrowheads="1"/>
          </p:cNvSpPr>
          <p:nvPr>
            <p:ph type="title"/>
          </p:nvPr>
        </p:nvSpPr>
        <p:spPr/>
        <p:txBody>
          <a:bodyPr/>
          <a:lstStyle/>
          <a:p>
            <a:r>
              <a:rPr lang="es-ES"/>
              <a:t>Clima</a:t>
            </a:r>
          </a:p>
        </p:txBody>
      </p:sp>
      <p:pic>
        <p:nvPicPr>
          <p:cNvPr id="88070" name="Picture 6" descr="http://upload.wikimedia.org/wikipedia/commons/thumb/d/db/Dehesa2.jpg/250px-Dehesa2.jpg">
            <a:hlinkClick r:id="rId3"/>
          </p:cNvPr>
          <p:cNvPicPr>
            <a:picLocks noChangeAspect="1" noChangeArrowheads="1"/>
          </p:cNvPicPr>
          <p:nvPr/>
        </p:nvPicPr>
        <p:blipFill>
          <a:blip r:embed="rId4" r:link="rId5" cstate="print"/>
          <a:srcRect/>
          <a:stretch>
            <a:fillRect/>
          </a:stretch>
        </p:blipFill>
        <p:spPr bwMode="auto">
          <a:xfrm>
            <a:off x="1476375" y="1574800"/>
            <a:ext cx="6264275" cy="471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s-ES"/>
              <a:t>Temperaturas</a:t>
            </a:r>
          </a:p>
        </p:txBody>
      </p:sp>
      <p:sp>
        <p:nvSpPr>
          <p:cNvPr id="91139" name="Rectangle 3"/>
          <p:cNvSpPr>
            <a:spLocks noGrp="1" noChangeArrowheads="1"/>
          </p:cNvSpPr>
          <p:nvPr>
            <p:ph type="body" idx="1"/>
          </p:nvPr>
        </p:nvSpPr>
        <p:spPr/>
        <p:txBody>
          <a:bodyPr/>
          <a:lstStyle/>
          <a:p>
            <a:pPr>
              <a:lnSpc>
                <a:spcPct val="80000"/>
              </a:lnSpc>
            </a:pPr>
            <a:r>
              <a:rPr lang="es-ES" sz="1800"/>
              <a:t>Las temperaturas medias anuales oscilan entre 16 y 17 °C de año en año. En el norte de Extremadura, las temperaturas medias, de 13 °C, son más bajas que en el sur, de 18 °C, y los valores van subiendo escalonadamente a medida que se avanza hacia el sur hasta llegar a las inmediaciones de Sierra Morena, donde disminuyen por la altitud.</a:t>
            </a:r>
          </a:p>
          <a:p>
            <a:pPr>
              <a:lnSpc>
                <a:spcPct val="80000"/>
              </a:lnSpc>
            </a:pPr>
            <a:r>
              <a:rPr lang="es-ES" sz="1800"/>
              <a:t>Durante el verano, la temperatura media del mes de julio es mayor de 26 °C, alcanzándose unas máximas diurnas que superan los 41 °C. Es pues un verano caluroso cuyas temperaturas son mayores de las que debería tener, en teoría, por la proximidad atlántica. La latitud de la región determina que el grado de insolación sea elevado. Esto, unido a la influencia del anticiclón de las Azores y a la reducida altitud media de la región, que oscila entre 200 y 400 m, determina la elevada temperatura media de la región.</a:t>
            </a:r>
          </a:p>
          <a:p>
            <a:pPr>
              <a:lnSpc>
                <a:spcPct val="80000"/>
              </a:lnSpc>
            </a:pPr>
            <a:r>
              <a:rPr lang="es-ES" sz="1800"/>
              <a:t>Los inviernos son suaves. Las temperaturas invernales más bajas se registran en las zonas de montañas altas, como el Sistema Central, la Sierra de Guadalupe y algunas áreas de Sierra Morena, con una temperatura media de 7,5 °C.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57158" y="357166"/>
            <a:ext cx="8229600" cy="500066"/>
          </a:xfrm>
        </p:spPr>
        <p:txBody>
          <a:bodyPr>
            <a:normAutofit/>
          </a:bodyPr>
          <a:lstStyle/>
          <a:p>
            <a:pPr algn="l"/>
            <a:r>
              <a:rPr lang="es-ES" sz="2400" b="1" dirty="0" smtClean="0">
                <a:solidFill>
                  <a:srgbClr val="0070C0"/>
                </a:solidFill>
              </a:rPr>
              <a:t>Energía:</a:t>
            </a:r>
            <a:endParaRPr lang="es-ES" sz="2400" b="1" dirty="0">
              <a:solidFill>
                <a:srgbClr val="0070C0"/>
              </a:solidFill>
            </a:endParaRPr>
          </a:p>
        </p:txBody>
      </p:sp>
      <p:pic>
        <p:nvPicPr>
          <p:cNvPr id="7" name="6 Marcador de contenido" descr="800px-PS10_solar_power_tower_2[1].jpg"/>
          <p:cNvPicPr>
            <a:picLocks noGrp="1" noChangeAspect="1"/>
          </p:cNvPicPr>
          <p:nvPr>
            <p:ph sz="half" idx="1"/>
          </p:nvPr>
        </p:nvPicPr>
        <p:blipFill>
          <a:blip r:embed="rId3" cstate="print"/>
          <a:stretch>
            <a:fillRect/>
          </a:stretch>
        </p:blipFill>
        <p:spPr>
          <a:xfrm>
            <a:off x="142844" y="2500306"/>
            <a:ext cx="4731227" cy="2099482"/>
          </a:xfrm>
          <a:ln w="57150">
            <a:solidFill>
              <a:srgbClr val="7030A0"/>
            </a:solidFill>
          </a:ln>
        </p:spPr>
      </p:pic>
      <p:sp>
        <p:nvSpPr>
          <p:cNvPr id="6" name="5 Marcador de contenido"/>
          <p:cNvSpPr>
            <a:spLocks noGrp="1"/>
          </p:cNvSpPr>
          <p:nvPr>
            <p:ph sz="half" idx="2"/>
          </p:nvPr>
        </p:nvSpPr>
        <p:spPr>
          <a:xfrm>
            <a:off x="4643438" y="785794"/>
            <a:ext cx="4043362" cy="5572164"/>
          </a:xfrm>
        </p:spPr>
        <p:txBody>
          <a:bodyPr>
            <a:normAutofit fontScale="62500" lnSpcReduction="20000"/>
          </a:bodyPr>
          <a:lstStyle/>
          <a:p>
            <a:pPr>
              <a:buNone/>
            </a:pPr>
            <a:r>
              <a:rPr lang="es-ES" dirty="0" smtClean="0"/>
              <a:t>          La escasez de recursos combustibles de origen fósil, o su escaso poder calorífico, provoca una fuerte dependencia del petróleo importado, en el sector energético andaluz, si bien Andalucía cuenta con un gran potencial para el desarrollo de las energías renovables, sobre todo de la energía solar y de la eólica. </a:t>
            </a:r>
          </a:p>
          <a:p>
            <a:pPr>
              <a:buNone/>
            </a:pPr>
            <a:r>
              <a:rPr lang="es-ES" dirty="0" smtClean="0"/>
              <a:t>         La infraestructura para la producción de electricidad está compuesta por ocho grandes centrales térmicas; más de sesenta pequeñas centrales hidráulicas; dos parques eólicos; y catorce centrales cogeneradoras térmicas. </a:t>
            </a:r>
          </a:p>
          <a:p>
            <a:pPr>
              <a:buNone/>
            </a:pPr>
            <a:r>
              <a:rPr lang="es-ES" dirty="0" smtClean="0"/>
              <a:t>          Desde marzo de 2007, Andalucía alberga la primera central de energía solar de concentración de Europa: la central solar PS10, situada en Sanlúcar la Mayor y realizada por una empresa andaluza, </a:t>
            </a:r>
            <a:r>
              <a:rPr lang="es-ES" dirty="0" err="1" smtClean="0"/>
              <a:t>Abengoa</a:t>
            </a:r>
            <a:r>
              <a:rPr lang="es-ES" dirty="0" smtClean="0"/>
              <a:t>. </a:t>
            </a:r>
          </a:p>
          <a:p>
            <a:endParaRPr lang="es-ES" dirty="0"/>
          </a:p>
        </p:txBody>
      </p:sp>
      <p:sp>
        <p:nvSpPr>
          <p:cNvPr id="8" name="7 Rectángulo"/>
          <p:cNvSpPr/>
          <p:nvPr/>
        </p:nvSpPr>
        <p:spPr>
          <a:xfrm>
            <a:off x="1428728" y="4786322"/>
            <a:ext cx="1878591" cy="369332"/>
          </a:xfrm>
          <a:prstGeom prst="rect">
            <a:avLst/>
          </a:prstGeom>
        </p:spPr>
        <p:txBody>
          <a:bodyPr wrap="none">
            <a:spAutoFit/>
          </a:bodyPr>
          <a:lstStyle/>
          <a:p>
            <a:r>
              <a:rPr lang="es-ES" dirty="0" smtClean="0"/>
              <a:t>Central solar PS10</a:t>
            </a:r>
            <a:endParaRPr lang="es-E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s-ES"/>
              <a:t>Precipitaciones</a:t>
            </a:r>
          </a:p>
        </p:txBody>
      </p:sp>
      <p:sp>
        <p:nvSpPr>
          <p:cNvPr id="92163" name="Rectangle 3"/>
          <p:cNvSpPr>
            <a:spLocks noGrp="1" noChangeArrowheads="1"/>
          </p:cNvSpPr>
          <p:nvPr>
            <p:ph type="body" idx="1"/>
          </p:nvPr>
        </p:nvSpPr>
        <p:spPr/>
        <p:txBody>
          <a:bodyPr/>
          <a:lstStyle/>
          <a:p>
            <a:pPr>
              <a:lnSpc>
                <a:spcPct val="80000"/>
              </a:lnSpc>
            </a:pPr>
            <a:r>
              <a:rPr lang="es-ES" sz="2000"/>
              <a:t>Las precipitaciones oscilan entre 450 y 500 litros por metro cuadrado anuales en las zonas bajas y son muy abundantes en las comarcas del norte, especialmente en la Vera, el Valle del Jerte, Hurdes, la Sierra de Gata y el Valle del Ambroz, donde superan con facilidad los 1200 mm anuales. Otras zonas de grandes precipitaciones se corresponden con lugares montañosos como la sierra de Guadalupe y Sierra Morena, donde es frecuente que se alcancen los 1000 litros. Las zonas donde las precipitaciones son menores son las de menor altitud: Vegas Bajas del Guadiana.</a:t>
            </a:r>
          </a:p>
          <a:p>
            <a:pPr>
              <a:lnSpc>
                <a:spcPct val="80000"/>
              </a:lnSpc>
            </a:pPr>
            <a:r>
              <a:rPr lang="es-ES" sz="2000"/>
              <a:t>Son precipitaciones escasas con distribución estacional, concentrándose en invierno. Predominan los chubascos frente a la lluvia o llovizna. Además, hay periodos de varios años en los que las precipitaciones son mayores (la niña), y periodos en los que son menores (El Niño) que se suceden alternativamente cada varios años.</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s-ES"/>
              <a:t>Población</a:t>
            </a:r>
          </a:p>
        </p:txBody>
      </p:sp>
      <p:sp>
        <p:nvSpPr>
          <p:cNvPr id="95235" name="Rectangle 3"/>
          <p:cNvSpPr>
            <a:spLocks noGrp="1" noChangeArrowheads="1"/>
          </p:cNvSpPr>
          <p:nvPr>
            <p:ph type="body" idx="1"/>
          </p:nvPr>
        </p:nvSpPr>
        <p:spPr/>
        <p:txBody>
          <a:bodyPr/>
          <a:lstStyle/>
          <a:p>
            <a:pPr>
              <a:lnSpc>
                <a:spcPct val="90000"/>
              </a:lnSpc>
            </a:pPr>
            <a:r>
              <a:rPr lang="es-ES" sz="2000"/>
              <a:t>La población de Extremadura es de 1.102.410 habitantes (01/01/2009), fuente INE, por tanto, representa el 2,35% de la población española (46.745.807).</a:t>
            </a:r>
          </a:p>
          <a:p>
            <a:pPr>
              <a:lnSpc>
                <a:spcPct val="90000"/>
              </a:lnSpc>
            </a:pPr>
            <a:r>
              <a:rPr lang="es-ES" sz="2000"/>
              <a:t>Su densidad de población (26,47 hab/km²) es muy baja en comparación con la española (92,63 hab/km²).</a:t>
            </a:r>
          </a:p>
          <a:p>
            <a:pPr>
              <a:lnSpc>
                <a:spcPct val="90000"/>
              </a:lnSpc>
            </a:pPr>
            <a:r>
              <a:rPr lang="es-ES" sz="2000"/>
              <a:t>La provincia más poblada es Badajoz, con 688.777 habitantes, con una densidad de población de 31,644 hab/km² y, su superficie, 21.766 km², es la provincia más extensa de España. En Cáceres viven 413.633 habitantes en una superficie de 20.819 km², es la segunda provincia más extensa de España después de Badajoz.</a:t>
            </a:r>
          </a:p>
          <a:p>
            <a:pPr>
              <a:lnSpc>
                <a:spcPct val="90000"/>
              </a:lnSpc>
            </a:pPr>
            <a:r>
              <a:rPr lang="es-ES" sz="2000"/>
              <a:t>Los núcleos urbanos más importantes por su población son Badajoz (148.334 hab, censo INE 2009), Cáceres (93.131 hab, censo INE 2009) y Mérida (56.395, censo INE 2009).</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s-ES"/>
              <a:t>Transportes,, Carreteras</a:t>
            </a:r>
          </a:p>
        </p:txBody>
      </p:sp>
      <p:sp>
        <p:nvSpPr>
          <p:cNvPr id="96259" name="Rectangle 3"/>
          <p:cNvSpPr>
            <a:spLocks noGrp="1" noChangeArrowheads="1"/>
          </p:cNvSpPr>
          <p:nvPr>
            <p:ph type="body" idx="1"/>
          </p:nvPr>
        </p:nvSpPr>
        <p:spPr/>
        <p:txBody>
          <a:bodyPr/>
          <a:lstStyle/>
          <a:p>
            <a:r>
              <a:rPr lang="es-ES"/>
              <a:t>Las carreteras de Extremadura tienen diferentes titularidades. Existen, al menos, cuatro grandes administraciones titulares de carreteras en la Comunidad Autónoma de Extremadura: el Ministerio de Fomento, la Junta de Extremadura, la Diputación de Badajoz y la Diputación de Cáceres.</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0"/>
            <a:ext cx="8229600" cy="1916113"/>
          </a:xfrm>
        </p:spPr>
        <p:txBody>
          <a:bodyPr/>
          <a:lstStyle/>
          <a:p>
            <a:r>
              <a:rPr lang="es-ES" sz="3600" b="1"/>
              <a:t>Fiestas de Interés Turístico Nacional y Regional</a:t>
            </a:r>
            <a:r>
              <a:rPr lang="es-ES" sz="4000" b="1"/>
              <a:t> </a:t>
            </a:r>
            <a:br>
              <a:rPr lang="es-ES" sz="4000" b="1"/>
            </a:br>
            <a:endParaRPr lang="es-ES" sz="4000" b="1"/>
          </a:p>
        </p:txBody>
      </p:sp>
      <p:sp>
        <p:nvSpPr>
          <p:cNvPr id="97283" name="Rectangle 3"/>
          <p:cNvSpPr>
            <a:spLocks noGrp="1" noChangeArrowheads="1"/>
          </p:cNvSpPr>
          <p:nvPr>
            <p:ph type="body" idx="1"/>
          </p:nvPr>
        </p:nvSpPr>
        <p:spPr/>
        <p:txBody>
          <a:bodyPr/>
          <a:lstStyle/>
          <a:p>
            <a:pPr>
              <a:lnSpc>
                <a:spcPct val="90000"/>
              </a:lnSpc>
            </a:pPr>
            <a:r>
              <a:rPr lang="es-ES" sz="2400"/>
              <a:t>Semana Santa Cacereña,[1] (de Interés Turístico Nacional): algunas de cuyas cofradías son de las más antiguas de España. Así la del Nazareno y de la Misericordia tienen unos estatutos del año 1464, la del Espíritu Santo del año 1493, la de la Santa y Vera Cruz del año 1521 o la de La Soledad que se remonta a 1582. Durante 2008 desfilaron 12 cofradías con 37 pasos en 18 desfiles, con la participación de unos 3000 cofrades. El paso denominado "del Cristo Negro" es uno de los más venerados, destacando por su austeridad y seriedad. Por su peculiaridad, aspira a ser declarada de Interés Turístico Internacional. </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s-ES"/>
              <a:t>Fiestas</a:t>
            </a:r>
          </a:p>
        </p:txBody>
      </p:sp>
      <p:sp>
        <p:nvSpPr>
          <p:cNvPr id="98307" name="Rectangle 3"/>
          <p:cNvSpPr>
            <a:spLocks noGrp="1" noChangeArrowheads="1"/>
          </p:cNvSpPr>
          <p:nvPr>
            <p:ph type="body" idx="1"/>
          </p:nvPr>
        </p:nvSpPr>
        <p:spPr>
          <a:xfrm>
            <a:off x="323850" y="1700213"/>
            <a:ext cx="8229600" cy="5870575"/>
          </a:xfrm>
        </p:spPr>
        <p:txBody>
          <a:bodyPr/>
          <a:lstStyle/>
          <a:p>
            <a:pPr>
              <a:lnSpc>
                <a:spcPct val="90000"/>
              </a:lnSpc>
            </a:pPr>
            <a:r>
              <a:rPr lang="es-ES" sz="2000"/>
              <a:t>Extremadura cuenta con unas 40 fiestas de interés turístico durante todo el año. La tramitación y concesión del título de las fiestas se realizan a través de la Consejería de Medio Ambiente, Urbanismo y Turismo. Para la obtención del título de </a:t>
            </a:r>
            <a:r>
              <a:rPr lang="es-ES" sz="2000" i="1"/>
              <a:t>Fiesta de Interés Turístico Regional</a:t>
            </a:r>
            <a:r>
              <a:rPr lang="es-ES" sz="2000"/>
              <a:t>, una fiesta debe cumplir los siguientes requisitos:</a:t>
            </a:r>
          </a:p>
          <a:p>
            <a:pPr>
              <a:lnSpc>
                <a:spcPct val="90000"/>
              </a:lnSpc>
            </a:pPr>
            <a:r>
              <a:rPr lang="es-ES" sz="2000"/>
              <a:t>Originalidad en la celebración. </a:t>
            </a:r>
          </a:p>
          <a:p>
            <a:pPr>
              <a:lnSpc>
                <a:spcPct val="90000"/>
              </a:lnSpc>
            </a:pPr>
            <a:r>
              <a:rPr lang="es-ES" sz="2000"/>
              <a:t>Valor cultural, gastronómico o ambiental. </a:t>
            </a:r>
          </a:p>
          <a:p>
            <a:pPr>
              <a:lnSpc>
                <a:spcPct val="90000"/>
              </a:lnSpc>
            </a:pPr>
            <a:r>
              <a:rPr lang="es-ES" sz="2000"/>
              <a:t>Una antigüedad mínima de 10 años. </a:t>
            </a:r>
          </a:p>
          <a:p>
            <a:pPr>
              <a:lnSpc>
                <a:spcPct val="90000"/>
              </a:lnSpc>
            </a:pPr>
            <a:r>
              <a:rPr lang="es-ES" sz="2000"/>
              <a:t>Capacidad para atraer visitantes fuera de Extremadura. </a:t>
            </a:r>
          </a:p>
          <a:p>
            <a:pPr>
              <a:lnSpc>
                <a:spcPct val="90000"/>
              </a:lnSpc>
            </a:pPr>
            <a:r>
              <a:rPr lang="es-ES" sz="2000"/>
              <a:t>Celebración de forma periódica. </a:t>
            </a:r>
          </a:p>
          <a:p>
            <a:pPr>
              <a:lnSpc>
                <a:spcPct val="90000"/>
              </a:lnSpc>
            </a:pPr>
            <a:r>
              <a:rPr lang="es-ES" sz="2000"/>
              <a:t>Estas fiestas de interés turístico suelen coincidir, aunque no siempre, con días de fiestas populares en varios lugares de Extremadura, como San Sebastián, San Blas, Carnavales, Semana Santa, agosto o el Día de Todos los Santos. </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s-ES"/>
              <a:t>Cinematografía</a:t>
            </a:r>
          </a:p>
        </p:txBody>
      </p:sp>
      <p:sp>
        <p:nvSpPr>
          <p:cNvPr id="99331" name="Rectangle 3"/>
          <p:cNvSpPr>
            <a:spLocks noGrp="1" noChangeArrowheads="1"/>
          </p:cNvSpPr>
          <p:nvPr>
            <p:ph type="body" idx="1"/>
          </p:nvPr>
        </p:nvSpPr>
        <p:spPr/>
        <p:txBody>
          <a:bodyPr/>
          <a:lstStyle/>
          <a:p>
            <a:pPr>
              <a:lnSpc>
                <a:spcPct val="90000"/>
              </a:lnSpc>
            </a:pPr>
            <a:r>
              <a:rPr lang="es-ES" sz="2400"/>
              <a:t>Las siguientes películas están ambientadas en Extremadura o han sido rodadas en la región:</a:t>
            </a:r>
          </a:p>
          <a:p>
            <a:pPr>
              <a:lnSpc>
                <a:spcPct val="90000"/>
              </a:lnSpc>
            </a:pPr>
            <a:r>
              <a:rPr lang="es-ES" sz="2400"/>
              <a:t>Las Hurdes, tierra sin pan (1932) </a:t>
            </a:r>
          </a:p>
          <a:p>
            <a:pPr>
              <a:lnSpc>
                <a:spcPct val="90000"/>
              </a:lnSpc>
            </a:pPr>
            <a:r>
              <a:rPr lang="es-ES" sz="2400"/>
              <a:t>Los santos inocentes (1984) </a:t>
            </a:r>
          </a:p>
          <a:p>
            <a:pPr>
              <a:lnSpc>
                <a:spcPct val="90000"/>
              </a:lnSpc>
            </a:pPr>
            <a:r>
              <a:rPr lang="es-ES" sz="2400"/>
              <a:t>El Lute: camina o revienta (1987) </a:t>
            </a:r>
          </a:p>
          <a:p>
            <a:pPr>
              <a:lnSpc>
                <a:spcPct val="90000"/>
              </a:lnSpc>
            </a:pPr>
            <a:r>
              <a:rPr lang="es-ES" sz="2400"/>
              <a:t>Jarrapellejos (1988) </a:t>
            </a:r>
          </a:p>
          <a:p>
            <a:pPr>
              <a:lnSpc>
                <a:spcPct val="90000"/>
              </a:lnSpc>
            </a:pPr>
            <a:r>
              <a:rPr lang="es-ES" sz="2400"/>
              <a:t>El séptimo día (2004) </a:t>
            </a:r>
          </a:p>
          <a:p>
            <a:pPr>
              <a:lnSpc>
                <a:spcPct val="90000"/>
              </a:lnSpc>
            </a:pPr>
            <a:r>
              <a:rPr lang="es-ES" sz="2400"/>
              <a:t>Teresa: el cuerpo de Cristo (2007) </a:t>
            </a:r>
          </a:p>
          <a:p>
            <a:pPr>
              <a:lnSpc>
                <a:spcPct val="90000"/>
              </a:lnSpc>
            </a:pPr>
            <a:r>
              <a:rPr lang="es-ES" sz="2400"/>
              <a:t>El hombre de arena (2007) </a:t>
            </a:r>
          </a:p>
          <a:p>
            <a:pPr>
              <a:lnSpc>
                <a:spcPct val="90000"/>
              </a:lnSpc>
            </a:pPr>
            <a:r>
              <a:rPr lang="es-ES" sz="2400"/>
              <a:t>Pueblos de Europa (2008) </a:t>
            </a:r>
          </a:p>
          <a:p>
            <a:pPr>
              <a:lnSpc>
                <a:spcPct val="90000"/>
              </a:lnSpc>
            </a:pPr>
            <a:r>
              <a:rPr lang="es-ES" sz="2400"/>
              <a:t>Un novio para Yasmina (2008) </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s-ES"/>
              <a:t>Espacios naturales protegidos </a:t>
            </a:r>
          </a:p>
        </p:txBody>
      </p:sp>
      <p:sp>
        <p:nvSpPr>
          <p:cNvPr id="100355" name="Rectangle 3"/>
          <p:cNvSpPr>
            <a:spLocks noGrp="1" noChangeArrowheads="1"/>
          </p:cNvSpPr>
          <p:nvPr>
            <p:ph type="body" idx="1"/>
          </p:nvPr>
        </p:nvSpPr>
        <p:spPr/>
        <p:txBody>
          <a:bodyPr/>
          <a:lstStyle/>
          <a:p>
            <a:r>
              <a:rPr lang="es-ES"/>
              <a:t>Extremadura es una de las regiones europeas que cuenta con el sistema natural menos degradado del continente, pese a ello el número y nivel de protección de estos espacios es claramente insuficiente.</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95288" y="836613"/>
            <a:ext cx="8229600" cy="1139825"/>
          </a:xfrm>
        </p:spPr>
        <p:txBody>
          <a:bodyPr>
            <a:normAutofit fontScale="90000"/>
          </a:bodyPr>
          <a:lstStyle/>
          <a:p>
            <a:r>
              <a:rPr lang="es-ES" sz="4000" b="1"/>
              <a:t>Parque Nacional de Monfragüe </a:t>
            </a:r>
            <a:br>
              <a:rPr lang="es-ES" sz="4000" b="1"/>
            </a:br>
            <a:endParaRPr lang="es-ES" sz="4000" b="1"/>
          </a:p>
        </p:txBody>
      </p:sp>
      <p:sp>
        <p:nvSpPr>
          <p:cNvPr id="101379" name="Rectangle 3"/>
          <p:cNvSpPr>
            <a:spLocks noGrp="1" noChangeArrowheads="1"/>
          </p:cNvSpPr>
          <p:nvPr>
            <p:ph type="body" idx="1"/>
          </p:nvPr>
        </p:nvSpPr>
        <p:spPr/>
        <p:txBody>
          <a:bodyPr/>
          <a:lstStyle/>
          <a:p>
            <a:r>
              <a:rPr lang="es-ES" sz="2000"/>
              <a:t>El 3 de marzo de 2007 el Consejo de Ministros aprobó declarar Monfragüe como Parque Nacional. Convirtiéndolo en el parque nº 14 de estas características en España y que anualmente recibe más de 80.000 visita</a:t>
            </a:r>
            <a:r>
              <a:rPr lang="es-ES"/>
              <a:t> </a:t>
            </a:r>
          </a:p>
        </p:txBody>
      </p:sp>
      <p:pic>
        <p:nvPicPr>
          <p:cNvPr id="101381" name="Picture 5" descr="250px-Monfrague_desde_el_castillo">
            <a:hlinkClick r:id="rId2"/>
          </p:cNvPr>
          <p:cNvPicPr>
            <a:picLocks noChangeAspect="1" noChangeArrowheads="1"/>
          </p:cNvPicPr>
          <p:nvPr/>
        </p:nvPicPr>
        <p:blipFill>
          <a:blip r:embed="rId3" cstate="print"/>
          <a:srcRect/>
          <a:stretch>
            <a:fillRect/>
          </a:stretch>
        </p:blipFill>
        <p:spPr bwMode="auto">
          <a:xfrm>
            <a:off x="1763713" y="3068638"/>
            <a:ext cx="4968875" cy="3303587"/>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1711325"/>
          </a:xfrm>
        </p:spPr>
        <p:txBody>
          <a:bodyPr/>
          <a:lstStyle/>
          <a:p>
            <a:r>
              <a:rPr lang="es-ES" b="1"/>
              <a:t>Parques Naturales </a:t>
            </a:r>
            <a:br>
              <a:rPr lang="es-ES" b="1"/>
            </a:br>
            <a:endParaRPr lang="es-ES" b="1"/>
          </a:p>
        </p:txBody>
      </p:sp>
      <p:sp>
        <p:nvSpPr>
          <p:cNvPr id="102403" name="Rectangle 3"/>
          <p:cNvSpPr>
            <a:spLocks noGrp="1" noChangeArrowheads="1"/>
          </p:cNvSpPr>
          <p:nvPr>
            <p:ph type="body" idx="1"/>
          </p:nvPr>
        </p:nvSpPr>
        <p:spPr/>
        <p:txBody>
          <a:bodyPr/>
          <a:lstStyle/>
          <a:p>
            <a:r>
              <a:rPr lang="es-ES"/>
              <a:t>Extremadura cuenta con dos Parques Naturales, declarados y gestionados por la Junta de Extremadura.</a:t>
            </a:r>
          </a:p>
          <a:p>
            <a:r>
              <a:rPr lang="es-ES"/>
              <a:t>Parque Natural de Cornalvo, en las cercanías de Mérida y con una superficie de 13.143 ha. </a:t>
            </a:r>
          </a:p>
          <a:p>
            <a:r>
              <a:rPr lang="es-ES"/>
              <a:t>Parque Natural Tajo Internacional, en la provincia de Cáceres y que cuenta con una superficie de 25.088 ha </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s-ES"/>
              <a:t>Reserva natural</a:t>
            </a:r>
          </a:p>
        </p:txBody>
      </p:sp>
      <p:sp>
        <p:nvSpPr>
          <p:cNvPr id="103427" name="Rectangle 3"/>
          <p:cNvSpPr>
            <a:spLocks noGrp="1" noChangeArrowheads="1"/>
          </p:cNvSpPr>
          <p:nvPr>
            <p:ph type="body" idx="1"/>
          </p:nvPr>
        </p:nvSpPr>
        <p:spPr/>
        <p:txBody>
          <a:bodyPr/>
          <a:lstStyle/>
          <a:p>
            <a:pPr>
              <a:buSzTx/>
              <a:buFont typeface="Symbol" pitchFamily="18" charset="2"/>
              <a:buChar char=""/>
            </a:pPr>
            <a:r>
              <a:rPr lang="es-ES" sz="2000"/>
              <a:t>Reserva Natural Garganta de los Infiernos, en el Valle del Jerte y con una superficie de 6.927 ha y declarada como tal el 14 de noviembre de 1994.</a:t>
            </a:r>
            <a:r>
              <a:rPr lang="es-ES"/>
              <a:t> </a:t>
            </a:r>
          </a:p>
        </p:txBody>
      </p:sp>
      <p:pic>
        <p:nvPicPr>
          <p:cNvPr id="103429" name="Picture 5" descr="300px-Gargantadelosinfiernos">
            <a:hlinkClick r:id="rId2"/>
          </p:cNvPr>
          <p:cNvPicPr>
            <a:picLocks noChangeAspect="1" noChangeArrowheads="1"/>
          </p:cNvPicPr>
          <p:nvPr/>
        </p:nvPicPr>
        <p:blipFill>
          <a:blip r:embed="rId3" cstate="print"/>
          <a:srcRect/>
          <a:stretch>
            <a:fillRect/>
          </a:stretch>
        </p:blipFill>
        <p:spPr bwMode="auto">
          <a:xfrm>
            <a:off x="1692275" y="2924175"/>
            <a:ext cx="5400675" cy="324008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32"/>
          </a:xfrm>
        </p:spPr>
        <p:txBody>
          <a:bodyPr>
            <a:normAutofit/>
          </a:bodyPr>
          <a:lstStyle/>
          <a:p>
            <a:r>
              <a:rPr lang="es-ES" sz="3200" b="1" dirty="0" smtClean="0">
                <a:solidFill>
                  <a:srgbClr val="0070C0"/>
                </a:solidFill>
              </a:rPr>
              <a:t>Sector Terciario</a:t>
            </a:r>
            <a:endParaRPr lang="es-ES" sz="3200" dirty="0"/>
          </a:p>
        </p:txBody>
      </p:sp>
      <p:sp>
        <p:nvSpPr>
          <p:cNvPr id="3" name="2 Marcador de contenido"/>
          <p:cNvSpPr>
            <a:spLocks noGrp="1"/>
          </p:cNvSpPr>
          <p:nvPr>
            <p:ph sz="half" idx="1"/>
          </p:nvPr>
        </p:nvSpPr>
        <p:spPr>
          <a:xfrm>
            <a:off x="142844" y="1071546"/>
            <a:ext cx="4352956" cy="5500726"/>
          </a:xfrm>
        </p:spPr>
        <p:txBody>
          <a:bodyPr>
            <a:normAutofit fontScale="62500" lnSpcReduction="20000"/>
          </a:bodyPr>
          <a:lstStyle/>
          <a:p>
            <a:pPr>
              <a:buNone/>
            </a:pPr>
            <a:r>
              <a:rPr lang="es-ES" sz="2600" dirty="0" smtClean="0"/>
              <a:t>          En 1975 el sector de servicios producía un 51,1% del Valor Añadido Bruto (VAB) andaluz y daba empleo a un 40,8%, mientras que en el año 2007, producía el 67,9% del VAB y el 66,42% de los empleos. </a:t>
            </a:r>
          </a:p>
          <a:p>
            <a:pPr>
              <a:buNone/>
            </a:pPr>
            <a:r>
              <a:rPr lang="es-ES" sz="3800" b="1" dirty="0" smtClean="0">
                <a:solidFill>
                  <a:srgbClr val="0070C0"/>
                </a:solidFill>
              </a:rPr>
              <a:t>Turismo:</a:t>
            </a:r>
          </a:p>
          <a:p>
            <a:pPr>
              <a:buNone/>
            </a:pPr>
            <a:r>
              <a:rPr lang="es-ES" sz="2400" dirty="0" smtClean="0"/>
              <a:t>            </a:t>
            </a:r>
            <a:r>
              <a:rPr lang="es-ES" sz="2600" dirty="0" smtClean="0"/>
              <a:t>Es la primera comunidad española en cuanto al turismo, tras Cataluña, con casi 30 millones de visitantes anuales, cuyos principales destinos dentro de la comunidad son: la Costa del Sol y Sierra Nevada. La situación de Andalucía, al sur de la Península Ibérica, hace que sea uno de los lugares más cálidos de Europa. Predomina en todo el territorio el clima mediterráneo, que aporta un gran número de horas de sol, lo cual, junto con sus playas, configura las condiciones para el desarrollo turístico de "sol y playa".</a:t>
            </a:r>
          </a:p>
          <a:p>
            <a:pPr>
              <a:buNone/>
            </a:pPr>
            <a:r>
              <a:rPr lang="es-ES" sz="2600" dirty="0" smtClean="0"/>
              <a:t>           La mayor demanda turística se concentra en el mes de agosto, con un 13,26% de las pernoctaciones de todo el año, mientras que el mes de diciembre se reciben menos turistas, un 5,36%.</a:t>
            </a:r>
          </a:p>
          <a:p>
            <a:pPr>
              <a:buNone/>
            </a:pPr>
            <a:r>
              <a:rPr lang="es-ES" sz="2600" dirty="0" smtClean="0"/>
              <a:t>           Una alternativa al sol es la nieve que los turistas encuentran en la estación de esquí de Sierra Nevada.</a:t>
            </a:r>
            <a:endParaRPr lang="es-ES" sz="2600" b="1" dirty="0">
              <a:solidFill>
                <a:srgbClr val="0070C0"/>
              </a:solidFill>
            </a:endParaRPr>
          </a:p>
        </p:txBody>
      </p:sp>
      <p:pic>
        <p:nvPicPr>
          <p:cNvPr id="5" name="4 Marcador de contenido" descr="playas-andalucia[1].jpg"/>
          <p:cNvPicPr>
            <a:picLocks noGrp="1" noChangeAspect="1"/>
          </p:cNvPicPr>
          <p:nvPr>
            <p:ph sz="half" idx="2"/>
          </p:nvPr>
        </p:nvPicPr>
        <p:blipFill>
          <a:blip r:embed="rId3" cstate="print"/>
          <a:stretch>
            <a:fillRect/>
          </a:stretch>
        </p:blipFill>
        <p:spPr>
          <a:xfrm>
            <a:off x="4643438" y="1928802"/>
            <a:ext cx="4038600" cy="2635434"/>
          </a:xfrm>
          <a:ln w="57150">
            <a:solidFill>
              <a:srgbClr val="7030A0"/>
            </a:solidFill>
          </a:ln>
        </p:spPr>
      </p:pic>
      <p:sp>
        <p:nvSpPr>
          <p:cNvPr id="6" name="5 Rectángulo"/>
          <p:cNvSpPr/>
          <p:nvPr/>
        </p:nvSpPr>
        <p:spPr>
          <a:xfrm>
            <a:off x="5715008" y="4786322"/>
            <a:ext cx="1940211" cy="369332"/>
          </a:xfrm>
          <a:prstGeom prst="rect">
            <a:avLst/>
          </a:prstGeom>
        </p:spPr>
        <p:txBody>
          <a:bodyPr wrap="none">
            <a:spAutoFit/>
          </a:bodyPr>
          <a:lstStyle/>
          <a:p>
            <a:r>
              <a:rPr lang="es-ES" dirty="0" smtClean="0"/>
              <a:t>Playa de Andalucía</a:t>
            </a:r>
            <a:endParaRPr lang="es-E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68313" y="836613"/>
            <a:ext cx="8229600" cy="1139825"/>
          </a:xfrm>
        </p:spPr>
        <p:txBody>
          <a:bodyPr>
            <a:normAutofit fontScale="90000"/>
          </a:bodyPr>
          <a:lstStyle/>
          <a:p>
            <a:r>
              <a:rPr lang="es-ES" sz="4000" b="1"/>
              <a:t>Paisaje Protegido </a:t>
            </a:r>
            <a:br>
              <a:rPr lang="es-ES" sz="4000" b="1"/>
            </a:br>
            <a:endParaRPr lang="es-ES" sz="4000" b="1"/>
          </a:p>
        </p:txBody>
      </p:sp>
      <p:sp>
        <p:nvSpPr>
          <p:cNvPr id="104451" name="Rectangle 3"/>
          <p:cNvSpPr>
            <a:spLocks noGrp="1" noChangeArrowheads="1"/>
          </p:cNvSpPr>
          <p:nvPr>
            <p:ph type="body" idx="1"/>
          </p:nvPr>
        </p:nvSpPr>
        <p:spPr/>
        <p:txBody>
          <a:bodyPr/>
          <a:lstStyle/>
          <a:p>
            <a:pPr>
              <a:buSzTx/>
              <a:buFont typeface="Symbol" pitchFamily="18" charset="2"/>
              <a:buChar char=""/>
            </a:pPr>
            <a:r>
              <a:rPr lang="es-ES"/>
              <a:t>Valcorchero y Sierra del Gordo en Plasencia </a:t>
            </a:r>
          </a:p>
          <a:p>
            <a:endParaRPr lang="es-ES"/>
          </a:p>
        </p:txBody>
      </p:sp>
      <p:pic>
        <p:nvPicPr>
          <p:cNvPr id="104453" name="Picture 5" descr="250px-Valcorchero">
            <a:hlinkClick r:id="rId2"/>
          </p:cNvPr>
          <p:cNvPicPr>
            <a:picLocks noChangeAspect="1" noChangeArrowheads="1"/>
          </p:cNvPicPr>
          <p:nvPr/>
        </p:nvPicPr>
        <p:blipFill>
          <a:blip r:embed="rId3" cstate="print"/>
          <a:srcRect/>
          <a:stretch>
            <a:fillRect/>
          </a:stretch>
        </p:blipFill>
        <p:spPr bwMode="auto">
          <a:xfrm>
            <a:off x="1042988" y="2708275"/>
            <a:ext cx="6983412" cy="3844925"/>
          </a:xfrm>
          <a:prstGeom prst="rect">
            <a:avLst/>
          </a:prstGeom>
          <a:noFill/>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8313" y="981075"/>
            <a:ext cx="8229600" cy="1139825"/>
          </a:xfrm>
        </p:spPr>
        <p:txBody>
          <a:bodyPr>
            <a:normAutofit fontScale="90000"/>
          </a:bodyPr>
          <a:lstStyle/>
          <a:p>
            <a:r>
              <a:rPr lang="es-ES" sz="4000" b="1"/>
              <a:t>Monumentos Naturales </a:t>
            </a:r>
            <a:br>
              <a:rPr lang="es-ES" sz="4000" b="1"/>
            </a:br>
            <a:endParaRPr lang="es-ES" sz="4000" b="1"/>
          </a:p>
        </p:txBody>
      </p:sp>
      <p:sp>
        <p:nvSpPr>
          <p:cNvPr id="105475" name="Rectangle 3"/>
          <p:cNvSpPr>
            <a:spLocks noGrp="1" noChangeArrowheads="1"/>
          </p:cNvSpPr>
          <p:nvPr>
            <p:ph type="body" idx="1"/>
          </p:nvPr>
        </p:nvSpPr>
        <p:spPr/>
        <p:txBody>
          <a:bodyPr/>
          <a:lstStyle/>
          <a:p>
            <a:r>
              <a:rPr lang="es-ES" sz="2000"/>
              <a:t>Mina La Jayona </a:t>
            </a:r>
          </a:p>
          <a:p>
            <a:r>
              <a:rPr lang="es-ES" sz="2000"/>
              <a:t>Los Barruecos en Malpartida de Cáceres </a:t>
            </a:r>
          </a:p>
          <a:p>
            <a:r>
              <a:rPr lang="es-ES" sz="2000"/>
              <a:t>Fuentes de León </a:t>
            </a:r>
          </a:p>
          <a:p>
            <a:r>
              <a:rPr lang="es-ES" sz="2000"/>
              <a:t>Cueva del Castañar</a:t>
            </a:r>
            <a:r>
              <a:rPr lang="es-ES"/>
              <a:t> </a:t>
            </a:r>
          </a:p>
        </p:txBody>
      </p:sp>
      <p:sp>
        <p:nvSpPr>
          <p:cNvPr id="105477" name="AutoShape 5" descr="250px-Los_Barruecos_con_agua">
            <a:hlinkClick r:id="rId2"/>
          </p:cNvPr>
          <p:cNvSpPr>
            <a:spLocks noChangeAspect="1" noChangeArrowheads="1"/>
          </p:cNvSpPr>
          <p:nvPr/>
        </p:nvSpPr>
        <p:spPr bwMode="auto">
          <a:xfrm>
            <a:off x="3381375" y="2538413"/>
            <a:ext cx="2381250" cy="1781175"/>
          </a:xfrm>
          <a:prstGeom prst="rect">
            <a:avLst/>
          </a:prstGeom>
          <a:noFill/>
        </p:spPr>
        <p:txBody>
          <a:bodyPr/>
          <a:lstStyle/>
          <a:p>
            <a:endParaRPr lang="es-ES"/>
          </a:p>
        </p:txBody>
      </p:sp>
      <p:pic>
        <p:nvPicPr>
          <p:cNvPr id="105479" name="Picture 7" descr="250px-Los_Barruecos_con_agua">
            <a:hlinkClick r:id="rId2"/>
          </p:cNvPr>
          <p:cNvPicPr>
            <a:picLocks noChangeAspect="1" noChangeArrowheads="1"/>
          </p:cNvPicPr>
          <p:nvPr/>
        </p:nvPicPr>
        <p:blipFill>
          <a:blip r:embed="rId3" cstate="print"/>
          <a:srcRect/>
          <a:stretch>
            <a:fillRect/>
          </a:stretch>
        </p:blipFill>
        <p:spPr bwMode="auto">
          <a:xfrm>
            <a:off x="2195513" y="3429000"/>
            <a:ext cx="5113337" cy="3070225"/>
          </a:xfrm>
          <a:prstGeom prst="rect">
            <a:avLst/>
          </a:prstGeo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68313" y="908050"/>
            <a:ext cx="8229600" cy="1139825"/>
          </a:xfrm>
        </p:spPr>
        <p:txBody>
          <a:bodyPr>
            <a:normAutofit fontScale="90000"/>
          </a:bodyPr>
          <a:lstStyle/>
          <a:p>
            <a:r>
              <a:rPr lang="es-ES" sz="4000" b="1"/>
              <a:t>Zonas de Interés Regional </a:t>
            </a:r>
            <a:br>
              <a:rPr lang="es-ES" sz="4000" b="1"/>
            </a:br>
            <a:endParaRPr lang="es-ES" sz="4000" b="1"/>
          </a:p>
        </p:txBody>
      </p:sp>
      <p:sp>
        <p:nvSpPr>
          <p:cNvPr id="106499" name="Rectangle 3"/>
          <p:cNvSpPr>
            <a:spLocks noGrp="1" noChangeArrowheads="1"/>
          </p:cNvSpPr>
          <p:nvPr>
            <p:ph type="body" idx="1"/>
          </p:nvPr>
        </p:nvSpPr>
        <p:spPr/>
        <p:txBody>
          <a:bodyPr/>
          <a:lstStyle/>
          <a:p>
            <a:r>
              <a:rPr lang="es-ES"/>
              <a:t>Llanos de Cáceres </a:t>
            </a:r>
          </a:p>
          <a:p>
            <a:r>
              <a:rPr lang="es-ES"/>
              <a:t>Sierra Grande de Hornachos </a:t>
            </a:r>
          </a:p>
          <a:p>
            <a:r>
              <a:rPr lang="es-ES"/>
              <a:t>Sierra de San Pedro </a:t>
            </a:r>
          </a:p>
          <a:p>
            <a:r>
              <a:rPr lang="es-ES"/>
              <a:t>Embalse de Orellana y Sierra de Pela </a:t>
            </a:r>
          </a:p>
          <a:p>
            <a:r>
              <a:rPr lang="es-ES"/>
              <a:t>Tierra de Barros </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s-ES"/>
              <a:t>Galicia.</a:t>
            </a:r>
          </a:p>
        </p:txBody>
      </p:sp>
      <p:sp>
        <p:nvSpPr>
          <p:cNvPr id="2051" name="Rectangle 3"/>
          <p:cNvSpPr>
            <a:spLocks noGrp="1" noChangeArrowheads="1"/>
          </p:cNvSpPr>
          <p:nvPr>
            <p:ph type="subTitle" idx="1"/>
          </p:nvPr>
        </p:nvSpPr>
        <p:spPr/>
        <p:txBody>
          <a:bodyPr/>
          <a:lstStyle/>
          <a:p>
            <a:endParaRPr lang="es-ES"/>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a:r>
              <a:rPr lang="es-ES"/>
              <a:t>1.Localización.</a:t>
            </a:r>
          </a:p>
        </p:txBody>
      </p:sp>
      <p:sp>
        <p:nvSpPr>
          <p:cNvPr id="19459" name="Rectangle 3"/>
          <p:cNvSpPr>
            <a:spLocks noGrp="1" noChangeArrowheads="1"/>
          </p:cNvSpPr>
          <p:nvPr>
            <p:ph type="body" idx="1"/>
          </p:nvPr>
        </p:nvSpPr>
        <p:spPr/>
        <p:txBody>
          <a:bodyPr/>
          <a:lstStyle/>
          <a:p>
            <a:pPr>
              <a:lnSpc>
                <a:spcPct val="90000"/>
              </a:lnSpc>
              <a:buFont typeface="Wingdings" pitchFamily="2" charset="2"/>
              <a:buNone/>
            </a:pPr>
            <a:r>
              <a:rPr lang="es-ES" sz="2400"/>
              <a:t>Se sitúa al noroeste de la península y limita por el:</a:t>
            </a:r>
          </a:p>
          <a:p>
            <a:pPr>
              <a:lnSpc>
                <a:spcPct val="90000"/>
              </a:lnSpc>
            </a:pPr>
            <a:r>
              <a:rPr lang="es-ES" sz="2400"/>
              <a:t>Norte: con el mar Cantábrico.</a:t>
            </a:r>
          </a:p>
          <a:p>
            <a:pPr>
              <a:lnSpc>
                <a:spcPct val="90000"/>
              </a:lnSpc>
            </a:pPr>
            <a:r>
              <a:rPr lang="es-ES" sz="2400"/>
              <a:t>Oeste: con el océano Atlántico.</a:t>
            </a:r>
          </a:p>
          <a:p>
            <a:pPr>
              <a:lnSpc>
                <a:spcPct val="90000"/>
              </a:lnSpc>
            </a:pPr>
            <a:r>
              <a:rPr lang="es-ES" sz="2400"/>
              <a:t>Sur: con Portugal.</a:t>
            </a:r>
          </a:p>
          <a:p>
            <a:pPr>
              <a:lnSpc>
                <a:spcPct val="90000"/>
              </a:lnSpc>
            </a:pPr>
            <a:r>
              <a:rPr lang="es-ES" sz="2400"/>
              <a:t>Este: al noreste con Asturias y al sureste con Castilla y León.</a:t>
            </a:r>
          </a:p>
          <a:p>
            <a:pPr>
              <a:lnSpc>
                <a:spcPct val="90000"/>
              </a:lnSpc>
              <a:buFont typeface="Wingdings" pitchFamily="2" charset="2"/>
              <a:buNone/>
            </a:pPr>
            <a:endParaRPr lang="es-ES" sz="2400"/>
          </a:p>
          <a:p>
            <a:pPr algn="ctr">
              <a:lnSpc>
                <a:spcPct val="90000"/>
              </a:lnSpc>
              <a:buFont typeface="Wingdings" pitchFamily="2" charset="2"/>
              <a:buNone/>
            </a:pPr>
            <a:r>
              <a:rPr lang="es-ES" sz="2400">
                <a:effectLst/>
              </a:rPr>
              <a:t>Superficie: 29,574 km²</a:t>
            </a:r>
          </a:p>
          <a:p>
            <a:pPr algn="ctr">
              <a:lnSpc>
                <a:spcPct val="90000"/>
              </a:lnSpc>
              <a:buFont typeface="Wingdings" pitchFamily="2" charset="2"/>
              <a:buNone/>
            </a:pPr>
            <a:endParaRPr lang="es-ES" sz="2400">
              <a:effectLst/>
            </a:endParaRPr>
          </a:p>
          <a:p>
            <a:pPr algn="ctr">
              <a:lnSpc>
                <a:spcPct val="90000"/>
              </a:lnSpc>
              <a:buFont typeface="Wingdings" pitchFamily="2" charset="2"/>
              <a:buNone/>
            </a:pPr>
            <a:r>
              <a:rPr lang="es-ES" sz="2400">
                <a:effectLst/>
              </a:rPr>
              <a:t>43º 48' N - 6º 42' O</a:t>
            </a:r>
            <a:r>
              <a:rPr lang="es-ES" sz="2400"/>
              <a:t> </a:t>
            </a:r>
            <a:endParaRPr lang="es-ES" sz="2400">
              <a:effectLst/>
            </a:endParaRPr>
          </a:p>
          <a:p>
            <a:pPr algn="ctr">
              <a:lnSpc>
                <a:spcPct val="90000"/>
              </a:lnSpc>
              <a:buFont typeface="Wingdings" pitchFamily="2" charset="2"/>
              <a:buNone/>
            </a:pPr>
            <a:r>
              <a:rPr lang="es-ES" sz="2400">
                <a:effectLst/>
              </a:rPr>
              <a:t>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ES"/>
              <a:t>2. Medio físico.</a:t>
            </a:r>
          </a:p>
        </p:txBody>
      </p:sp>
      <p:sp>
        <p:nvSpPr>
          <p:cNvPr id="20483" name="Rectangle 3"/>
          <p:cNvSpPr>
            <a:spLocks noGrp="1" noChangeArrowheads="1"/>
          </p:cNvSpPr>
          <p:nvPr>
            <p:ph type="body" sz="half" idx="4294967295"/>
          </p:nvPr>
        </p:nvSpPr>
        <p:spPr>
          <a:xfrm>
            <a:off x="0" y="1600200"/>
            <a:ext cx="4038600" cy="4525963"/>
          </a:xfrm>
        </p:spPr>
        <p:txBody>
          <a:bodyPr/>
          <a:lstStyle/>
          <a:p>
            <a:pPr>
              <a:buFont typeface="Wingdings" pitchFamily="2" charset="2"/>
              <a:buNone/>
            </a:pPr>
            <a:endParaRPr lang="es-ES" sz="2800"/>
          </a:p>
        </p:txBody>
      </p:sp>
      <p:sp>
        <p:nvSpPr>
          <p:cNvPr id="20485" name="Text Box 5"/>
          <p:cNvSpPr txBox="1">
            <a:spLocks noChangeArrowheads="1"/>
          </p:cNvSpPr>
          <p:nvPr/>
        </p:nvSpPr>
        <p:spPr bwMode="auto">
          <a:xfrm>
            <a:off x="323850" y="1341438"/>
            <a:ext cx="3600450" cy="1219200"/>
          </a:xfrm>
          <a:prstGeom prst="rect">
            <a:avLst/>
          </a:prstGeom>
          <a:noFill/>
          <a:ln w="28575">
            <a:solidFill>
              <a:schemeClr val="bg2"/>
            </a:solidFill>
            <a:miter lim="800000"/>
            <a:headEnd/>
            <a:tailEnd/>
          </a:ln>
          <a:effectLst/>
        </p:spPr>
        <p:txBody>
          <a:bodyPr>
            <a:spAutoFit/>
          </a:bodyPr>
          <a:lstStyle/>
          <a:p>
            <a:pPr>
              <a:spcBef>
                <a:spcPct val="20000"/>
              </a:spcBef>
              <a:buClr>
                <a:schemeClr val="hlink"/>
              </a:buClr>
              <a:buSzPct val="80000"/>
              <a:buFont typeface="Wingdings" pitchFamily="2" charset="2"/>
              <a:buNone/>
            </a:pPr>
            <a:r>
              <a:rPr lang="es-ES">
                <a:effectLst>
                  <a:outerShdw blurRad="38100" dist="38100" dir="2700000" algn="tl">
                    <a:srgbClr val="000000"/>
                  </a:outerShdw>
                </a:effectLst>
              </a:rPr>
              <a:t>Destaca el contraste entre el relieve costero y el de interior.</a:t>
            </a:r>
            <a:r>
              <a:rPr lang="es-ES"/>
              <a:t> </a:t>
            </a:r>
            <a:r>
              <a:rPr lang="es-ES">
                <a:effectLst>
                  <a:outerShdw blurRad="38100" dist="38100" dir="2700000" algn="tl">
                    <a:srgbClr val="000000"/>
                  </a:outerShdw>
                </a:effectLst>
              </a:rPr>
              <a:t>Su cadena montañosa más importante es el Macizo Galaico.</a:t>
            </a:r>
          </a:p>
        </p:txBody>
      </p:sp>
      <p:sp>
        <p:nvSpPr>
          <p:cNvPr id="20486" name="Text Box 6"/>
          <p:cNvSpPr txBox="1">
            <a:spLocks noChangeArrowheads="1"/>
          </p:cNvSpPr>
          <p:nvPr/>
        </p:nvSpPr>
        <p:spPr bwMode="auto">
          <a:xfrm>
            <a:off x="4427538" y="1341438"/>
            <a:ext cx="4105275" cy="1219200"/>
          </a:xfrm>
          <a:prstGeom prst="rect">
            <a:avLst/>
          </a:prstGeom>
          <a:noFill/>
          <a:ln w="28575">
            <a:solidFill>
              <a:schemeClr val="bg2"/>
            </a:solidFill>
            <a:miter lim="800000"/>
            <a:headEnd/>
            <a:tailEnd/>
          </a:ln>
          <a:effectLst/>
        </p:spPr>
        <p:txBody>
          <a:bodyPr>
            <a:spAutoFit/>
          </a:bodyPr>
          <a:lstStyle/>
          <a:p>
            <a:pPr>
              <a:spcBef>
                <a:spcPct val="50000"/>
              </a:spcBef>
            </a:pPr>
            <a:r>
              <a:rPr lang="es-ES"/>
              <a:t>Su clima es oceánico con abundantes precipitaciones durante todo el año con temperaturas suaves: inviernos suaves y veranos cálidos.</a:t>
            </a:r>
          </a:p>
        </p:txBody>
      </p:sp>
      <p:sp>
        <p:nvSpPr>
          <p:cNvPr id="20487" name="Text Box 7"/>
          <p:cNvSpPr txBox="1">
            <a:spLocks noChangeArrowheads="1"/>
          </p:cNvSpPr>
          <p:nvPr/>
        </p:nvSpPr>
        <p:spPr bwMode="auto">
          <a:xfrm>
            <a:off x="323850" y="2708275"/>
            <a:ext cx="3600450" cy="1219200"/>
          </a:xfrm>
          <a:prstGeom prst="rect">
            <a:avLst/>
          </a:prstGeom>
          <a:noFill/>
          <a:ln w="28575">
            <a:solidFill>
              <a:schemeClr val="bg2"/>
            </a:solidFill>
            <a:miter lim="800000"/>
            <a:headEnd/>
            <a:tailEnd/>
          </a:ln>
          <a:effectLst/>
        </p:spPr>
        <p:txBody>
          <a:bodyPr>
            <a:spAutoFit/>
          </a:bodyPr>
          <a:lstStyle/>
          <a:p>
            <a:pPr>
              <a:spcBef>
                <a:spcPct val="50000"/>
              </a:spcBef>
            </a:pPr>
            <a:r>
              <a:rPr lang="es-ES"/>
              <a:t>Hay muchos ríos, pero suelen ser breves, pero caudalosos y muy regulares (a excepción del río Miño)</a:t>
            </a:r>
          </a:p>
        </p:txBody>
      </p:sp>
      <p:sp>
        <p:nvSpPr>
          <p:cNvPr id="20489" name="Text Box 9"/>
          <p:cNvSpPr txBox="1">
            <a:spLocks noChangeArrowheads="1"/>
          </p:cNvSpPr>
          <p:nvPr/>
        </p:nvSpPr>
        <p:spPr bwMode="auto">
          <a:xfrm>
            <a:off x="179388" y="4076700"/>
            <a:ext cx="3960812" cy="2317750"/>
          </a:xfrm>
          <a:prstGeom prst="rect">
            <a:avLst/>
          </a:prstGeom>
          <a:noFill/>
          <a:ln w="28575">
            <a:solidFill>
              <a:schemeClr val="bg2"/>
            </a:solidFill>
            <a:miter lim="800000"/>
            <a:headEnd/>
            <a:tailEnd/>
          </a:ln>
          <a:effectLst/>
        </p:spPr>
        <p:txBody>
          <a:bodyPr>
            <a:spAutoFit/>
          </a:bodyPr>
          <a:lstStyle/>
          <a:p>
            <a:pPr>
              <a:spcBef>
                <a:spcPct val="50000"/>
              </a:spcBef>
            </a:pPr>
            <a:r>
              <a:rPr lang="es-ES"/>
              <a:t>La erosión del océano Atlántico en la costa gallega también contribuyó a la presencia de multitud de cabos entre los que destacan Estaca de Bares (punto más al norte de Galicia) y el Cabo Finisterre (considerado por los romanos como el fin del mundo conocido)</a:t>
            </a:r>
          </a:p>
        </p:txBody>
      </p:sp>
      <p:sp>
        <p:nvSpPr>
          <p:cNvPr id="20490" name="Text Box 10"/>
          <p:cNvSpPr txBox="1">
            <a:spLocks noChangeArrowheads="1"/>
          </p:cNvSpPr>
          <p:nvPr/>
        </p:nvSpPr>
        <p:spPr bwMode="auto">
          <a:xfrm>
            <a:off x="4427538" y="2708275"/>
            <a:ext cx="4105275" cy="1219200"/>
          </a:xfrm>
          <a:prstGeom prst="rect">
            <a:avLst/>
          </a:prstGeom>
          <a:noFill/>
          <a:ln w="28575">
            <a:solidFill>
              <a:schemeClr val="bg2"/>
            </a:solidFill>
            <a:miter lim="800000"/>
            <a:headEnd/>
            <a:tailEnd/>
          </a:ln>
          <a:effectLst/>
        </p:spPr>
        <p:txBody>
          <a:bodyPr>
            <a:spAutoFit/>
          </a:bodyPr>
          <a:lstStyle/>
          <a:p>
            <a:pPr>
              <a:spcBef>
                <a:spcPct val="50000"/>
              </a:spcBef>
            </a:pPr>
            <a:r>
              <a:rPr lang="es-ES"/>
              <a:t>Es una de las comunidades con más bosques, donde se desenvuelven importantes especies forestales en estado natural.</a:t>
            </a:r>
          </a:p>
        </p:txBody>
      </p:sp>
      <p:sp>
        <p:nvSpPr>
          <p:cNvPr id="20491" name="Text Box 11"/>
          <p:cNvSpPr txBox="1">
            <a:spLocks noChangeArrowheads="1"/>
          </p:cNvSpPr>
          <p:nvPr/>
        </p:nvSpPr>
        <p:spPr bwMode="auto">
          <a:xfrm>
            <a:off x="4427538" y="4076700"/>
            <a:ext cx="4176712" cy="2592388"/>
          </a:xfrm>
          <a:prstGeom prst="rect">
            <a:avLst/>
          </a:prstGeom>
          <a:noFill/>
          <a:ln w="28575">
            <a:solidFill>
              <a:schemeClr val="bg2"/>
            </a:solidFill>
            <a:miter lim="800000"/>
            <a:headEnd/>
            <a:tailEnd/>
          </a:ln>
          <a:effectLst/>
        </p:spPr>
        <p:txBody>
          <a:bodyPr>
            <a:spAutoFit/>
          </a:bodyPr>
          <a:lstStyle/>
          <a:p>
            <a:pPr>
              <a:spcBef>
                <a:spcPct val="50000"/>
              </a:spcBef>
            </a:pPr>
            <a:r>
              <a:rPr lang="es-ES"/>
              <a:t>Los animales más característicos vienen de las explotaciones ganaderas. Sin embargo, los bosques y montes gallegos albergan una variedad de pequeños mamíferos (liebres, conejos) y otros no tan pequeños (como jabalíes o corzos) que son aprovechados en las temporadas de caza.</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s-ES"/>
          </a:p>
        </p:txBody>
      </p:sp>
      <p:sp>
        <p:nvSpPr>
          <p:cNvPr id="33795" name="Rectangle 3"/>
          <p:cNvSpPr>
            <a:spLocks noGrp="1" noChangeArrowheads="1"/>
          </p:cNvSpPr>
          <p:nvPr>
            <p:ph type="body" idx="1"/>
          </p:nvPr>
        </p:nvSpPr>
        <p:spPr/>
        <p:txBody>
          <a:bodyPr/>
          <a:lstStyle/>
          <a:p>
            <a:endParaRPr lang="es-ES"/>
          </a:p>
        </p:txBody>
      </p:sp>
      <p:pic>
        <p:nvPicPr>
          <p:cNvPr id="33796" name="Picture 4" descr="20080803klpgeodes_1_Ies_SC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s-ES"/>
              <a:t>3. Gobierno.</a:t>
            </a:r>
          </a:p>
        </p:txBody>
      </p:sp>
      <p:sp>
        <p:nvSpPr>
          <p:cNvPr id="23555" name="Rectangle 3"/>
          <p:cNvSpPr>
            <a:spLocks noGrp="1" noChangeArrowheads="1"/>
          </p:cNvSpPr>
          <p:nvPr>
            <p:ph type="body" idx="1"/>
          </p:nvPr>
        </p:nvSpPr>
        <p:spPr/>
        <p:txBody>
          <a:bodyPr/>
          <a:lstStyle/>
          <a:p>
            <a:pPr>
              <a:lnSpc>
                <a:spcPct val="90000"/>
              </a:lnSpc>
            </a:pPr>
            <a:r>
              <a:rPr lang="es-ES" sz="2400"/>
              <a:t>Su capital es Santiago de Compostela, además su idioma oficial es el gallego.</a:t>
            </a:r>
          </a:p>
          <a:p>
            <a:pPr>
              <a:lnSpc>
                <a:spcPct val="90000"/>
              </a:lnSpc>
            </a:pPr>
            <a:r>
              <a:rPr lang="es-ES" sz="2400"/>
              <a:t>Su presidente es Alberto Núñez Feijóo.</a:t>
            </a:r>
          </a:p>
          <a:p>
            <a:pPr>
              <a:lnSpc>
                <a:spcPct val="90000"/>
              </a:lnSpc>
            </a:pPr>
            <a:r>
              <a:rPr lang="es-ES" sz="2400"/>
              <a:t>Aunque históricamente dividida en 7 provincias (La Coruña, Santiago, Betanzos, Mondoñedo, Lugo, Orense y Tuy), representadas en el escudo de Galicia; actualmente Galicia está conformada por cuatro provincias: La Coruña, Lugo, Orense y Pontevedra</a:t>
            </a:r>
          </a:p>
          <a:p>
            <a:pPr>
              <a:lnSpc>
                <a:spcPct val="90000"/>
              </a:lnSpc>
            </a:pPr>
            <a:r>
              <a:rPr lang="es-ES" sz="2400"/>
              <a:t>A Galicia pertenecen el archipiélago de las islas Cíes, el archipiélago de Ons, y el archipiélago de Sálvora, así como otras islas como Cortegada, Arosa, las Sisargas, o las Malveiras.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s-ES"/>
              <a:t>4. Sectores económicos.</a:t>
            </a:r>
          </a:p>
        </p:txBody>
      </p:sp>
      <p:sp>
        <p:nvSpPr>
          <p:cNvPr id="24579" name="Rectangle 3"/>
          <p:cNvSpPr>
            <a:spLocks noGrp="1" noChangeArrowheads="1"/>
          </p:cNvSpPr>
          <p:nvPr>
            <p:ph type="body" idx="1"/>
          </p:nvPr>
        </p:nvSpPr>
        <p:spPr/>
        <p:txBody>
          <a:bodyPr/>
          <a:lstStyle/>
          <a:p>
            <a:r>
              <a:rPr lang="es-ES" sz="2800"/>
              <a:t>PRIMARIO:</a:t>
            </a:r>
          </a:p>
          <a:p>
            <a:pPr>
              <a:buFont typeface="Wingdings" pitchFamily="2" charset="2"/>
              <a:buNone/>
            </a:pPr>
            <a:r>
              <a:rPr lang="es-ES" sz="2800"/>
              <a:t>Agricultura para el autoconsumo y alimentar el ganado.</a:t>
            </a:r>
            <a:endParaRPr lang="es-ES" sz="2800">
              <a:effectLst/>
            </a:endParaRPr>
          </a:p>
          <a:p>
            <a:pPr>
              <a:spcBef>
                <a:spcPct val="50000"/>
              </a:spcBef>
              <a:buFont typeface="Wingdings" pitchFamily="2" charset="2"/>
              <a:buNone/>
            </a:pPr>
            <a:r>
              <a:rPr lang="es-ES" sz="2800">
                <a:effectLst/>
              </a:rPr>
              <a:t>Ganadería bovina en su mayoría: libre o estabulada.</a:t>
            </a:r>
          </a:p>
          <a:p>
            <a:pPr>
              <a:spcBef>
                <a:spcPct val="50000"/>
              </a:spcBef>
              <a:buFont typeface="Wingdings" pitchFamily="2" charset="2"/>
              <a:buNone/>
            </a:pPr>
            <a:r>
              <a:rPr lang="es-ES" sz="2800">
                <a:effectLst/>
              </a:rPr>
              <a:t>Las rías destacan por su importante ayuda a la pesca de Galicia, contribuyendo a que la costa gallega sea una de las zonas pesqueras más importantes del mundo.</a:t>
            </a:r>
          </a:p>
          <a:p>
            <a:pPr>
              <a:buFont typeface="Wingdings" pitchFamily="2" charset="2"/>
              <a:buNone/>
            </a:pPr>
            <a:endParaRPr lang="es-ES" sz="280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es-ES"/>
          </a:p>
        </p:txBody>
      </p:sp>
      <p:sp>
        <p:nvSpPr>
          <p:cNvPr id="25603" name="Rectangle 3"/>
          <p:cNvSpPr>
            <a:spLocks noGrp="1" noChangeArrowheads="1"/>
          </p:cNvSpPr>
          <p:nvPr>
            <p:ph type="body" idx="1"/>
          </p:nvPr>
        </p:nvSpPr>
        <p:spPr/>
        <p:txBody>
          <a:bodyPr/>
          <a:lstStyle/>
          <a:p>
            <a:r>
              <a:rPr lang="es-ES"/>
              <a:t>SECUNDARIO:</a:t>
            </a:r>
          </a:p>
          <a:p>
            <a:pPr>
              <a:spcBef>
                <a:spcPct val="50000"/>
              </a:spcBef>
              <a:buFont typeface="Wingdings" pitchFamily="2" charset="2"/>
              <a:buNone/>
            </a:pPr>
            <a:r>
              <a:rPr lang="es-ES" sz="2800">
                <a:effectLst/>
              </a:rPr>
              <a:t>La industria es poco variada aunque proporciona puestos de empleo a la población. Principales áreas industriales: Vigo, A Coruña y Ferrol. Textil, construcción naval, automovilística…</a:t>
            </a:r>
          </a:p>
          <a:p>
            <a:pPr>
              <a:spcBef>
                <a:spcPct val="50000"/>
              </a:spcBef>
              <a:buFont typeface="Wingdings" pitchFamily="2" charset="2"/>
              <a:buNone/>
            </a:pPr>
            <a:r>
              <a:rPr lang="es-ES" sz="2800">
                <a:effectLst/>
              </a:rPr>
              <a:t>En Galicia existen muchos embalses para la producción de energía eléctrica, debido al caudal, pendiente y angostura.</a:t>
            </a:r>
          </a:p>
          <a:p>
            <a:pPr>
              <a:spcBef>
                <a:spcPct val="50000"/>
              </a:spcBef>
              <a:buFont typeface="Wingdings" pitchFamily="2" charset="2"/>
              <a:buNone/>
            </a:pPr>
            <a:endParaRPr lang="es-ES" sz="2800">
              <a:effectLst/>
            </a:endParaRPr>
          </a:p>
          <a:p>
            <a:pPr>
              <a:spcBef>
                <a:spcPct val="50000"/>
              </a:spcBef>
              <a:buFont typeface="Wingdings" pitchFamily="2" charset="2"/>
              <a:buNone/>
            </a:pPr>
            <a:endParaRPr lang="es-ES" sz="2800">
              <a:effectLst/>
            </a:endParaRPr>
          </a:p>
          <a:p>
            <a:pPr>
              <a:spcBef>
                <a:spcPct val="50000"/>
              </a:spcBef>
              <a:buFont typeface="Wingdings" pitchFamily="2" charset="2"/>
              <a:buNone/>
            </a:pPr>
            <a:endParaRPr lang="es-ES" sz="2800">
              <a:effectLst/>
            </a:endParaRPr>
          </a:p>
          <a:p>
            <a:pPr>
              <a:buFont typeface="Wingdings" pitchFamily="2" charset="2"/>
              <a:buNone/>
            </a:pPr>
            <a:endParaRPr lang="es-ES"/>
          </a:p>
        </p:txBody>
      </p:sp>
      <p:sp>
        <p:nvSpPr>
          <p:cNvPr id="25605" name="Text Box 5"/>
          <p:cNvSpPr txBox="1">
            <a:spLocks noChangeArrowheads="1"/>
          </p:cNvSpPr>
          <p:nvPr/>
        </p:nvSpPr>
        <p:spPr bwMode="auto">
          <a:xfrm>
            <a:off x="3563938" y="2636838"/>
            <a:ext cx="2808287" cy="366712"/>
          </a:xfrm>
          <a:prstGeom prst="rect">
            <a:avLst/>
          </a:prstGeom>
          <a:noFill/>
          <a:ln w="9525">
            <a:noFill/>
            <a:miter lim="800000"/>
            <a:headEnd/>
            <a:tailEnd/>
          </a:ln>
          <a:effectLst/>
        </p:spPr>
        <p:txBody>
          <a:bodyPr>
            <a:spAutoFit/>
          </a:bodyPr>
          <a:lstStyle/>
          <a:p>
            <a:pPr>
              <a:spcBef>
                <a:spcPct val="50000"/>
              </a:spcBef>
            </a:pPr>
            <a:endParaRPr lang="es-E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la-mezquita-de-cordoba1jpg[1].jpg"/>
          <p:cNvPicPr>
            <a:picLocks noChangeAspect="1"/>
          </p:cNvPicPr>
          <p:nvPr/>
        </p:nvPicPr>
        <p:blipFill>
          <a:blip r:embed="rId3" cstate="print"/>
          <a:stretch>
            <a:fillRect/>
          </a:stretch>
        </p:blipFill>
        <p:spPr>
          <a:xfrm>
            <a:off x="6429388" y="2714620"/>
            <a:ext cx="2381267" cy="1785950"/>
          </a:xfrm>
          <a:prstGeom prst="rect">
            <a:avLst/>
          </a:prstGeom>
          <a:ln w="57150">
            <a:solidFill>
              <a:srgbClr val="7030A0"/>
            </a:solidFill>
          </a:ln>
        </p:spPr>
      </p:pic>
      <p:sp>
        <p:nvSpPr>
          <p:cNvPr id="2" name="1 Título"/>
          <p:cNvSpPr>
            <a:spLocks noGrp="1"/>
          </p:cNvSpPr>
          <p:nvPr>
            <p:ph type="title"/>
          </p:nvPr>
        </p:nvSpPr>
        <p:spPr/>
        <p:txBody>
          <a:bodyPr/>
          <a:lstStyle/>
          <a:p>
            <a:endParaRPr lang="es-ES" dirty="0"/>
          </a:p>
        </p:txBody>
      </p:sp>
      <p:sp>
        <p:nvSpPr>
          <p:cNvPr id="3" name="2 Marcador de contenido"/>
          <p:cNvSpPr>
            <a:spLocks noGrp="1"/>
          </p:cNvSpPr>
          <p:nvPr>
            <p:ph sz="half" idx="1"/>
          </p:nvPr>
        </p:nvSpPr>
        <p:spPr>
          <a:xfrm>
            <a:off x="0" y="285728"/>
            <a:ext cx="5072066" cy="6572272"/>
          </a:xfrm>
        </p:spPr>
        <p:txBody>
          <a:bodyPr>
            <a:normAutofit fontScale="47500" lnSpcReduction="20000"/>
          </a:bodyPr>
          <a:lstStyle/>
          <a:p>
            <a:pPr>
              <a:buNone/>
            </a:pPr>
            <a:r>
              <a:rPr lang="es-ES" sz="5100" b="1" dirty="0" smtClean="0">
                <a:solidFill>
                  <a:srgbClr val="0070C0"/>
                </a:solidFill>
              </a:rPr>
              <a:t>Cultural:</a:t>
            </a:r>
          </a:p>
          <a:p>
            <a:pPr>
              <a:buNone/>
            </a:pPr>
            <a:r>
              <a:rPr lang="es-ES" sz="2500" dirty="0" smtClean="0"/>
              <a:t>               </a:t>
            </a:r>
            <a:r>
              <a:rPr lang="es-ES" sz="2900" dirty="0" smtClean="0"/>
              <a:t>En cuanto al turismo cultural, la comunidad cuenta con una gran riqueza patrimonial e histórica. Andalucía cuenta con monumentos como la Mezquita de Córdoba (Córdoba), la Alhambra (Granada) o la Giralda (Sevilla). También son destacables las catedrales, castillos o fortalezas, monasterios y cascos históricos de ciudades monumentales, como las declaradas Patrimonio Mundial de Úbeda y Baeza (Jaén).</a:t>
            </a:r>
          </a:p>
          <a:p>
            <a:pPr>
              <a:buNone/>
            </a:pPr>
            <a:r>
              <a:rPr lang="es-ES" sz="2900" dirty="0" smtClean="0"/>
              <a:t>               Andalucía cuenta con conjuntos arqueológicos de gran interés, como Itálica, ciudad romana de donde eran originarios los emperadores Trajano y Adriano, o Medina </a:t>
            </a:r>
            <a:r>
              <a:rPr lang="es-ES" sz="2900" dirty="0" err="1" smtClean="0"/>
              <a:t>Azahara</a:t>
            </a:r>
            <a:r>
              <a:rPr lang="es-ES" sz="2900" dirty="0" smtClean="0"/>
              <a:t>, ciudad-palacio mandada construir por el califa cordobés Abderramán III.      </a:t>
            </a:r>
          </a:p>
          <a:p>
            <a:pPr>
              <a:buNone/>
            </a:pPr>
            <a:r>
              <a:rPr lang="es-ES" sz="2900" dirty="0" smtClean="0"/>
              <a:t>               Se han creado instituciones como la Fundación Picasso (Museo Casa Natal) o el mismo Museo Picasso Málaga, así como el Museo Casa de Murillo en Sevilla, destinadas a dar a conocer a estos artistas. </a:t>
            </a:r>
          </a:p>
          <a:p>
            <a:pPr>
              <a:buNone/>
            </a:pPr>
            <a:r>
              <a:rPr lang="es-ES" sz="5100" b="1" dirty="0" smtClean="0">
                <a:solidFill>
                  <a:srgbClr val="0070C0"/>
                </a:solidFill>
              </a:rPr>
              <a:t>Cine:</a:t>
            </a:r>
          </a:p>
          <a:p>
            <a:pPr>
              <a:buNone/>
            </a:pPr>
            <a:r>
              <a:rPr lang="es-ES" sz="2900" dirty="0" smtClean="0"/>
              <a:t>             Festival de Cine Español de Málaga, el Festival de Cine Europeo de Sevilla SFCE, el Festival Internacional de Cortometrajes Almería en Corto, el Festival de Cine Iberoamericano de Huelva, la Muestra Cinematográfica del Atlántico Alcances de Cádiz, el Festival Internacional de Cine Inédito de </a:t>
            </a:r>
            <a:r>
              <a:rPr lang="es-ES" sz="2900" dirty="0" err="1" smtClean="0"/>
              <a:t>Islantilla</a:t>
            </a:r>
            <a:r>
              <a:rPr lang="es-ES" sz="2900" dirty="0" smtClean="0"/>
              <a:t> o el Festival de Cine Africano de Tarifa.</a:t>
            </a:r>
          </a:p>
          <a:p>
            <a:pPr>
              <a:buNone/>
            </a:pPr>
            <a:r>
              <a:rPr lang="es-ES" sz="5100" b="1" dirty="0" smtClean="0">
                <a:solidFill>
                  <a:srgbClr val="0070C0"/>
                </a:solidFill>
              </a:rPr>
              <a:t>Fiestas:</a:t>
            </a:r>
          </a:p>
          <a:p>
            <a:pPr>
              <a:buNone/>
            </a:pPr>
            <a:r>
              <a:rPr lang="es-ES" sz="3500" dirty="0" smtClean="0"/>
              <a:t>         </a:t>
            </a:r>
            <a:r>
              <a:rPr lang="es-ES" sz="2900" dirty="0" smtClean="0"/>
              <a:t>    Entre las más famosas están la feria de Abril de Sevilla , la Feria del Caballo de Jerez, la Feria de Agosto en Málaga, el Corpus Christi en Granada, la Feria de Nuestra Señora de la Salud de Córdoba, las Fiestas Colombinas de Huelva, la Feria de la Virgen del Mar de Almería o la Feria de San Lucas de Jaén, entre otras muchas.</a:t>
            </a:r>
          </a:p>
          <a:p>
            <a:pPr>
              <a:buNone/>
            </a:pPr>
            <a:endParaRPr lang="es-ES" sz="4400" b="1" dirty="0" smtClean="0">
              <a:solidFill>
                <a:srgbClr val="0070C0"/>
              </a:solidFill>
            </a:endParaRPr>
          </a:p>
          <a:p>
            <a:pPr>
              <a:buNone/>
            </a:pPr>
            <a:endParaRPr lang="es-ES" sz="3400" b="1" dirty="0" smtClean="0">
              <a:solidFill>
                <a:srgbClr val="0070C0"/>
              </a:solidFill>
            </a:endParaRPr>
          </a:p>
          <a:p>
            <a:pPr>
              <a:buNone/>
            </a:pPr>
            <a:endParaRPr lang="es-ES" sz="2400" b="1" dirty="0">
              <a:solidFill>
                <a:srgbClr val="0070C0"/>
              </a:solidFill>
            </a:endParaRPr>
          </a:p>
        </p:txBody>
      </p:sp>
      <p:pic>
        <p:nvPicPr>
          <p:cNvPr id="5" name="4 Marcador de contenido" descr="alhambra_02[1].jpg"/>
          <p:cNvPicPr>
            <a:picLocks noGrp="1" noChangeAspect="1"/>
          </p:cNvPicPr>
          <p:nvPr>
            <p:ph sz="half" idx="2"/>
          </p:nvPr>
        </p:nvPicPr>
        <p:blipFill>
          <a:blip r:embed="rId4" cstate="print"/>
          <a:stretch>
            <a:fillRect/>
          </a:stretch>
        </p:blipFill>
        <p:spPr>
          <a:xfrm>
            <a:off x="6357950" y="4857760"/>
            <a:ext cx="2617191" cy="1693477"/>
          </a:xfrm>
          <a:ln w="57150">
            <a:solidFill>
              <a:srgbClr val="7030A0"/>
            </a:solidFill>
          </a:ln>
        </p:spPr>
      </p:pic>
      <p:pic>
        <p:nvPicPr>
          <p:cNvPr id="6" name="5 Imagen" descr="giralda-sevilla[1].jpg"/>
          <p:cNvPicPr>
            <a:picLocks noChangeAspect="1"/>
          </p:cNvPicPr>
          <p:nvPr/>
        </p:nvPicPr>
        <p:blipFill>
          <a:blip r:embed="rId5" cstate="print"/>
          <a:stretch>
            <a:fillRect/>
          </a:stretch>
        </p:blipFill>
        <p:spPr>
          <a:xfrm>
            <a:off x="6858017" y="142853"/>
            <a:ext cx="1671380" cy="2214578"/>
          </a:xfrm>
          <a:prstGeom prst="rect">
            <a:avLst/>
          </a:prstGeom>
          <a:ln w="57150">
            <a:solidFill>
              <a:srgbClr val="7030A0"/>
            </a:solidFill>
          </a:ln>
        </p:spPr>
      </p:pic>
      <p:sp>
        <p:nvSpPr>
          <p:cNvPr id="8" name="7 Rectángulo"/>
          <p:cNvSpPr/>
          <p:nvPr/>
        </p:nvSpPr>
        <p:spPr>
          <a:xfrm>
            <a:off x="6429388" y="4500570"/>
            <a:ext cx="2021002" cy="338554"/>
          </a:xfrm>
          <a:prstGeom prst="rect">
            <a:avLst/>
          </a:prstGeom>
        </p:spPr>
        <p:txBody>
          <a:bodyPr wrap="none">
            <a:spAutoFit/>
          </a:bodyPr>
          <a:lstStyle/>
          <a:p>
            <a:r>
              <a:rPr lang="es-ES" sz="1600" dirty="0" smtClean="0"/>
              <a:t>Mezquita de Córdoba </a:t>
            </a:r>
            <a:endParaRPr lang="es-ES" sz="1600" dirty="0"/>
          </a:p>
        </p:txBody>
      </p:sp>
      <p:sp>
        <p:nvSpPr>
          <p:cNvPr id="9" name="8 Rectángulo"/>
          <p:cNvSpPr/>
          <p:nvPr/>
        </p:nvSpPr>
        <p:spPr>
          <a:xfrm>
            <a:off x="6715140" y="2357430"/>
            <a:ext cx="1838517" cy="338554"/>
          </a:xfrm>
          <a:prstGeom prst="rect">
            <a:avLst/>
          </a:prstGeom>
        </p:spPr>
        <p:txBody>
          <a:bodyPr wrap="none">
            <a:spAutoFit/>
          </a:bodyPr>
          <a:lstStyle/>
          <a:p>
            <a:r>
              <a:rPr lang="es-ES" sz="1600" dirty="0" smtClean="0"/>
              <a:t>La Giralda de Sevilla</a:t>
            </a:r>
            <a:endParaRPr lang="es-ES" sz="1600" dirty="0"/>
          </a:p>
        </p:txBody>
      </p:sp>
      <p:sp>
        <p:nvSpPr>
          <p:cNvPr id="10" name="9 Rectángulo"/>
          <p:cNvSpPr/>
          <p:nvPr/>
        </p:nvSpPr>
        <p:spPr>
          <a:xfrm>
            <a:off x="6429388" y="6488668"/>
            <a:ext cx="2231252" cy="338554"/>
          </a:xfrm>
          <a:prstGeom prst="rect">
            <a:avLst/>
          </a:prstGeom>
        </p:spPr>
        <p:txBody>
          <a:bodyPr wrap="none">
            <a:spAutoFit/>
          </a:bodyPr>
          <a:lstStyle/>
          <a:p>
            <a:r>
              <a:rPr lang="es-ES" sz="1600" dirty="0" smtClean="0"/>
              <a:t>La Alhambra de Granada</a:t>
            </a:r>
            <a:endParaRPr lang="es-ES" sz="1600"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s-ES"/>
          </a:p>
        </p:txBody>
      </p:sp>
      <p:sp>
        <p:nvSpPr>
          <p:cNvPr id="26627" name="Rectangle 3"/>
          <p:cNvSpPr>
            <a:spLocks noGrp="1" noChangeArrowheads="1"/>
          </p:cNvSpPr>
          <p:nvPr>
            <p:ph type="body" idx="1"/>
          </p:nvPr>
        </p:nvSpPr>
        <p:spPr/>
        <p:txBody>
          <a:bodyPr/>
          <a:lstStyle/>
          <a:p>
            <a:r>
              <a:rPr lang="es-ES"/>
              <a:t>TERCIARIO:</a:t>
            </a:r>
          </a:p>
        </p:txBody>
      </p:sp>
      <p:sp>
        <p:nvSpPr>
          <p:cNvPr id="26630" name="Text Box 6"/>
          <p:cNvSpPr txBox="1">
            <a:spLocks noChangeArrowheads="1"/>
          </p:cNvSpPr>
          <p:nvPr/>
        </p:nvSpPr>
        <p:spPr bwMode="auto">
          <a:xfrm>
            <a:off x="900113" y="2420938"/>
            <a:ext cx="3384550" cy="1768475"/>
          </a:xfrm>
          <a:prstGeom prst="rect">
            <a:avLst/>
          </a:prstGeom>
          <a:noFill/>
          <a:ln w="28575">
            <a:solidFill>
              <a:schemeClr val="bg2"/>
            </a:solidFill>
            <a:miter lim="800000"/>
            <a:headEnd/>
            <a:tailEnd/>
          </a:ln>
          <a:effectLst/>
        </p:spPr>
        <p:txBody>
          <a:bodyPr>
            <a:spAutoFit/>
          </a:bodyPr>
          <a:lstStyle/>
          <a:p>
            <a:pPr>
              <a:spcBef>
                <a:spcPct val="50000"/>
              </a:spcBef>
            </a:pPr>
            <a:r>
              <a:rPr lang="es-ES"/>
              <a:t>Galicia también cuenta con cuatro importantes entidades financieras: Caixa Galicia, Caixanova, Banco Etcheverría y la más importante, el Banco Pastor. </a:t>
            </a:r>
          </a:p>
        </p:txBody>
      </p:sp>
      <p:sp>
        <p:nvSpPr>
          <p:cNvPr id="26631" name="Text Box 7"/>
          <p:cNvSpPr txBox="1">
            <a:spLocks noChangeArrowheads="1"/>
          </p:cNvSpPr>
          <p:nvPr/>
        </p:nvSpPr>
        <p:spPr bwMode="auto">
          <a:xfrm>
            <a:off x="4572000" y="2492375"/>
            <a:ext cx="3455988" cy="2867025"/>
          </a:xfrm>
          <a:prstGeom prst="rect">
            <a:avLst/>
          </a:prstGeom>
          <a:noFill/>
          <a:ln w="28575">
            <a:solidFill>
              <a:schemeClr val="bg2"/>
            </a:solidFill>
            <a:miter lim="800000"/>
            <a:headEnd/>
            <a:tailEnd/>
          </a:ln>
          <a:effectLst/>
        </p:spPr>
        <p:txBody>
          <a:bodyPr>
            <a:spAutoFit/>
          </a:bodyPr>
          <a:lstStyle/>
          <a:p>
            <a:pPr>
              <a:spcBef>
                <a:spcPct val="50000"/>
              </a:spcBef>
            </a:pPr>
            <a:r>
              <a:rPr lang="es-ES"/>
              <a:t>El turismo en Galicia, de desarrollo más tardío que en otras zonas de la península, representa hoy en día una importante fuente de ingresos, con la peculiaridad de que se concentra en la costa (principalmente en las Rías Bajas) y Santiago de Compostela. </a:t>
            </a:r>
          </a:p>
        </p:txBody>
      </p:sp>
      <p:sp>
        <p:nvSpPr>
          <p:cNvPr id="26632" name="Text Box 8"/>
          <p:cNvSpPr txBox="1">
            <a:spLocks noChangeArrowheads="1"/>
          </p:cNvSpPr>
          <p:nvPr/>
        </p:nvSpPr>
        <p:spPr bwMode="auto">
          <a:xfrm>
            <a:off x="971550" y="4508500"/>
            <a:ext cx="3168650" cy="1493838"/>
          </a:xfrm>
          <a:prstGeom prst="rect">
            <a:avLst/>
          </a:prstGeom>
          <a:noFill/>
          <a:ln w="28575">
            <a:solidFill>
              <a:schemeClr val="bg2"/>
            </a:solidFill>
            <a:miter lim="800000"/>
            <a:headEnd/>
            <a:tailEnd/>
          </a:ln>
          <a:effectLst/>
        </p:spPr>
        <p:txBody>
          <a:bodyPr>
            <a:spAutoFit/>
          </a:bodyPr>
          <a:lstStyle/>
          <a:p>
            <a:pPr>
              <a:spcBef>
                <a:spcPct val="50000"/>
              </a:spcBef>
            </a:pPr>
            <a:r>
              <a:rPr lang="es-ES"/>
              <a:t>La gastronomía de Galicia destaca por su variedad y por la calidad de sus productos: pescado y marisco.</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s-ES"/>
              <a:t>5. Población.</a:t>
            </a:r>
          </a:p>
        </p:txBody>
      </p:sp>
      <p:sp>
        <p:nvSpPr>
          <p:cNvPr id="27651" name="Rectangle 3"/>
          <p:cNvSpPr>
            <a:spLocks noGrp="1" noChangeArrowheads="1"/>
          </p:cNvSpPr>
          <p:nvPr>
            <p:ph type="body" idx="1"/>
          </p:nvPr>
        </p:nvSpPr>
        <p:spPr/>
        <p:txBody>
          <a:bodyPr/>
          <a:lstStyle/>
          <a:p>
            <a:r>
              <a:rPr lang="es-ES"/>
              <a:t>Total: 2,796,811 hab.</a:t>
            </a:r>
          </a:p>
          <a:p>
            <a:r>
              <a:rPr lang="es-ES"/>
              <a:t>Densidad: 93,78 hab/km²</a:t>
            </a:r>
          </a:p>
          <a:p>
            <a:r>
              <a:rPr lang="es-ES"/>
              <a:t> La población de Galicia se concentra mayoritariamente en las zonas costeras, siendo las áreas de las Rías Bajas y la del Golfo Ártabro las de mayor densidad poblacional.</a:t>
            </a:r>
          </a:p>
          <a:p>
            <a:r>
              <a:rPr lang="es-ES"/>
              <a:t>Vigo es la ciudad gallega más poblada.</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s-ES"/>
              <a:t>6. Historia.</a:t>
            </a:r>
          </a:p>
        </p:txBody>
      </p:sp>
      <p:sp>
        <p:nvSpPr>
          <p:cNvPr id="30723" name="Rectangle 3"/>
          <p:cNvSpPr>
            <a:spLocks noGrp="1" noChangeArrowheads="1"/>
          </p:cNvSpPr>
          <p:nvPr>
            <p:ph type="body" idx="1"/>
          </p:nvPr>
        </p:nvSpPr>
        <p:spPr/>
        <p:txBody>
          <a:bodyPr/>
          <a:lstStyle/>
          <a:p>
            <a:pPr>
              <a:lnSpc>
                <a:spcPct val="80000"/>
              </a:lnSpc>
            </a:pPr>
            <a:r>
              <a:rPr lang="es-ES" sz="1200"/>
              <a:t>Prehistoria: La primera gran cultura claramente identificada, se caracterizaba por su capacidad constructora y arquitectónica, junto con su sentido religioso, que abarca su importancia hasta la actualidad. Se dice que la sociedad estaba organizada en clanes. De la época del megalítico dan testimonio millares dolmenes. Fue en la Edad del Bronce cuando se consiguió el desarrollo metalúrgico. Parece que debido a los cambios climáticos se trasladaron nuevos pobladores a Galicia, incrementando la población y los conflictos entre pueblos. Fue la época de producción de diversos utensilios y joyas de oro o de bronce. </a:t>
            </a:r>
          </a:p>
          <a:p>
            <a:pPr>
              <a:lnSpc>
                <a:spcPct val="80000"/>
              </a:lnSpc>
            </a:pPr>
            <a:r>
              <a:rPr lang="es-ES" sz="1200"/>
              <a:t>Edad Antigua: La etapa castreña floreció en la segunda mitad de la Edad de Hierro, resultado de la fusión de la cultura de la Edad de Bronce y otras contribuciones posteriores, coexistiendo en parte con la época romana. Algunos estudios históricos sugieren la llegada de pueblos celtas que trajeron nuevas variedades de ganado. El primer pueblo celta que llegó a Galicia fue el de los saefes en el siglo XI a. C. El pueblo saefe sometió al oestrymnio. Su carácter eminentemente guerrero hizo que Estrabón dijese que ellos eran los más difíciles de vencer de toda Lusitania. Los castros pertenecen a esta etapa, la castreña, son recintos fortificados de forma circular, que están provistos de uno o varios muros concéntricos, precedidos generalmente de su correspondiente foso, y situados, la mayoría de ellos, en la cumbre de oteros y montañas. El hecho de que el hombre se adapta al terreno y no al contrario es común a todos estos castros. Desde finales del Megalítico aparecen inscripciones sobre las rocas graníticas a cielo abierto (petroglifos)  de las cuales todavía se desconoce el origen verdadero y el significado.</a:t>
            </a:r>
          </a:p>
          <a:p>
            <a:pPr>
              <a:lnSpc>
                <a:spcPct val="80000"/>
              </a:lnSpc>
            </a:pPr>
            <a:r>
              <a:rPr lang="es-ES" sz="1200"/>
              <a:t>La romanización: Los romanos sometieron a Galicia para aprovechar sus recursos mineros. Con el tiempo la convertirían en provincia del imperio y reconocerían su personalidad llamándola Gallaecia. Con ellos, los castros perdieron su viejo valor defensivo. Trajeron nuevas técnicas, nuevas vías de comunicación, nuevas formas de organizar la propiedad y una lengua nueva, pero fueron tolerantes con la cultura existente. El cristianismo llegaría a Galicia con los romanos. Los suevos, que mantuvieron a Galicia como reino independiente ciento setenta años, fueron progresivamente mediatizados por los visigodos. Fue en su época en la que se impusieron definitivamente la lengua latina y el cristianismo, evolucionando el primero hacia el gallego y mezclándose el segundo con los costumbres paganos. El Islam llegaría al sur de Galicia y sólo el norte se mantendría como bastión de la Reconquista hasta que, luego de recuperar el sur, este se independizara con el nombre de Portugal. Las actividades económicas de los castreños se basaban en la agricultura y ganadería-pastoril.</a:t>
            </a:r>
          </a:p>
          <a:p>
            <a:pPr>
              <a:lnSpc>
                <a:spcPct val="80000"/>
              </a:lnSpc>
            </a:pPr>
            <a:r>
              <a:rPr lang="es-ES" sz="1200"/>
              <a:t>Edad Media: El culto a la figura del Apóstol Santiago en Santiago de Compostela desde el siglo IX confirió a Galicia una importancia clave dentro del fortalecimiento ideológico de los reinos cristianos ibéricos durante la Reconquista, erigiéndose como centro religioso y destino de peregrinos que fortalecieron los enlaces con Europa. El Camino de Santiago se convirtió en un eje por el que se extendieron, entre otros, el arte románico o la lírica de los trovadores.</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s-ES"/>
          </a:p>
        </p:txBody>
      </p:sp>
      <p:sp>
        <p:nvSpPr>
          <p:cNvPr id="31747" name="Rectangle 3"/>
          <p:cNvSpPr>
            <a:spLocks noGrp="1" noChangeArrowheads="1"/>
          </p:cNvSpPr>
          <p:nvPr>
            <p:ph type="body" idx="1"/>
          </p:nvPr>
        </p:nvSpPr>
        <p:spPr/>
        <p:txBody>
          <a:bodyPr/>
          <a:lstStyle/>
          <a:p>
            <a:pPr>
              <a:lnSpc>
                <a:spcPct val="80000"/>
              </a:lnSpc>
            </a:pPr>
            <a:r>
              <a:rPr lang="es-ES" sz="1200"/>
              <a:t>Edad Moderna: A partir de la escriturización normativa en castellano comenzada por Alfonso X, el gallego como lengua comenzó una decadencia acelerada dentro del proceso de uniformización de España, la supervivencia lingüística fue sólo oral. En el siglo XVIII se comenzó a tomar conciencia de la situación de división lingüístico-social entre los gallegohablantes y los castellanohablantes.</a:t>
            </a:r>
          </a:p>
          <a:p>
            <a:pPr>
              <a:lnSpc>
                <a:spcPct val="80000"/>
              </a:lnSpc>
            </a:pPr>
            <a:r>
              <a:rPr lang="es-ES" sz="1200"/>
              <a:t>Edad Contemporánea: Siglo XIX. En 1833 nacen las actuales cuatro provincias. El pronunciamiento de Miguel Solís levantó en armas a una parte del ejército en contra del régimen autoritario de Narváez. Fueron derrotados en la batalla de Cacheiras, en 1846, y fusilados los sobrevivientes. Esto supuso la recuperación de la lengua gallega como vehículo de expresión social y cultural. De esta época son escritores como Rosalía de Castro, Manuel Murguía, Manuel Leiras Pulpeiro o Eduardo Pondal, entre otros. Siglo XX. Después del provincialismo, federalismo y regionalismo del siglo XIX, surgió la etapa de la Solidaridad Gallega, desde el año 1907 hasta la Primera Guerra Mundial, con el objetivo de conseguir un frente electoral unido para conseguir una representación gallega (un fracaso) Va cuajando de nuevo la idea política del galleguismo. En la Segunda República había dos tendencias fundamentales: la correspondiente a la Organización Republicana Gallega Autónoma (ORGA) y la contraparte en el Partido Galeguista (PG). El PG surge de la unión de varias tendencias representadas en las figuras de Vicente Risco, Ramón Otero Pedrayo, Ramón Cabanillas, etc. En 1936 el PG, para lograr el estatuto para Galicia que se logró el Estatuto y Castelao se presentó a las Cortes poco antes de la Guerra Civil española.</a:t>
            </a:r>
          </a:p>
          <a:p>
            <a:pPr>
              <a:lnSpc>
                <a:spcPct val="80000"/>
              </a:lnSpc>
            </a:pPr>
            <a:r>
              <a:rPr lang="es-ES" sz="1200"/>
              <a:t>Guerra Civil y franquismo: La guerra civil y la posterior represión franquista acabó con los partidos, los sindicatos y todo tipo de pluralismo y libertad de expresión y asociación, además de los movimientos galleguistas. Galicia, que no fue nunca frente de guerra, sufrió la represión de los sublevados, ascendiendo la cifra de asesinados y ejecutados tras juicios sumarísimos por delitos de "traición" y "auxilio a la represión" a 4.200. Personas de toda condición social o ideología fueron víctimas de la represión. En paralelo, para muchas personas vinculadas a la República comenzó la etapa del exilio. Algunos movimientos de izquierda resistente crearon pequeños grupos de guerrillas con líderes que acabaron siendo detenidos y ejecutados. En los años 60, ministros como Manuel Fraga Iribarne introdujeron ciertas reformas aperturistas al tiempo que los tecnócratas del Opus Dei modernizaron la administración y abrieron la economía española al capitalismo.Fue la época del monopolio de Fenosa y la inundación de los grandes valles fluviales gallegos. Fueron apareciendo iniciativas dinamizadoras como la instalación de Citroën en Vigo, la modernización de la industria conservera y la flota pesquera de gran altura, y un esfuerzo del campesinado por modernizar sus pequeñas explotaciones volcándose especialmente en la producción de leche de vacuno. En la provincia de Orense, el empresario y político Eulogio Gómez Franqueira dinamizó el sector agropecuario con una experiencia cooperativista que catapultó la producción y comercialización agroalimentaria. Los años setenta entraron en una fase de agitación universitaria, agraria y obrera.</a:t>
            </a:r>
          </a:p>
          <a:p>
            <a:pPr>
              <a:lnSpc>
                <a:spcPct val="80000"/>
              </a:lnSpc>
              <a:buFont typeface="Wingdings" pitchFamily="2" charset="2"/>
              <a:buNone/>
            </a:pPr>
            <a:endParaRPr lang="es-ES" sz="120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endParaRPr lang="es-ES"/>
          </a:p>
        </p:txBody>
      </p:sp>
      <p:sp>
        <p:nvSpPr>
          <p:cNvPr id="32771" name="Rectangle 3"/>
          <p:cNvSpPr>
            <a:spLocks noGrp="1" noChangeArrowheads="1"/>
          </p:cNvSpPr>
          <p:nvPr>
            <p:ph type="body" idx="1"/>
          </p:nvPr>
        </p:nvSpPr>
        <p:spPr/>
        <p:txBody>
          <a:bodyPr/>
          <a:lstStyle/>
          <a:p>
            <a:endParaRPr lang="es-ES"/>
          </a:p>
        </p:txBody>
      </p:sp>
      <p:sp>
        <p:nvSpPr>
          <p:cNvPr id="32772" name="Text Box 4"/>
          <p:cNvSpPr txBox="1">
            <a:spLocks noChangeArrowheads="1"/>
          </p:cNvSpPr>
          <p:nvPr/>
        </p:nvSpPr>
        <p:spPr bwMode="auto">
          <a:xfrm>
            <a:off x="611188" y="1844675"/>
            <a:ext cx="7920037" cy="3965575"/>
          </a:xfrm>
          <a:prstGeom prst="rect">
            <a:avLst/>
          </a:prstGeom>
          <a:noFill/>
          <a:ln w="28575">
            <a:solidFill>
              <a:schemeClr val="bg2"/>
            </a:solidFill>
            <a:miter lim="800000"/>
            <a:headEnd/>
            <a:tailEnd/>
          </a:ln>
          <a:effectLst/>
        </p:spPr>
        <p:txBody>
          <a:bodyPr>
            <a:spAutoFit/>
          </a:bodyPr>
          <a:lstStyle/>
          <a:p>
            <a:r>
              <a:rPr lang="es-ES" b="1"/>
              <a:t>Camino de Santiago.</a:t>
            </a:r>
          </a:p>
          <a:p>
            <a:r>
              <a:rPr lang="es-ES"/>
              <a:t>El Camino de Santiago ha tenido gran importancia a lo largo de los años en estos territorios, existiendo dos rutas que transcurren por ellos. El </a:t>
            </a:r>
            <a:r>
              <a:rPr lang="es-ES" b="1"/>
              <a:t>camino Francés</a:t>
            </a:r>
            <a:r>
              <a:rPr lang="es-ES"/>
              <a:t> , el más popular, que partiendo de Roncesvalles pasa por Pamplona, Estella, Los Arcos y ya dentro de La Rioja, por Logroño y Nájera para llegar a Santo Domingo de la Calzada donde se unirá con el otro camino denominado </a:t>
            </a:r>
            <a:r>
              <a:rPr lang="es-ES" b="1" i="1"/>
              <a:t>del Interior</a:t>
            </a:r>
            <a:r>
              <a:rPr lang="es-ES"/>
              <a:t> o </a:t>
            </a:r>
            <a:r>
              <a:rPr lang="es-ES" b="1"/>
              <a:t>Vasco-Francés</a:t>
            </a:r>
            <a:r>
              <a:rPr lang="es-ES"/>
              <a:t>, que viniendo de Francia por Irún, transcurre por Andoain, Beasain, Zalduendo de Álava, Vitoria, La Puebla de Arganzón, entrando en La Rioja por las Conchas de Haro hacia Briñas, Haro, Zarratón, Cidamón, San Torcuato, Bañares y finalmente Santo Domingo de la Calzada, desde donde continuará hacia Belorado camino a Santiago de Compostela finalizando el trayecto.</a:t>
            </a:r>
          </a:p>
          <a:p>
            <a:r>
              <a:rPr lang="es-ES"/>
              <a:t>Muchos de los municipios por los que transcurre el camino cuentan con albergues, para que los peregrinos puedan hacer noche.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s-ES"/>
              <a:t>7. Zonas turísticas.</a:t>
            </a:r>
          </a:p>
        </p:txBody>
      </p:sp>
      <p:sp>
        <p:nvSpPr>
          <p:cNvPr id="29699" name="Rectangle 3"/>
          <p:cNvSpPr>
            <a:spLocks noGrp="1" noChangeArrowheads="1"/>
          </p:cNvSpPr>
          <p:nvPr>
            <p:ph type="body" idx="1"/>
          </p:nvPr>
        </p:nvSpPr>
        <p:spPr/>
        <p:txBody>
          <a:bodyPr/>
          <a:lstStyle/>
          <a:p>
            <a:r>
              <a:rPr lang="es-ES" sz="2800"/>
              <a:t>Yacimiento prehistórico: Cova Eirós, situado en el municipio de Triacastela (Lugo)</a:t>
            </a:r>
          </a:p>
          <a:p>
            <a:r>
              <a:rPr lang="es-ES" sz="2800"/>
              <a:t>Castros de tipo costero: Fazouro, Santa Tegra, Baroña y O Neixón.</a:t>
            </a:r>
          </a:p>
          <a:p>
            <a:r>
              <a:rPr lang="es-ES" sz="2800"/>
              <a:t>Castros de interior: Castromao y Viladonga. </a:t>
            </a:r>
          </a:p>
          <a:p>
            <a:r>
              <a:rPr lang="es-ES" sz="2800"/>
              <a:t>Necrópolis de Meirás.</a:t>
            </a:r>
          </a:p>
          <a:p>
            <a:r>
              <a:rPr lang="es-ES" sz="2800"/>
              <a:t>Templo de Elviña.</a:t>
            </a:r>
          </a:p>
          <a:p>
            <a:r>
              <a:rPr lang="es-ES" sz="2800"/>
              <a:t>Catedral de Santiago de Compostela.</a:t>
            </a:r>
          </a:p>
          <a:p>
            <a:r>
              <a:rPr lang="es-ES" sz="2800"/>
              <a:t>Camino de Santiago.</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s-ES"/>
          </a:p>
        </p:txBody>
      </p:sp>
      <p:sp>
        <p:nvSpPr>
          <p:cNvPr id="34819" name="Rectangle 3"/>
          <p:cNvSpPr>
            <a:spLocks noGrp="1" noChangeArrowheads="1"/>
          </p:cNvSpPr>
          <p:nvPr>
            <p:ph type="body" idx="1"/>
          </p:nvPr>
        </p:nvSpPr>
        <p:spPr/>
        <p:txBody>
          <a:bodyPr/>
          <a:lstStyle/>
          <a:p>
            <a:endParaRPr lang="es-ES"/>
          </a:p>
        </p:txBody>
      </p:sp>
      <p:pic>
        <p:nvPicPr>
          <p:cNvPr id="34820" name="Picture 4" descr="galicia"/>
          <p:cNvPicPr>
            <a:picLocks noChangeAspect="1" noChangeArrowheads="1"/>
          </p:cNvPicPr>
          <p:nvPr/>
        </p:nvPicPr>
        <p:blipFill>
          <a:blip r:embed="rId3" cstate="print"/>
          <a:srcRect/>
          <a:stretch>
            <a:fillRect/>
          </a:stretch>
        </p:blipFill>
        <p:spPr bwMode="auto">
          <a:xfrm>
            <a:off x="0" y="0"/>
            <a:ext cx="5364163" cy="3910013"/>
          </a:xfrm>
          <a:prstGeom prst="rect">
            <a:avLst/>
          </a:prstGeom>
          <a:noFill/>
        </p:spPr>
      </p:pic>
      <p:pic>
        <p:nvPicPr>
          <p:cNvPr id="34821" name="Picture 5" descr="escapada-fin-de-semana-galicia"/>
          <p:cNvPicPr>
            <a:picLocks noChangeAspect="1" noChangeArrowheads="1"/>
          </p:cNvPicPr>
          <p:nvPr/>
        </p:nvPicPr>
        <p:blipFill>
          <a:blip r:embed="rId4" cstate="print"/>
          <a:srcRect/>
          <a:stretch>
            <a:fillRect/>
          </a:stretch>
        </p:blipFill>
        <p:spPr bwMode="auto">
          <a:xfrm>
            <a:off x="5486400" y="1884363"/>
            <a:ext cx="3657600" cy="4973637"/>
          </a:xfrm>
          <a:prstGeom prst="rect">
            <a:avLst/>
          </a:prstGeom>
          <a:noFill/>
        </p:spPr>
      </p:pic>
      <p:sp>
        <p:nvSpPr>
          <p:cNvPr id="34822" name="Text Box 6"/>
          <p:cNvSpPr txBox="1">
            <a:spLocks noChangeArrowheads="1"/>
          </p:cNvSpPr>
          <p:nvPr/>
        </p:nvSpPr>
        <p:spPr bwMode="auto">
          <a:xfrm>
            <a:off x="323850" y="4005263"/>
            <a:ext cx="4392613" cy="366712"/>
          </a:xfrm>
          <a:prstGeom prst="rect">
            <a:avLst/>
          </a:prstGeom>
          <a:noFill/>
          <a:ln w="9525">
            <a:noFill/>
            <a:miter lim="800000"/>
            <a:headEnd/>
            <a:tailEnd/>
          </a:ln>
          <a:effectLst/>
        </p:spPr>
        <p:txBody>
          <a:bodyPr>
            <a:spAutoFit/>
          </a:bodyPr>
          <a:lstStyle/>
          <a:p>
            <a:pPr>
              <a:spcBef>
                <a:spcPct val="50000"/>
              </a:spcBef>
            </a:pPr>
            <a:r>
              <a:rPr lang="es-ES"/>
              <a:t>Catedral de Santiago de Compostela</a:t>
            </a:r>
          </a:p>
        </p:txBody>
      </p:sp>
      <p:sp>
        <p:nvSpPr>
          <p:cNvPr id="34823" name="Text Box 7"/>
          <p:cNvSpPr txBox="1">
            <a:spLocks noChangeArrowheads="1"/>
          </p:cNvSpPr>
          <p:nvPr/>
        </p:nvSpPr>
        <p:spPr bwMode="auto">
          <a:xfrm>
            <a:off x="5830888" y="1484313"/>
            <a:ext cx="3313112" cy="366712"/>
          </a:xfrm>
          <a:prstGeom prst="rect">
            <a:avLst/>
          </a:prstGeom>
          <a:noFill/>
          <a:ln w="9525">
            <a:noFill/>
            <a:miter lim="800000"/>
            <a:headEnd/>
            <a:tailEnd/>
          </a:ln>
          <a:effectLst/>
        </p:spPr>
        <p:txBody>
          <a:bodyPr>
            <a:spAutoFit/>
          </a:bodyPr>
          <a:lstStyle/>
          <a:p>
            <a:pPr>
              <a:spcBef>
                <a:spcPct val="50000"/>
              </a:spcBef>
            </a:pPr>
            <a:r>
              <a:rPr lang="es-ES"/>
              <a:t>Paraje agrario</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s-ES"/>
              <a:t>Islas Baleares</a:t>
            </a:r>
          </a:p>
        </p:txBody>
      </p:sp>
      <p:sp>
        <p:nvSpPr>
          <p:cNvPr id="2051" name="Rectangle 3"/>
          <p:cNvSpPr>
            <a:spLocks noGrp="1" noChangeArrowheads="1"/>
          </p:cNvSpPr>
          <p:nvPr>
            <p:ph type="subTitle" idx="1"/>
          </p:nvPr>
        </p:nvSpPr>
        <p:spPr/>
        <p:txBody>
          <a:bodyPr/>
          <a:lstStyle/>
          <a:p>
            <a:endParaRPr lang="es-ES"/>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ES"/>
              <a:t>1. Localización.</a:t>
            </a:r>
          </a:p>
        </p:txBody>
      </p:sp>
      <p:sp>
        <p:nvSpPr>
          <p:cNvPr id="10243" name="Rectangle 3"/>
          <p:cNvSpPr>
            <a:spLocks noGrp="1" noChangeArrowheads="1"/>
          </p:cNvSpPr>
          <p:nvPr>
            <p:ph type="body" idx="1"/>
          </p:nvPr>
        </p:nvSpPr>
        <p:spPr/>
        <p:txBody>
          <a:bodyPr/>
          <a:lstStyle/>
          <a:p>
            <a:r>
              <a:rPr lang="es-ES"/>
              <a:t>Esta compuesta por distintas islas del llamado archipiélago balear, situado en el Mar Mediterráneo, junto a la costa oriental de la Península Ibérica.</a:t>
            </a:r>
          </a:p>
          <a:p>
            <a:r>
              <a:rPr lang="es-ES"/>
              <a:t>Islas que lo componen: Mayorca, Menorca, Ibiza, Formentera y Cabrera.</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s-ES"/>
              <a:t>2. Medio Físico.</a:t>
            </a:r>
          </a:p>
        </p:txBody>
      </p:sp>
      <p:sp>
        <p:nvSpPr>
          <p:cNvPr id="11267" name="Rectangle 3"/>
          <p:cNvSpPr>
            <a:spLocks noGrp="1" noChangeArrowheads="1"/>
          </p:cNvSpPr>
          <p:nvPr>
            <p:ph type="body" idx="1"/>
          </p:nvPr>
        </p:nvSpPr>
        <p:spPr/>
        <p:txBody>
          <a:bodyPr/>
          <a:lstStyle/>
          <a:p>
            <a:endParaRPr lang="es-ES"/>
          </a:p>
        </p:txBody>
      </p:sp>
      <p:sp>
        <p:nvSpPr>
          <p:cNvPr id="11268" name="Text Box 4"/>
          <p:cNvSpPr txBox="1">
            <a:spLocks noChangeArrowheads="1"/>
          </p:cNvSpPr>
          <p:nvPr/>
        </p:nvSpPr>
        <p:spPr bwMode="auto">
          <a:xfrm>
            <a:off x="468313" y="1557338"/>
            <a:ext cx="3959225" cy="1768475"/>
          </a:xfrm>
          <a:prstGeom prst="rect">
            <a:avLst/>
          </a:prstGeom>
          <a:noFill/>
          <a:ln w="28575">
            <a:solidFill>
              <a:schemeClr val="accent1"/>
            </a:solidFill>
            <a:miter lim="800000"/>
            <a:headEnd/>
            <a:tailEnd/>
          </a:ln>
          <a:effectLst/>
        </p:spPr>
        <p:txBody>
          <a:bodyPr>
            <a:spAutoFit/>
          </a:bodyPr>
          <a:lstStyle/>
          <a:p>
            <a:r>
              <a:rPr lang="es-ES"/>
              <a:t>El archipiélago está formado por dos grupos de islas y numerosos islotes:</a:t>
            </a:r>
          </a:p>
          <a:p>
            <a:r>
              <a:rPr lang="es-ES"/>
              <a:t>Las Gimnesias: Menorca, Mallorca y Cabrera y algunos islotes cercanos. </a:t>
            </a:r>
          </a:p>
          <a:p>
            <a:r>
              <a:rPr lang="es-ES"/>
              <a:t>Las Pitiusas: Ibiza y Formentera y los distintos islotes que las rodean.</a:t>
            </a:r>
          </a:p>
        </p:txBody>
      </p:sp>
      <p:sp>
        <p:nvSpPr>
          <p:cNvPr id="11271" name="Text Box 7"/>
          <p:cNvSpPr txBox="1">
            <a:spLocks noChangeArrowheads="1"/>
          </p:cNvSpPr>
          <p:nvPr/>
        </p:nvSpPr>
        <p:spPr bwMode="auto">
          <a:xfrm>
            <a:off x="468313" y="3500438"/>
            <a:ext cx="3959225" cy="1768475"/>
          </a:xfrm>
          <a:prstGeom prst="rect">
            <a:avLst/>
          </a:prstGeom>
          <a:noFill/>
          <a:ln w="28575">
            <a:solidFill>
              <a:schemeClr val="accent1"/>
            </a:solidFill>
            <a:miter lim="800000"/>
            <a:headEnd/>
            <a:tailEnd/>
          </a:ln>
          <a:effectLst/>
        </p:spPr>
        <p:txBody>
          <a:bodyPr>
            <a:spAutoFit/>
          </a:bodyPr>
          <a:lstStyle/>
          <a:p>
            <a:pPr>
              <a:spcBef>
                <a:spcPct val="50000"/>
              </a:spcBef>
            </a:pPr>
            <a:r>
              <a:rPr lang="es-ES"/>
              <a:t>Es una prolongación de los Sistemas Béticos. La Sierra de Tramuntana es la más importante. Formentera es más llana y Menorca esta plana. Todas con numerosas calas (entrantes de mar en tierra)</a:t>
            </a:r>
          </a:p>
        </p:txBody>
      </p:sp>
      <p:sp>
        <p:nvSpPr>
          <p:cNvPr id="11272" name="Text Box 8"/>
          <p:cNvSpPr txBox="1">
            <a:spLocks noChangeArrowheads="1"/>
          </p:cNvSpPr>
          <p:nvPr/>
        </p:nvSpPr>
        <p:spPr bwMode="auto">
          <a:xfrm>
            <a:off x="468313" y="5589588"/>
            <a:ext cx="3959225" cy="669925"/>
          </a:xfrm>
          <a:prstGeom prst="rect">
            <a:avLst/>
          </a:prstGeom>
          <a:noFill/>
          <a:ln w="28575">
            <a:solidFill>
              <a:schemeClr val="accent1"/>
            </a:solidFill>
            <a:miter lim="800000"/>
            <a:headEnd/>
            <a:tailEnd/>
          </a:ln>
          <a:effectLst/>
        </p:spPr>
        <p:txBody>
          <a:bodyPr>
            <a:spAutoFit/>
          </a:bodyPr>
          <a:lstStyle/>
          <a:p>
            <a:pPr>
              <a:spcBef>
                <a:spcPct val="50000"/>
              </a:spcBef>
            </a:pPr>
            <a:r>
              <a:rPr lang="es-ES"/>
              <a:t>No tiene ríos exactamente, algún curso de agua muy irregular.</a:t>
            </a:r>
          </a:p>
        </p:txBody>
      </p:sp>
      <p:sp>
        <p:nvSpPr>
          <p:cNvPr id="11273" name="Text Box 9"/>
          <p:cNvSpPr txBox="1">
            <a:spLocks noChangeArrowheads="1"/>
          </p:cNvSpPr>
          <p:nvPr/>
        </p:nvSpPr>
        <p:spPr bwMode="auto">
          <a:xfrm>
            <a:off x="4643438" y="1557338"/>
            <a:ext cx="4105275" cy="1219200"/>
          </a:xfrm>
          <a:prstGeom prst="rect">
            <a:avLst/>
          </a:prstGeom>
          <a:noFill/>
          <a:ln w="28575">
            <a:solidFill>
              <a:schemeClr val="accent1"/>
            </a:solidFill>
            <a:miter lim="800000"/>
            <a:headEnd/>
            <a:tailEnd/>
          </a:ln>
          <a:effectLst/>
        </p:spPr>
        <p:txBody>
          <a:bodyPr>
            <a:spAutoFit/>
          </a:bodyPr>
          <a:lstStyle/>
          <a:p>
            <a:pPr>
              <a:spcBef>
                <a:spcPct val="50000"/>
              </a:spcBef>
            </a:pPr>
            <a:r>
              <a:rPr lang="es-ES"/>
              <a:t>El clima característico es el mediterráneo de costa. Mallorca y Menorca son más húmedas, pero en Ibiza y Formentera hay más sequía.</a:t>
            </a:r>
          </a:p>
        </p:txBody>
      </p:sp>
      <p:sp>
        <p:nvSpPr>
          <p:cNvPr id="11274" name="Text Box 10"/>
          <p:cNvSpPr txBox="1">
            <a:spLocks noChangeArrowheads="1"/>
          </p:cNvSpPr>
          <p:nvPr/>
        </p:nvSpPr>
        <p:spPr bwMode="auto">
          <a:xfrm>
            <a:off x="4643438" y="3068638"/>
            <a:ext cx="4105275" cy="1493837"/>
          </a:xfrm>
          <a:prstGeom prst="rect">
            <a:avLst/>
          </a:prstGeom>
          <a:noFill/>
          <a:ln w="28575">
            <a:solidFill>
              <a:schemeClr val="accent1"/>
            </a:solidFill>
            <a:miter lim="800000"/>
            <a:headEnd/>
            <a:tailEnd/>
          </a:ln>
          <a:effectLst/>
        </p:spPr>
        <p:txBody>
          <a:bodyPr>
            <a:spAutoFit/>
          </a:bodyPr>
          <a:lstStyle/>
          <a:p>
            <a:pPr>
              <a:spcBef>
                <a:spcPct val="50000"/>
              </a:spcBef>
            </a:pPr>
            <a:r>
              <a:rPr lang="es-ES"/>
              <a:t>Su vegetación es de un bosque mediterráneo de encinas junto con pinos y matorrales. La fauna es muy variada en cuanto a aves y especies marinas.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dirty="0"/>
          </a:p>
        </p:txBody>
      </p:sp>
      <p:sp>
        <p:nvSpPr>
          <p:cNvPr id="6" name="5 Marcador de contenido"/>
          <p:cNvSpPr>
            <a:spLocks noGrp="1"/>
          </p:cNvSpPr>
          <p:nvPr>
            <p:ph idx="1"/>
          </p:nvPr>
        </p:nvSpPr>
        <p:spPr>
          <a:xfrm>
            <a:off x="214282" y="285728"/>
            <a:ext cx="8572560" cy="6357982"/>
          </a:xfrm>
        </p:spPr>
        <p:txBody>
          <a:bodyPr>
            <a:normAutofit fontScale="70000" lnSpcReduction="20000"/>
          </a:bodyPr>
          <a:lstStyle/>
          <a:p>
            <a:pPr>
              <a:buNone/>
            </a:pPr>
            <a:r>
              <a:rPr lang="es-ES" sz="3400" b="1" dirty="0" smtClean="0">
                <a:solidFill>
                  <a:srgbClr val="0070C0"/>
                </a:solidFill>
              </a:rPr>
              <a:t>Ciencia y Tecnología:</a:t>
            </a:r>
          </a:p>
          <a:p>
            <a:pPr>
              <a:buNone/>
            </a:pPr>
            <a:r>
              <a:rPr lang="es-ES" sz="2400" dirty="0" smtClean="0"/>
              <a:t>          </a:t>
            </a:r>
            <a:r>
              <a:rPr lang="es-ES" sz="2300" dirty="0" smtClean="0"/>
              <a:t>Andalucía aporta el 14% de la producción científica española, precedida tan sólo por Madrid y Cataluña, si bien la inversión interna en I+D+I, como proporción del Producto Interior Bruto, es inferior a la media española. </a:t>
            </a:r>
          </a:p>
          <a:p>
            <a:pPr>
              <a:buNone/>
            </a:pPr>
            <a:r>
              <a:rPr lang="es-ES" sz="2300" dirty="0" smtClean="0"/>
              <a:t>          Han tenido una importancia fundamental los espacios tecnológicos repartidos por toda la comunidad, entre los que destacan el Parque Tecnológico de Andalucía y Cartuja 93. Algunos de estos parques se especializan en un sector determinado como Aerópolis en el sector aeroespacial o Geolit en el agroalimentario.</a:t>
            </a:r>
          </a:p>
          <a:p>
            <a:pPr>
              <a:buNone/>
            </a:pPr>
            <a:r>
              <a:rPr lang="es-ES" sz="3400" b="1" dirty="0" smtClean="0">
                <a:solidFill>
                  <a:srgbClr val="0070C0"/>
                </a:solidFill>
              </a:rPr>
              <a:t>Transportes:</a:t>
            </a:r>
          </a:p>
          <a:p>
            <a:pPr>
              <a:buNone/>
            </a:pPr>
            <a:r>
              <a:rPr lang="es-ES" sz="2400" u="sng" dirty="0" smtClean="0"/>
              <a:t>Aeropuertos:</a:t>
            </a:r>
          </a:p>
          <a:p>
            <a:pPr lvl="0"/>
            <a:r>
              <a:rPr lang="es-ES" sz="2300" dirty="0" smtClean="0"/>
              <a:t> Aeropuerto de Málaga</a:t>
            </a:r>
          </a:p>
          <a:p>
            <a:pPr lvl="0"/>
            <a:r>
              <a:rPr lang="es-ES" sz="2300" dirty="0" smtClean="0"/>
              <a:t>Aeropuerto de Sevilla</a:t>
            </a:r>
          </a:p>
          <a:p>
            <a:pPr lvl="0"/>
            <a:r>
              <a:rPr lang="es-ES" sz="2300" dirty="0" smtClean="0"/>
              <a:t>Aeropuerto de Jerez</a:t>
            </a:r>
          </a:p>
          <a:p>
            <a:pPr lvl="0"/>
            <a:r>
              <a:rPr lang="es-ES" sz="2300" dirty="0" smtClean="0"/>
              <a:t>Aeropuerto de Granada</a:t>
            </a:r>
          </a:p>
          <a:p>
            <a:pPr lvl="0"/>
            <a:r>
              <a:rPr lang="es-ES" sz="2300" dirty="0" smtClean="0"/>
              <a:t>Aeropuerto de Almería</a:t>
            </a:r>
          </a:p>
          <a:p>
            <a:pPr lvl="0"/>
            <a:r>
              <a:rPr lang="es-ES" sz="2300" dirty="0" smtClean="0"/>
              <a:t>Aeropuerto de Córdoba</a:t>
            </a:r>
          </a:p>
          <a:p>
            <a:pPr>
              <a:buNone/>
            </a:pPr>
            <a:r>
              <a:rPr lang="es-ES" sz="2400" u="sng" dirty="0" smtClean="0"/>
              <a:t>Puertos:</a:t>
            </a:r>
          </a:p>
          <a:p>
            <a:pPr>
              <a:buNone/>
            </a:pPr>
            <a:r>
              <a:rPr lang="es-ES" sz="2400" dirty="0" smtClean="0"/>
              <a:t>          </a:t>
            </a:r>
            <a:r>
              <a:rPr lang="es-ES" sz="2300" dirty="0" smtClean="0"/>
              <a:t>Andalucía cuenta con más de 30 puertos deportivos, 2 puertos fluviales y 15 puertos comerciales, entre los que destacan el Puerto de Almería, el Puerto de Motril, el Puerto de Málaga, el Puerto Bahía de Algeciras, el Puerto de la Bahía de Cádiz y el Puerto de Huelva. </a:t>
            </a:r>
          </a:p>
          <a:p>
            <a:pPr>
              <a:buNone/>
            </a:pPr>
            <a:r>
              <a:rPr lang="es-ES" sz="2400" u="sng" dirty="0" smtClean="0"/>
              <a:t>Ferrocarril:</a:t>
            </a:r>
          </a:p>
          <a:p>
            <a:pPr>
              <a:buNone/>
            </a:pPr>
            <a:r>
              <a:rPr lang="es-ES" sz="2400" dirty="0" smtClean="0"/>
              <a:t>           </a:t>
            </a:r>
            <a:r>
              <a:rPr lang="es-ES" sz="2300" dirty="0" smtClean="0"/>
              <a:t>Las propietarias de las líneas ferroviarias de Andalucía son ADIF y Ferrocarriles Andaluces. Los servicios ferroviarios los presta Renfe.</a:t>
            </a:r>
          </a:p>
          <a:p>
            <a:pPr>
              <a:buNone/>
            </a:pPr>
            <a:r>
              <a:rPr lang="es-ES" sz="2300" dirty="0" smtClean="0"/>
              <a:t>           La alta velocidad andaluza fue pionera en España ya que el primer trayecto fue el de Sevilla-Madrid en 1992, con la inauguración del Nuevo Acceso Ferroviario a Andalucía. </a:t>
            </a:r>
          </a:p>
          <a:p>
            <a:pPr>
              <a:buNone/>
            </a:pPr>
            <a:endParaRPr lang="es-ES" sz="2400" b="1" dirty="0">
              <a:solidFill>
                <a:srgbClr val="0070C0"/>
              </a:solidFill>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s-ES"/>
          </a:p>
        </p:txBody>
      </p:sp>
      <p:sp>
        <p:nvSpPr>
          <p:cNvPr id="22531" name="Rectangle 3"/>
          <p:cNvSpPr>
            <a:spLocks noGrp="1" noChangeArrowheads="1"/>
          </p:cNvSpPr>
          <p:nvPr>
            <p:ph type="body" idx="1"/>
          </p:nvPr>
        </p:nvSpPr>
        <p:spPr/>
        <p:txBody>
          <a:bodyPr/>
          <a:lstStyle/>
          <a:p>
            <a:endParaRPr lang="es-ES"/>
          </a:p>
        </p:txBody>
      </p:sp>
      <p:pic>
        <p:nvPicPr>
          <p:cNvPr id="22532" name="Picture 4" descr="20080730klpgeodes_4_Ies_SC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s-ES"/>
              <a:t>3. Gobierno.</a:t>
            </a:r>
          </a:p>
        </p:txBody>
      </p:sp>
      <p:sp>
        <p:nvSpPr>
          <p:cNvPr id="12291" name="Rectangle 3"/>
          <p:cNvSpPr>
            <a:spLocks noGrp="1" noChangeArrowheads="1"/>
          </p:cNvSpPr>
          <p:nvPr>
            <p:ph type="body" idx="1"/>
          </p:nvPr>
        </p:nvSpPr>
        <p:spPr/>
        <p:txBody>
          <a:bodyPr/>
          <a:lstStyle/>
          <a:p>
            <a:r>
              <a:rPr lang="es-ES"/>
              <a:t>Su capital es Palma de Mallorca y su idioma oficial es el catalán.</a:t>
            </a:r>
          </a:p>
          <a:p>
            <a:r>
              <a:rPr lang="es-ES"/>
              <a:t>Su presidente es Francesc Antich</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s-ES"/>
          </a:p>
        </p:txBody>
      </p:sp>
      <p:pic>
        <p:nvPicPr>
          <p:cNvPr id="20484" name="Picture 4" descr="450px-Baleares-rotulado"/>
          <p:cNvPicPr>
            <a:picLocks noGrp="1" noChangeAspect="1" noChangeArrowheads="1"/>
          </p:cNvPicPr>
          <p:nvPr>
            <p:ph type="body" idx="1"/>
          </p:nvPr>
        </p:nvPicPr>
        <p:blipFill>
          <a:blip r:embed="rId3" cstate="print"/>
          <a:srcRect/>
          <a:stretch>
            <a:fillRect/>
          </a:stretch>
        </p:blipFill>
        <p:spPr>
          <a:xfrm>
            <a:off x="827088" y="1341438"/>
            <a:ext cx="7429500" cy="4672012"/>
          </a:xfrm>
          <a:noFill/>
          <a:ln/>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s-ES"/>
              <a:t>4. Sectores económicos.</a:t>
            </a:r>
          </a:p>
        </p:txBody>
      </p:sp>
      <p:sp>
        <p:nvSpPr>
          <p:cNvPr id="13315" name="Rectangle 3"/>
          <p:cNvSpPr>
            <a:spLocks noGrp="1" noChangeArrowheads="1"/>
          </p:cNvSpPr>
          <p:nvPr>
            <p:ph type="body" idx="1"/>
          </p:nvPr>
        </p:nvSpPr>
        <p:spPr/>
        <p:txBody>
          <a:bodyPr/>
          <a:lstStyle/>
          <a:p>
            <a:r>
              <a:rPr lang="es-ES"/>
              <a:t>PRIMARIO:</a:t>
            </a:r>
          </a:p>
          <a:p>
            <a:pPr>
              <a:spcBef>
                <a:spcPct val="50000"/>
              </a:spcBef>
              <a:buFontTx/>
              <a:buNone/>
            </a:pPr>
            <a:r>
              <a:rPr lang="es-ES">
                <a:effectLst/>
              </a:rPr>
              <a:t>La agricultura es más abundante en Mallorca con sus cultivos de secano: cereales, almendros, olivo y vid.</a:t>
            </a:r>
          </a:p>
          <a:p>
            <a:pPr>
              <a:spcBef>
                <a:spcPct val="50000"/>
              </a:spcBef>
              <a:buFontTx/>
              <a:buNone/>
            </a:pPr>
            <a:r>
              <a:rPr lang="es-ES">
                <a:effectLst/>
              </a:rPr>
              <a:t>La ganadería es muy importante en Menorca. Ganado ovino y porcino, aunque avícola y bovina también.</a:t>
            </a:r>
          </a:p>
          <a:p>
            <a:endParaRPr lang="es-E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s-ES"/>
          </a:p>
        </p:txBody>
      </p:sp>
      <p:sp>
        <p:nvSpPr>
          <p:cNvPr id="14339" name="Rectangle 3"/>
          <p:cNvSpPr>
            <a:spLocks noGrp="1" noChangeArrowheads="1"/>
          </p:cNvSpPr>
          <p:nvPr>
            <p:ph type="body" idx="1"/>
          </p:nvPr>
        </p:nvSpPr>
        <p:spPr/>
        <p:txBody>
          <a:bodyPr/>
          <a:lstStyle/>
          <a:p>
            <a:r>
              <a:rPr lang="es-ES"/>
              <a:t>SECUNDARIO:</a:t>
            </a:r>
          </a:p>
          <a:p>
            <a:pPr>
              <a:spcBef>
                <a:spcPct val="50000"/>
              </a:spcBef>
              <a:buClrTx/>
              <a:buSzTx/>
              <a:buFontTx/>
              <a:buNone/>
            </a:pPr>
            <a:r>
              <a:rPr lang="es-ES">
                <a:effectLst/>
              </a:rPr>
              <a:t>Su producción de energía se debe a las cinco centrales térmicas que aloja, repartidas entra Mallorca, Menorca e Ibiza.</a:t>
            </a:r>
          </a:p>
          <a:p>
            <a:pPr>
              <a:spcBef>
                <a:spcPct val="50000"/>
              </a:spcBef>
              <a:buFontTx/>
              <a:buNone/>
            </a:pPr>
            <a:r>
              <a:rPr lang="es-ES">
                <a:effectLst/>
              </a:rPr>
              <a:t>La industria de la zona es básicamente la del textil, el cuero y el calzado.</a:t>
            </a:r>
            <a:endParaRPr lang="es-ES"/>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s-ES"/>
          </a:p>
        </p:txBody>
      </p:sp>
      <p:sp>
        <p:nvSpPr>
          <p:cNvPr id="15363" name="Rectangle 3"/>
          <p:cNvSpPr>
            <a:spLocks noGrp="1" noChangeArrowheads="1"/>
          </p:cNvSpPr>
          <p:nvPr>
            <p:ph type="body" idx="1"/>
          </p:nvPr>
        </p:nvSpPr>
        <p:spPr/>
        <p:txBody>
          <a:bodyPr/>
          <a:lstStyle/>
          <a:p>
            <a:r>
              <a:rPr lang="es-ES"/>
              <a:t>TERCIARIO:</a:t>
            </a:r>
          </a:p>
        </p:txBody>
      </p:sp>
      <p:sp>
        <p:nvSpPr>
          <p:cNvPr id="15364" name="Text Box 4"/>
          <p:cNvSpPr txBox="1">
            <a:spLocks noChangeArrowheads="1"/>
          </p:cNvSpPr>
          <p:nvPr/>
        </p:nvSpPr>
        <p:spPr bwMode="auto">
          <a:xfrm>
            <a:off x="684213" y="2781300"/>
            <a:ext cx="3671887" cy="366713"/>
          </a:xfrm>
          <a:prstGeom prst="rect">
            <a:avLst/>
          </a:prstGeom>
          <a:noFill/>
          <a:ln w="9525">
            <a:noFill/>
            <a:miter lim="800000"/>
            <a:headEnd/>
            <a:tailEnd/>
          </a:ln>
          <a:effectLst/>
        </p:spPr>
        <p:txBody>
          <a:bodyPr>
            <a:spAutoFit/>
          </a:bodyPr>
          <a:lstStyle/>
          <a:p>
            <a:pPr>
              <a:spcBef>
                <a:spcPct val="50000"/>
              </a:spcBef>
            </a:pPr>
            <a:endParaRPr lang="es-ES"/>
          </a:p>
        </p:txBody>
      </p:sp>
      <p:sp>
        <p:nvSpPr>
          <p:cNvPr id="15366" name="Text Box 6"/>
          <p:cNvSpPr txBox="1">
            <a:spLocks noChangeArrowheads="1"/>
          </p:cNvSpPr>
          <p:nvPr/>
        </p:nvSpPr>
        <p:spPr bwMode="auto">
          <a:xfrm>
            <a:off x="539750" y="2492375"/>
            <a:ext cx="3743325" cy="1493838"/>
          </a:xfrm>
          <a:prstGeom prst="rect">
            <a:avLst/>
          </a:prstGeom>
          <a:noFill/>
          <a:ln w="28575">
            <a:solidFill>
              <a:schemeClr val="accent1"/>
            </a:solidFill>
            <a:miter lim="800000"/>
            <a:headEnd/>
            <a:tailEnd/>
          </a:ln>
          <a:effectLst/>
        </p:spPr>
        <p:txBody>
          <a:bodyPr>
            <a:spAutoFit/>
          </a:bodyPr>
          <a:lstStyle/>
          <a:p>
            <a:pPr>
              <a:spcBef>
                <a:spcPct val="50000"/>
              </a:spcBef>
            </a:pPr>
            <a:r>
              <a:rPr lang="es-ES"/>
              <a:t>El fenómeno del turismo ha modificado el tipo de economía de las islas. Más de un 70% de la población se dedica al sector servicios.</a:t>
            </a:r>
          </a:p>
        </p:txBody>
      </p:sp>
      <p:pic>
        <p:nvPicPr>
          <p:cNvPr id="15367" name="Picture 7" descr="baleares"/>
          <p:cNvPicPr>
            <a:picLocks noChangeAspect="1" noChangeArrowheads="1"/>
          </p:cNvPicPr>
          <p:nvPr/>
        </p:nvPicPr>
        <p:blipFill>
          <a:blip r:embed="rId2" cstate="print"/>
          <a:srcRect/>
          <a:stretch>
            <a:fillRect/>
          </a:stretch>
        </p:blipFill>
        <p:spPr bwMode="auto">
          <a:xfrm>
            <a:off x="4140200" y="4048125"/>
            <a:ext cx="5003800" cy="2809875"/>
          </a:xfrm>
          <a:prstGeom prst="rect">
            <a:avLst/>
          </a:prstGeom>
          <a:noFill/>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s-ES"/>
              <a:t>5. Población.</a:t>
            </a:r>
          </a:p>
        </p:txBody>
      </p:sp>
      <p:sp>
        <p:nvSpPr>
          <p:cNvPr id="16387" name="Rectangle 3"/>
          <p:cNvSpPr>
            <a:spLocks noGrp="1" noChangeArrowheads="1"/>
          </p:cNvSpPr>
          <p:nvPr>
            <p:ph type="body" idx="1"/>
          </p:nvPr>
        </p:nvSpPr>
        <p:spPr/>
        <p:txBody>
          <a:bodyPr/>
          <a:lstStyle/>
          <a:p>
            <a:pPr>
              <a:lnSpc>
                <a:spcPct val="90000"/>
              </a:lnSpc>
            </a:pPr>
            <a:r>
              <a:rPr lang="es-ES" sz="2800"/>
              <a:t>Total: 1,071,221 hab.</a:t>
            </a:r>
          </a:p>
          <a:p>
            <a:pPr>
              <a:lnSpc>
                <a:spcPct val="90000"/>
              </a:lnSpc>
            </a:pPr>
            <a:r>
              <a:rPr lang="es-ES" sz="2800"/>
              <a:t>Densidad: 214,58 hab/km²</a:t>
            </a:r>
          </a:p>
          <a:p>
            <a:pPr>
              <a:lnSpc>
                <a:spcPct val="90000"/>
              </a:lnSpc>
            </a:pPr>
            <a:r>
              <a:rPr lang="es-ES" sz="2800"/>
              <a:t>La isla más poblada es Mayorca.</a:t>
            </a:r>
          </a:p>
          <a:p>
            <a:pPr>
              <a:lnSpc>
                <a:spcPct val="90000"/>
              </a:lnSpc>
            </a:pPr>
            <a:r>
              <a:rPr lang="es-ES" sz="2800"/>
              <a:t>El archipiélago ha sufrido un gran crecimiento demográfico tras el boom turístico de los años 1960.</a:t>
            </a:r>
          </a:p>
          <a:p>
            <a:pPr>
              <a:lnSpc>
                <a:spcPct val="90000"/>
              </a:lnSpc>
            </a:pPr>
            <a:r>
              <a:rPr lang="es-ES" sz="2800"/>
              <a:t>La primera Comunidad Autónoma y la segunda provincia (tras Alicante) de España con mayor número de residentes extranjeros.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s-ES"/>
              <a:t>6. Historia.</a:t>
            </a:r>
          </a:p>
        </p:txBody>
      </p:sp>
      <p:sp>
        <p:nvSpPr>
          <p:cNvPr id="17411" name="Rectangle 3"/>
          <p:cNvSpPr>
            <a:spLocks noGrp="1" noChangeArrowheads="1"/>
          </p:cNvSpPr>
          <p:nvPr>
            <p:ph type="body" idx="1"/>
          </p:nvPr>
        </p:nvSpPr>
        <p:spPr>
          <a:xfrm>
            <a:off x="468313" y="1412875"/>
            <a:ext cx="8229600" cy="4114800"/>
          </a:xfrm>
        </p:spPr>
        <p:txBody>
          <a:bodyPr>
            <a:normAutofit fontScale="92500" lnSpcReduction="10000"/>
          </a:bodyPr>
          <a:lstStyle/>
          <a:p>
            <a:pPr>
              <a:lnSpc>
                <a:spcPct val="80000"/>
              </a:lnSpc>
              <a:buFontTx/>
              <a:buNone/>
            </a:pPr>
            <a:r>
              <a:rPr lang="es-ES" sz="1600"/>
              <a:t>Las islas han estado pobladas desde tiempos remotos. Las primeras apariciones de pobladores se remontan al III milenio a. C. Aunque hay vestigios de una presencia humana en Ibiza y Formentera durante la Edad de Bronce, posteriormente durante varios siglos estas islas se encontraron despobladas.</a:t>
            </a:r>
          </a:p>
          <a:p>
            <a:pPr>
              <a:lnSpc>
                <a:spcPct val="80000"/>
              </a:lnSpc>
              <a:buFontTx/>
              <a:buNone/>
            </a:pPr>
            <a:r>
              <a:rPr lang="es-ES" sz="1600"/>
              <a:t>Posteriormente, se produjeron colonizaciones de griegos, fenicios, cartagineses. Ibiza y Formentera no volvieron a tener una presencia humana estable hasta las colonizaciones fenicias en el siglo VII a. C. Los romanos conquistaron el conjunto de las islas en el año 123 a. C., unificando por primera vez todo el archipiélago bajo una misma administración y una misma cultura…aunque la colonización romana fue poco intensa. Las islas formaron parte de la provincia Cartaginense durante el Bajo Imperio, y a finales del siglo IV se constituyeron en provincia independiente.</a:t>
            </a:r>
            <a:endParaRPr lang="es-ES" sz="1600" b="1"/>
          </a:p>
          <a:p>
            <a:pPr>
              <a:lnSpc>
                <a:spcPct val="80000"/>
              </a:lnSpc>
              <a:buFontTx/>
              <a:buNone/>
            </a:pPr>
            <a:r>
              <a:rPr lang="es-ES" sz="1600"/>
              <a:t>En el año 425 las Islas Baleares fueron saqueadas junto a Cartagena, Sevilla y el resto de Hispania. Más tarde, en el año 534, fueron conquistadas por las tropas de Justiniano I e integradas al Imperio Bizantino hasta principios del siglo VIII. La crisis del archipiélago, a lo largo de los siglos VII al IX, les expuso a las incursiones externas.</a:t>
            </a:r>
          </a:p>
          <a:p>
            <a:pPr>
              <a:lnSpc>
                <a:spcPct val="80000"/>
              </a:lnSpc>
              <a:buFontTx/>
              <a:buNone/>
            </a:pPr>
            <a:r>
              <a:rPr lang="es-ES" sz="1600"/>
              <a:t>La Corona de Aragón experimentó durante los siglos XII y XIII una fuerte expansión hacia el Mediterráneo, que la llevó hasta las Baleares.  Después de largos combates el rey entró victorioso en la ciudad el 31 de diciembre de ese mismo año. El asalto fue seguido de un genocidio de la población mallorquina; tanto es así que los miles de cadáveres que no pudieron ser enterrados provocaron una epidemia entre los conquistadores que causó numerosas bajas. Como consecuencia, los nobles quisieron quedarse con todo el botín en lugar de sortearlo entre la tropa. Esto provocó la revuelta de peones y caballeros. Finalmente se produjo el reparto del botín que duró hasta el 30 de abril de 1230.</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s-ES"/>
          </a:p>
        </p:txBody>
      </p:sp>
      <p:sp>
        <p:nvSpPr>
          <p:cNvPr id="23555" name="Rectangle 3"/>
          <p:cNvSpPr>
            <a:spLocks noGrp="1" noChangeArrowheads="1"/>
          </p:cNvSpPr>
          <p:nvPr>
            <p:ph type="body" idx="1"/>
          </p:nvPr>
        </p:nvSpPr>
        <p:spPr/>
        <p:txBody>
          <a:bodyPr/>
          <a:lstStyle/>
          <a:p>
            <a:pPr>
              <a:lnSpc>
                <a:spcPct val="80000"/>
              </a:lnSpc>
              <a:buFontTx/>
              <a:buNone/>
            </a:pPr>
            <a:r>
              <a:rPr lang="es-ES" sz="1600"/>
              <a:t>Gracias a todo esto, los musulmanes supervivientes tuvieron tiempo de organizar diversos focos de resistencia en las montañas, lo que prolongó un par de años las luchas contra los musulmanes de Mallorca que, finalmente, terminaron convertidos en esclavos semi-esclavos.</a:t>
            </a:r>
          </a:p>
          <a:p>
            <a:pPr>
              <a:lnSpc>
                <a:spcPct val="80000"/>
              </a:lnSpc>
              <a:buFontTx/>
              <a:buNone/>
            </a:pPr>
            <a:r>
              <a:rPr lang="es-ES" sz="1600"/>
              <a:t>Toda esta destrucción debilitó también al ejército de Jaime I hasta el punto de que, cuando Menorca pidió el vasallazgo de la Corona, se le concedió. Así, Menorca se convirtió en una Taifa autónoma, donde la religión y la cultura árabe se mantuvieron durante medio siglo más. Pero en enero de 1287, Alfonso III, el Franco se pactó la capitulación de la isla de forma que los caudillos y nobles pudieron escapar a cambio de entregar al resto de la población para que se les esclavizara.</a:t>
            </a:r>
          </a:p>
          <a:p>
            <a:pPr>
              <a:lnSpc>
                <a:spcPct val="80000"/>
              </a:lnSpc>
              <a:buFontTx/>
              <a:buNone/>
            </a:pPr>
            <a:r>
              <a:rPr lang="es-ES" sz="1600"/>
              <a:t>Por lo que respecta a Ibiza, también fue conquistada por Jaime I, pero en agosto de 1235. Sus habitantes fueron también esclavizados y sus bienes repartidos entre los magnates.</a:t>
            </a:r>
          </a:p>
          <a:p>
            <a:pPr>
              <a:lnSpc>
                <a:spcPct val="80000"/>
              </a:lnSpc>
              <a:buFontTx/>
              <a:buNone/>
            </a:pPr>
            <a:r>
              <a:rPr lang="es-ES" sz="1600"/>
              <a:t>Jaime I de Aragón dio a las islas una estructura administrativa bastante autónoma dentro de la Corona de Aragón al formar éstas el Reino de Mallorca, que llegó a ser completamente independiente unos años. Tras la unión dinástica de los Reyes Católicos , las islas se integraron, al igual que los demás reinos de la península.</a:t>
            </a:r>
          </a:p>
          <a:p>
            <a:pPr>
              <a:lnSpc>
                <a:spcPct val="80000"/>
              </a:lnSpc>
            </a:pPr>
            <a:endParaRPr lang="es-ES" sz="100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s-ES"/>
          </a:p>
        </p:txBody>
      </p:sp>
      <p:sp>
        <p:nvSpPr>
          <p:cNvPr id="21507" name="Rectangle 3"/>
          <p:cNvSpPr>
            <a:spLocks noGrp="1" noChangeArrowheads="1"/>
          </p:cNvSpPr>
          <p:nvPr>
            <p:ph type="body" idx="1"/>
          </p:nvPr>
        </p:nvSpPr>
        <p:spPr/>
        <p:txBody>
          <a:bodyPr/>
          <a:lstStyle/>
          <a:p>
            <a:pPr>
              <a:lnSpc>
                <a:spcPct val="80000"/>
              </a:lnSpc>
              <a:buFontTx/>
              <a:buNone/>
            </a:pPr>
            <a:r>
              <a:rPr lang="es-ES" sz="1800"/>
              <a:t>La isla de Menorca estuvo ocupada entre 1708 y 1802 por tropas inglesas, a raíz de de la Guerra de Sucesión. </a:t>
            </a:r>
          </a:p>
          <a:p>
            <a:pPr>
              <a:lnSpc>
                <a:spcPct val="80000"/>
              </a:lnSpc>
              <a:buFontTx/>
              <a:buNone/>
            </a:pPr>
            <a:r>
              <a:rPr lang="es-ES" sz="1800"/>
              <a:t>Durante la II República (1931-1939) se proyectó sin éxito un Estatuto de Autonomía para las Islas Baleares.</a:t>
            </a:r>
          </a:p>
          <a:p>
            <a:pPr>
              <a:lnSpc>
                <a:spcPct val="80000"/>
              </a:lnSpc>
              <a:buFontTx/>
              <a:buNone/>
            </a:pPr>
            <a:r>
              <a:rPr lang="es-ES" sz="1800"/>
              <a:t>En 1936, con el inicio de la Guerra Civil Española, el archipiélago queda dividido en dos zonas: la parte central y oeste (Formentera, Ibiza, Mallorca) quedan dentro del area dominada por los militares alzados contra la Segunda República Española, mientras en Menorca fracasa. En los primeros meses del conflicto, se desarrollará desde Cataluña, una operación para tomar Mallorca, que se desarrollaría entre agosto y septiembre de 1936 y que finalmente sería rechazado por el ejercito franquista, volviendo a quedar las cosas igual que antes. Después de la victoria franquista en la Batalla de Menorca (1939) la isla fue tomada por las tropas nacionales.</a:t>
            </a:r>
          </a:p>
          <a:p>
            <a:pPr>
              <a:lnSpc>
                <a:spcPct val="80000"/>
              </a:lnSpc>
              <a:buFontTx/>
              <a:buNone/>
            </a:pPr>
            <a:endParaRPr lang="es-ES" sz="1800"/>
          </a:p>
          <a:p>
            <a:pPr>
              <a:lnSpc>
                <a:spcPct val="80000"/>
              </a:lnSpc>
              <a:buFontTx/>
              <a:buNone/>
            </a:pPr>
            <a:r>
              <a:rPr lang="es-ES" sz="1800"/>
              <a:t>En 1983 finalmente es aprobado un Estatuto de Autonomía de las Islas Baleares.</a:t>
            </a:r>
            <a:endParaRPr lang="es-ES"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Pta[1].jpg"/>
          <p:cNvPicPr>
            <a:picLocks noChangeAspect="1"/>
          </p:cNvPicPr>
          <p:nvPr/>
        </p:nvPicPr>
        <p:blipFill>
          <a:blip r:embed="rId3" cstate="print"/>
          <a:stretch>
            <a:fillRect/>
          </a:stretch>
        </p:blipFill>
        <p:spPr>
          <a:xfrm>
            <a:off x="2786050" y="142852"/>
            <a:ext cx="3857652" cy="3116983"/>
          </a:xfrm>
          <a:prstGeom prst="rect">
            <a:avLst/>
          </a:prstGeom>
          <a:ln w="57150">
            <a:solidFill>
              <a:srgbClr val="7030A0"/>
            </a:solidFill>
          </a:ln>
        </p:spPr>
      </p:pic>
      <p:pic>
        <p:nvPicPr>
          <p:cNvPr id="6" name="5 Imagen" descr="sevilla1[1]aeropuerto.jpg"/>
          <p:cNvPicPr>
            <a:picLocks noChangeAspect="1"/>
          </p:cNvPicPr>
          <p:nvPr/>
        </p:nvPicPr>
        <p:blipFill>
          <a:blip r:embed="rId4" cstate="print"/>
          <a:stretch>
            <a:fillRect/>
          </a:stretch>
        </p:blipFill>
        <p:spPr>
          <a:xfrm>
            <a:off x="4714876" y="3714752"/>
            <a:ext cx="4267200" cy="2838450"/>
          </a:xfrm>
          <a:prstGeom prst="rect">
            <a:avLst/>
          </a:prstGeom>
          <a:ln w="57150">
            <a:solidFill>
              <a:srgbClr val="7030A0"/>
            </a:solidFill>
          </a:ln>
        </p:spPr>
      </p:pic>
      <p:sp>
        <p:nvSpPr>
          <p:cNvPr id="2" name="1 Título"/>
          <p:cNvSpPr>
            <a:spLocks noGrp="1"/>
          </p:cNvSpPr>
          <p:nvPr>
            <p:ph type="title"/>
          </p:nvPr>
        </p:nvSpPr>
        <p:spPr/>
        <p:txBody>
          <a:bodyPr/>
          <a:lstStyle/>
          <a:p>
            <a:endParaRPr lang="es-ES" dirty="0"/>
          </a:p>
        </p:txBody>
      </p:sp>
      <p:pic>
        <p:nvPicPr>
          <p:cNvPr id="4" name="3 Marcador de contenido" descr="800px-Port_of_Algeciras[1].jpg"/>
          <p:cNvPicPr>
            <a:picLocks noGrp="1" noChangeAspect="1"/>
          </p:cNvPicPr>
          <p:nvPr>
            <p:ph idx="1"/>
          </p:nvPr>
        </p:nvPicPr>
        <p:blipFill>
          <a:blip r:embed="rId5" cstate="print"/>
          <a:stretch>
            <a:fillRect/>
          </a:stretch>
        </p:blipFill>
        <p:spPr>
          <a:xfrm>
            <a:off x="214282" y="3786190"/>
            <a:ext cx="4173906" cy="2786082"/>
          </a:xfrm>
          <a:ln w="57150">
            <a:solidFill>
              <a:srgbClr val="7030A0"/>
            </a:solidFill>
          </a:ln>
        </p:spPr>
      </p:pic>
      <p:sp>
        <p:nvSpPr>
          <p:cNvPr id="7" name="6 Rectángulo"/>
          <p:cNvSpPr/>
          <p:nvPr/>
        </p:nvSpPr>
        <p:spPr>
          <a:xfrm>
            <a:off x="2911962" y="3244334"/>
            <a:ext cx="3320076" cy="369332"/>
          </a:xfrm>
          <a:prstGeom prst="rect">
            <a:avLst/>
          </a:prstGeom>
        </p:spPr>
        <p:txBody>
          <a:bodyPr wrap="none">
            <a:spAutoFit/>
          </a:bodyPr>
          <a:lstStyle/>
          <a:p>
            <a:r>
              <a:rPr lang="es-ES" dirty="0" smtClean="0"/>
              <a:t>Parque Tecnológico de Andalucía </a:t>
            </a:r>
            <a:endParaRPr lang="es-ES" dirty="0"/>
          </a:p>
        </p:txBody>
      </p:sp>
      <p:sp>
        <p:nvSpPr>
          <p:cNvPr id="8" name="7 Rectángulo"/>
          <p:cNvSpPr/>
          <p:nvPr/>
        </p:nvSpPr>
        <p:spPr>
          <a:xfrm>
            <a:off x="0" y="3286124"/>
            <a:ext cx="2569037" cy="369332"/>
          </a:xfrm>
          <a:prstGeom prst="rect">
            <a:avLst/>
          </a:prstGeom>
        </p:spPr>
        <p:txBody>
          <a:bodyPr wrap="none">
            <a:spAutoFit/>
          </a:bodyPr>
          <a:lstStyle/>
          <a:p>
            <a:r>
              <a:rPr lang="es-ES" dirty="0" smtClean="0"/>
              <a:t>Puerto Bahía de Algeciras</a:t>
            </a:r>
            <a:endParaRPr lang="es-ES" dirty="0"/>
          </a:p>
        </p:txBody>
      </p:sp>
      <p:sp>
        <p:nvSpPr>
          <p:cNvPr id="9" name="8 Flecha abajo"/>
          <p:cNvSpPr/>
          <p:nvPr/>
        </p:nvSpPr>
        <p:spPr>
          <a:xfrm>
            <a:off x="2500298" y="342900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arriba"/>
          <p:cNvSpPr/>
          <p:nvPr/>
        </p:nvSpPr>
        <p:spPr>
          <a:xfrm>
            <a:off x="6072198" y="3357562"/>
            <a:ext cx="142876" cy="1428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6715140" y="3214686"/>
            <a:ext cx="2203745" cy="369332"/>
          </a:xfrm>
          <a:prstGeom prst="rect">
            <a:avLst/>
          </a:prstGeom>
        </p:spPr>
        <p:txBody>
          <a:bodyPr wrap="none">
            <a:spAutoFit/>
          </a:bodyPr>
          <a:lstStyle/>
          <a:p>
            <a:pPr lvl="0"/>
            <a:r>
              <a:rPr lang="es-ES" dirty="0" smtClean="0"/>
              <a:t>Aeropuerto de Sevilla</a:t>
            </a:r>
          </a:p>
        </p:txBody>
      </p:sp>
      <p:sp>
        <p:nvSpPr>
          <p:cNvPr id="12" name="11 Flecha abajo"/>
          <p:cNvSpPr/>
          <p:nvPr/>
        </p:nvSpPr>
        <p:spPr>
          <a:xfrm>
            <a:off x="8858280" y="3357562"/>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s-ES"/>
              <a:t>8. Zonas turísticas.</a:t>
            </a:r>
          </a:p>
        </p:txBody>
      </p:sp>
      <p:sp>
        <p:nvSpPr>
          <p:cNvPr id="19459" name="Rectangle 3"/>
          <p:cNvSpPr>
            <a:spLocks noGrp="1" noChangeArrowheads="1"/>
          </p:cNvSpPr>
          <p:nvPr>
            <p:ph type="body" idx="1"/>
          </p:nvPr>
        </p:nvSpPr>
        <p:spPr/>
        <p:txBody>
          <a:bodyPr/>
          <a:lstStyle/>
          <a:p>
            <a:pPr>
              <a:lnSpc>
                <a:spcPct val="80000"/>
              </a:lnSpc>
            </a:pPr>
            <a:r>
              <a:rPr lang="es-ES" sz="2000"/>
              <a:t>Las islas conservan algunos monumentos del Megalítico entre los que destacan los </a:t>
            </a:r>
            <a:r>
              <a:rPr lang="es-ES" sz="2000" i="1"/>
              <a:t>talayots</a:t>
            </a:r>
            <a:r>
              <a:rPr lang="es-ES" sz="2000"/>
              <a:t>, las </a:t>
            </a:r>
            <a:r>
              <a:rPr lang="es-ES" sz="2000" i="1"/>
              <a:t>navetes</a:t>
            </a:r>
            <a:r>
              <a:rPr lang="es-ES" sz="2000"/>
              <a:t> y las </a:t>
            </a:r>
            <a:r>
              <a:rPr lang="es-ES" sz="2000" i="1"/>
              <a:t>taules</a:t>
            </a:r>
            <a:r>
              <a:rPr lang="es-ES" sz="2000"/>
              <a:t> (1800 y 1500 a. C)</a:t>
            </a:r>
          </a:p>
          <a:p>
            <a:pPr>
              <a:lnSpc>
                <a:spcPct val="80000"/>
              </a:lnSpc>
            </a:pPr>
            <a:r>
              <a:rPr lang="es-ES" sz="2000"/>
              <a:t>Quedan pocos restos de la época musulmana. La Catedral de Santa María de Palma de Mallorca, la Lonja y el Castillo de Bellver Castillo circular que preside, con la Torre de l'Homenatge, la bahía de Palma. </a:t>
            </a:r>
          </a:p>
          <a:p>
            <a:pPr>
              <a:lnSpc>
                <a:spcPct val="80000"/>
              </a:lnSpc>
            </a:pPr>
            <a:r>
              <a:rPr lang="es-ES" sz="2000"/>
              <a:t>Cabe destacar también, durante ese periodo iglesias como la de Santa Creu, Santa Eulalia, San Jaume, San Nicolau... </a:t>
            </a:r>
          </a:p>
          <a:p>
            <a:pPr>
              <a:lnSpc>
                <a:spcPct val="80000"/>
              </a:lnSpc>
            </a:pPr>
            <a:r>
              <a:rPr lang="es-ES" sz="2000"/>
              <a:t>Posteriormente iglesias como San Francesc, Montesión… </a:t>
            </a:r>
          </a:p>
          <a:p>
            <a:pPr>
              <a:lnSpc>
                <a:spcPct val="80000"/>
              </a:lnSpc>
            </a:pPr>
            <a:r>
              <a:rPr lang="es-ES" sz="2000"/>
              <a:t>En Ciudadela y Palma existen algunos ejemplos de la arquitectura del siglo XVIII.</a:t>
            </a:r>
          </a:p>
          <a:p>
            <a:pPr>
              <a:lnSpc>
                <a:spcPct val="80000"/>
              </a:lnSpc>
            </a:pPr>
            <a:r>
              <a:rPr lang="es-ES" sz="2000"/>
              <a:t>El archipielago de Cabrera es un espacio protegido por su vegetación y las numerosas aves marinas.</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s-ES"/>
              <a:t>La Rioja</a:t>
            </a:r>
          </a:p>
        </p:txBody>
      </p:sp>
      <p:sp>
        <p:nvSpPr>
          <p:cNvPr id="2051" name="Rectangle 3"/>
          <p:cNvSpPr>
            <a:spLocks noGrp="1" noChangeArrowheads="1"/>
          </p:cNvSpPr>
          <p:nvPr>
            <p:ph type="subTitle" idx="1"/>
          </p:nvPr>
        </p:nvSpPr>
        <p:spPr/>
        <p:txBody>
          <a:bodyPr/>
          <a:lstStyle/>
          <a:p>
            <a:endParaRPr lang="es-ES"/>
          </a:p>
        </p:txBody>
      </p:sp>
      <p:pic>
        <p:nvPicPr>
          <p:cNvPr id="2052" name="Picture 4" descr="La%20Rioja%20nuevo"/>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l"/>
            <a:r>
              <a:rPr lang="es-ES"/>
              <a:t>1.Localización.</a:t>
            </a:r>
          </a:p>
        </p:txBody>
      </p:sp>
      <p:sp>
        <p:nvSpPr>
          <p:cNvPr id="49155" name="Rectangle 3"/>
          <p:cNvSpPr>
            <a:spLocks noGrp="1" noChangeArrowheads="1"/>
          </p:cNvSpPr>
          <p:nvPr>
            <p:ph type="body" idx="1"/>
          </p:nvPr>
        </p:nvSpPr>
        <p:spPr/>
        <p:txBody>
          <a:bodyPr/>
          <a:lstStyle/>
          <a:p>
            <a:pPr>
              <a:buFont typeface="Wingdings" pitchFamily="2" charset="2"/>
              <a:buNone/>
            </a:pPr>
            <a:r>
              <a:rPr lang="es-ES" sz="2400"/>
              <a:t>Esta comunidad limita por el:</a:t>
            </a:r>
          </a:p>
          <a:p>
            <a:r>
              <a:rPr lang="es-ES" sz="2400"/>
              <a:t>Norte y este: con el País Vasco y la Comunidad Foral de Navarra.</a:t>
            </a:r>
          </a:p>
          <a:p>
            <a:r>
              <a:rPr lang="es-ES" sz="2400"/>
              <a:t>Sur y oeste: con Castilla-León.</a:t>
            </a:r>
          </a:p>
          <a:p>
            <a:r>
              <a:rPr lang="es-ES" sz="2400"/>
              <a:t>Oeste: con Aragón.</a:t>
            </a:r>
          </a:p>
          <a:p>
            <a:pPr>
              <a:buFont typeface="Wingdings" pitchFamily="2" charset="2"/>
              <a:buNone/>
            </a:pPr>
            <a:endParaRPr lang="es-ES" sz="2400"/>
          </a:p>
          <a:p>
            <a:pPr algn="ctr">
              <a:buFont typeface="Wingdings" pitchFamily="2" charset="2"/>
              <a:buNone/>
            </a:pPr>
            <a:r>
              <a:rPr lang="es-ES" sz="2400"/>
              <a:t>Superficie: 5,045 km²</a:t>
            </a:r>
          </a:p>
          <a:p>
            <a:pPr algn="ctr">
              <a:buFont typeface="Wingdings" pitchFamily="2" charset="2"/>
              <a:buNone/>
            </a:pPr>
            <a:endParaRPr lang="es-ES" sz="2400"/>
          </a:p>
          <a:p>
            <a:pPr algn="ctr">
              <a:buFont typeface="Wingdings" pitchFamily="2" charset="2"/>
              <a:buNone/>
            </a:pPr>
            <a:endParaRPr lang="es-ES"/>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l"/>
            <a:r>
              <a:rPr lang="es-ES"/>
              <a:t>2.Relieve.</a:t>
            </a:r>
          </a:p>
        </p:txBody>
      </p:sp>
      <p:sp>
        <p:nvSpPr>
          <p:cNvPr id="50179" name="Rectangle 3"/>
          <p:cNvSpPr>
            <a:spLocks noGrp="1" noChangeArrowheads="1"/>
          </p:cNvSpPr>
          <p:nvPr>
            <p:ph type="body" idx="1"/>
          </p:nvPr>
        </p:nvSpPr>
        <p:spPr/>
        <p:txBody>
          <a:bodyPr/>
          <a:lstStyle/>
          <a:p>
            <a:pPr>
              <a:buFont typeface="Wingdings" pitchFamily="2" charset="2"/>
              <a:buNone/>
            </a:pPr>
            <a:endParaRPr lang="es-ES" sz="2400"/>
          </a:p>
        </p:txBody>
      </p:sp>
      <p:sp>
        <p:nvSpPr>
          <p:cNvPr id="50180" name="Text Box 4"/>
          <p:cNvSpPr txBox="1">
            <a:spLocks noChangeArrowheads="1"/>
          </p:cNvSpPr>
          <p:nvPr/>
        </p:nvSpPr>
        <p:spPr bwMode="auto">
          <a:xfrm>
            <a:off x="468313" y="1484313"/>
            <a:ext cx="3240087" cy="1493837"/>
          </a:xfrm>
          <a:prstGeom prst="rect">
            <a:avLst/>
          </a:prstGeom>
          <a:noFill/>
          <a:ln w="28575">
            <a:solidFill>
              <a:schemeClr val="accent1"/>
            </a:solidFill>
            <a:miter lim="800000"/>
            <a:headEnd/>
            <a:tailEnd/>
          </a:ln>
          <a:effectLst/>
        </p:spPr>
        <p:txBody>
          <a:bodyPr>
            <a:spAutoFit/>
          </a:bodyPr>
          <a:lstStyle/>
          <a:p>
            <a:pPr>
              <a:spcBef>
                <a:spcPct val="20000"/>
              </a:spcBef>
              <a:buClr>
                <a:schemeClr val="hlink"/>
              </a:buClr>
              <a:buSzPct val="60000"/>
              <a:buFont typeface="Wingdings" pitchFamily="2" charset="2"/>
              <a:buNone/>
            </a:pPr>
            <a:r>
              <a:rPr lang="es-ES">
                <a:effectLst>
                  <a:outerShdw blurRad="38100" dist="38100" dir="2700000" algn="tl">
                    <a:srgbClr val="000000"/>
                  </a:outerShdw>
                </a:effectLst>
              </a:rPr>
              <a:t>CADENAS MONTAÑOSAS Y DEPRESIONES: Se encuentra la depresión del Ebro que pasa prácticamente por el norte, y el Sistema Ibérico pasa por el sur.</a:t>
            </a:r>
            <a:endParaRPr lang="es-ES"/>
          </a:p>
        </p:txBody>
      </p:sp>
      <p:sp>
        <p:nvSpPr>
          <p:cNvPr id="50181" name="Text Box 5"/>
          <p:cNvSpPr txBox="1">
            <a:spLocks noChangeArrowheads="1"/>
          </p:cNvSpPr>
          <p:nvPr/>
        </p:nvSpPr>
        <p:spPr bwMode="auto">
          <a:xfrm>
            <a:off x="395288" y="3284538"/>
            <a:ext cx="3313112" cy="2043112"/>
          </a:xfrm>
          <a:prstGeom prst="rect">
            <a:avLst/>
          </a:prstGeom>
          <a:noFill/>
          <a:ln w="28575">
            <a:solidFill>
              <a:schemeClr val="accent1"/>
            </a:solidFill>
            <a:miter lim="800000"/>
            <a:headEnd/>
            <a:tailEnd/>
          </a:ln>
          <a:effectLst/>
        </p:spPr>
        <p:txBody>
          <a:bodyPr>
            <a:spAutoFit/>
          </a:bodyPr>
          <a:lstStyle/>
          <a:p>
            <a:pPr>
              <a:spcBef>
                <a:spcPct val="50000"/>
              </a:spcBef>
            </a:pPr>
            <a:r>
              <a:rPr lang="es-ES"/>
              <a:t>De la cordillera bajan rápidos siete ríos hacia el Ebro, es por ello que a La Rioja le dicen: "La de los siete valles". Se llaman, de este a oeste, Alhama, Cidacos, Leza, Iregua, Najerilla, Oja y Tirón.</a:t>
            </a:r>
          </a:p>
        </p:txBody>
      </p:sp>
      <p:sp>
        <p:nvSpPr>
          <p:cNvPr id="50182" name="Text Box 6"/>
          <p:cNvSpPr txBox="1">
            <a:spLocks noChangeArrowheads="1"/>
          </p:cNvSpPr>
          <p:nvPr/>
        </p:nvSpPr>
        <p:spPr bwMode="auto">
          <a:xfrm>
            <a:off x="4211638" y="2636838"/>
            <a:ext cx="4176712" cy="2867025"/>
          </a:xfrm>
          <a:prstGeom prst="rect">
            <a:avLst/>
          </a:prstGeom>
          <a:noFill/>
          <a:ln w="28575">
            <a:solidFill>
              <a:schemeClr val="accent1"/>
            </a:solidFill>
            <a:miter lim="800000"/>
            <a:headEnd/>
            <a:tailEnd/>
          </a:ln>
          <a:effectLst/>
        </p:spPr>
        <p:txBody>
          <a:bodyPr>
            <a:spAutoFit/>
          </a:bodyPr>
          <a:lstStyle/>
          <a:p>
            <a:pPr>
              <a:spcBef>
                <a:spcPct val="50000"/>
              </a:spcBef>
            </a:pPr>
            <a:r>
              <a:rPr lang="es-ES"/>
              <a:t>En las tierras altas crecen robles, hayas y pinos. Hay matorrales de enebros, boj, endrinas, acebos, jaras. Grandes laderas con pastos para ganados equino, vacuno y caprino. Más abajo se encuentran encinas, olivos y almendros. Y cerca del Ebro, en los llanos, las tierras son para cereal, remolacha y patata. Las colinas están cubiertas de inmensas viñas que dan fama mundial a esta región.</a:t>
            </a:r>
          </a:p>
        </p:txBody>
      </p:sp>
      <p:sp>
        <p:nvSpPr>
          <p:cNvPr id="50183" name="Text Box 7"/>
          <p:cNvSpPr txBox="1">
            <a:spLocks noChangeArrowheads="1"/>
          </p:cNvSpPr>
          <p:nvPr/>
        </p:nvSpPr>
        <p:spPr bwMode="auto">
          <a:xfrm>
            <a:off x="4140200" y="1484313"/>
            <a:ext cx="4392613" cy="944562"/>
          </a:xfrm>
          <a:prstGeom prst="rect">
            <a:avLst/>
          </a:prstGeom>
          <a:noFill/>
          <a:ln w="28575">
            <a:solidFill>
              <a:schemeClr val="accent1"/>
            </a:solidFill>
            <a:miter lim="800000"/>
            <a:headEnd/>
            <a:tailEnd/>
          </a:ln>
          <a:effectLst/>
        </p:spPr>
        <p:txBody>
          <a:bodyPr>
            <a:spAutoFit/>
          </a:bodyPr>
          <a:lstStyle/>
          <a:p>
            <a:pPr>
              <a:spcBef>
                <a:spcPct val="50000"/>
              </a:spcBef>
            </a:pPr>
            <a:r>
              <a:rPr lang="es-ES"/>
              <a:t>El clima es mediterráneo de interior, pero en las montañas las temperaturas bajan y las precipitaciones aumentan.</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s-ES"/>
          </a:p>
        </p:txBody>
      </p:sp>
      <p:sp>
        <p:nvSpPr>
          <p:cNvPr id="59395" name="Rectangle 3"/>
          <p:cNvSpPr>
            <a:spLocks noGrp="1" noChangeArrowheads="1"/>
          </p:cNvSpPr>
          <p:nvPr>
            <p:ph type="body" idx="1"/>
          </p:nvPr>
        </p:nvSpPr>
        <p:spPr/>
        <p:txBody>
          <a:bodyPr/>
          <a:lstStyle/>
          <a:p>
            <a:endParaRPr lang="es-ES"/>
          </a:p>
        </p:txBody>
      </p:sp>
      <p:pic>
        <p:nvPicPr>
          <p:cNvPr id="59396" name="Picture 4" descr="20080803klpgeodes_17_Ies_SCO"/>
          <p:cNvPicPr>
            <a:picLocks noChangeAspect="1" noChangeArrowheads="1"/>
          </p:cNvPicPr>
          <p:nvPr/>
        </p:nvPicPr>
        <p:blipFill>
          <a:blip r:embed="rId2" cstate="print"/>
          <a:srcRect/>
          <a:stretch>
            <a:fillRect/>
          </a:stretch>
        </p:blipFill>
        <p:spPr bwMode="auto">
          <a:xfrm>
            <a:off x="0" y="0"/>
            <a:ext cx="9144000" cy="7029450"/>
          </a:xfrm>
          <a:prstGeom prst="rect">
            <a:avLst/>
          </a:prstGeom>
          <a:noFill/>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s-ES"/>
              <a:t>3.Gobierno.</a:t>
            </a:r>
          </a:p>
        </p:txBody>
      </p:sp>
      <p:sp>
        <p:nvSpPr>
          <p:cNvPr id="51203" name="Rectangle 3"/>
          <p:cNvSpPr>
            <a:spLocks noGrp="1" noChangeArrowheads="1"/>
          </p:cNvSpPr>
          <p:nvPr>
            <p:ph type="body" idx="1"/>
          </p:nvPr>
        </p:nvSpPr>
        <p:spPr/>
        <p:txBody>
          <a:bodyPr/>
          <a:lstStyle/>
          <a:p>
            <a:r>
              <a:rPr lang="es-ES" sz="2400"/>
              <a:t>La capital es Logroño.</a:t>
            </a:r>
          </a:p>
          <a:p>
            <a:r>
              <a:rPr lang="es-ES" sz="2400"/>
              <a:t>Su presidente es Pedro Sanz Alonso.</a:t>
            </a:r>
          </a:p>
          <a:p>
            <a:r>
              <a:rPr lang="es-ES" sz="2400"/>
              <a:t>Dividida en tres regiones: Alta, Media y Baja, según el cauce del río Ebro. En su zona norte, de clima mediterráneo y en la zona sur, de clima continental.</a:t>
            </a:r>
          </a:p>
          <a:p>
            <a:endParaRPr lang="es-ES" sz="240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s-ES"/>
              <a:t>4.Sectores económicos.</a:t>
            </a:r>
          </a:p>
        </p:txBody>
      </p:sp>
      <p:sp>
        <p:nvSpPr>
          <p:cNvPr id="52227" name="Rectangle 3"/>
          <p:cNvSpPr>
            <a:spLocks noGrp="1" noChangeArrowheads="1"/>
          </p:cNvSpPr>
          <p:nvPr>
            <p:ph type="body" idx="1"/>
          </p:nvPr>
        </p:nvSpPr>
        <p:spPr/>
        <p:txBody>
          <a:bodyPr/>
          <a:lstStyle/>
          <a:p>
            <a:pPr>
              <a:lnSpc>
                <a:spcPct val="90000"/>
              </a:lnSpc>
            </a:pPr>
            <a:r>
              <a:rPr lang="es-ES"/>
              <a:t>Primario.</a:t>
            </a:r>
          </a:p>
          <a:p>
            <a:pPr>
              <a:lnSpc>
                <a:spcPct val="90000"/>
              </a:lnSpc>
              <a:buFont typeface="Wingdings" pitchFamily="2" charset="2"/>
              <a:buNone/>
            </a:pPr>
            <a:r>
              <a:rPr lang="es-ES"/>
              <a:t>La agricultura es muy importante puesto que de ella dependen varias industrias gastronómicas. Se cultiva tanto de secano (vid, olivo, almendro…) como de regadío (hortofrutícolas, patatas, forraje…)</a:t>
            </a:r>
          </a:p>
          <a:p>
            <a:pPr>
              <a:lnSpc>
                <a:spcPct val="90000"/>
              </a:lnSpc>
              <a:buFont typeface="Wingdings" pitchFamily="2" charset="2"/>
              <a:buNone/>
            </a:pPr>
            <a:r>
              <a:rPr lang="es-ES"/>
              <a:t>La ganadería gira alrededor de la oveja, pero en el valle del Ebro se hace importante el bovino también.</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s-ES"/>
          </a:p>
        </p:txBody>
      </p:sp>
      <p:sp>
        <p:nvSpPr>
          <p:cNvPr id="53251" name="Rectangle 3"/>
          <p:cNvSpPr>
            <a:spLocks noGrp="1" noChangeArrowheads="1"/>
          </p:cNvSpPr>
          <p:nvPr>
            <p:ph type="body" idx="1"/>
          </p:nvPr>
        </p:nvSpPr>
        <p:spPr/>
        <p:txBody>
          <a:bodyPr/>
          <a:lstStyle/>
          <a:p>
            <a:r>
              <a:rPr lang="es-ES"/>
              <a:t>Secundario.</a:t>
            </a:r>
          </a:p>
          <a:p>
            <a:pPr>
              <a:buFont typeface="Wingdings" pitchFamily="2" charset="2"/>
              <a:buNone/>
            </a:pPr>
            <a:r>
              <a:rPr lang="es-ES"/>
              <a:t>La industria que más sobresale es la alimentaria, corcho, cuero y calzado.</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s-ES"/>
          </a:p>
        </p:txBody>
      </p:sp>
      <p:sp>
        <p:nvSpPr>
          <p:cNvPr id="54275" name="Rectangle 3"/>
          <p:cNvSpPr>
            <a:spLocks noGrp="1" noChangeArrowheads="1"/>
          </p:cNvSpPr>
          <p:nvPr>
            <p:ph type="body" idx="1"/>
          </p:nvPr>
        </p:nvSpPr>
        <p:spPr/>
        <p:txBody>
          <a:bodyPr/>
          <a:lstStyle/>
          <a:p>
            <a:r>
              <a:rPr lang="es-ES"/>
              <a:t>Terciario.</a:t>
            </a:r>
          </a:p>
          <a:p>
            <a:pPr>
              <a:spcBef>
                <a:spcPct val="50000"/>
              </a:spcBef>
              <a:buClrTx/>
              <a:buSzTx/>
              <a:buFontTx/>
              <a:buNone/>
            </a:pPr>
            <a:r>
              <a:rPr lang="es-ES">
                <a:effectLst/>
              </a:rPr>
              <a:t>Se localiza en Logroño y destaca el comercio y los servicios financieros y administrativos. </a:t>
            </a:r>
          </a:p>
          <a:p>
            <a:pPr>
              <a:spcBef>
                <a:spcPct val="50000"/>
              </a:spcBef>
              <a:buClrTx/>
              <a:buSzTx/>
              <a:buFontTx/>
              <a:buNone/>
            </a:pPr>
            <a:r>
              <a:rPr lang="es-ES">
                <a:effectLst/>
              </a:rPr>
              <a:t>La Universidad de la Rioja es una de las más importantes de España porque genera I+D e inculca estos estudios a los alumnos.</a:t>
            </a:r>
          </a:p>
          <a:p>
            <a:pPr>
              <a:buFont typeface="Wingdings" pitchFamily="2" charset="2"/>
              <a:buNone/>
            </a:pPr>
            <a:endParaRPr lang="es-ES"/>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s-ES"/>
              <a:t>5.Población.</a:t>
            </a:r>
          </a:p>
        </p:txBody>
      </p:sp>
      <p:sp>
        <p:nvSpPr>
          <p:cNvPr id="55299" name="Rectangle 3"/>
          <p:cNvSpPr>
            <a:spLocks noGrp="1" noChangeArrowheads="1"/>
          </p:cNvSpPr>
          <p:nvPr>
            <p:ph type="body" idx="1"/>
          </p:nvPr>
        </p:nvSpPr>
        <p:spPr/>
        <p:txBody>
          <a:bodyPr/>
          <a:lstStyle/>
          <a:p>
            <a:r>
              <a:rPr lang="es-ES"/>
              <a:t>Total: 321,780 hab.</a:t>
            </a:r>
          </a:p>
          <a:p>
            <a:r>
              <a:rPr lang="es-ES"/>
              <a:t>Densidad: 63,76 hab/km²</a:t>
            </a:r>
          </a:p>
          <a:p>
            <a:r>
              <a:rPr lang="es-ES"/>
              <a:t>Es la comunidad autónoma con menor población de España. Su capital, Logroño, es la ciudad más poblada.</a:t>
            </a:r>
          </a:p>
          <a:p>
            <a:r>
              <a:rPr lang="es-ES"/>
              <a:t>Últimamente la población está creciendo después del gran número de emigraciones de los 70.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357158" y="500042"/>
            <a:ext cx="8329642" cy="5643602"/>
          </a:xfrm>
        </p:spPr>
        <p:txBody>
          <a:bodyPr>
            <a:normAutofit fontScale="92500" lnSpcReduction="20000"/>
          </a:bodyPr>
          <a:lstStyle/>
          <a:p>
            <a:pPr>
              <a:buNone/>
            </a:pPr>
            <a:r>
              <a:rPr lang="es-ES" sz="2800" b="1" dirty="0" smtClean="0">
                <a:solidFill>
                  <a:srgbClr val="0070C0"/>
                </a:solidFill>
              </a:rPr>
              <a:t>Medios de comunicación</a:t>
            </a:r>
            <a:r>
              <a:rPr lang="es-ES" sz="2800" dirty="0" smtClean="0"/>
              <a:t>:</a:t>
            </a:r>
          </a:p>
          <a:p>
            <a:pPr>
              <a:buNone/>
            </a:pPr>
            <a:r>
              <a:rPr lang="es-ES" dirty="0" smtClean="0"/>
              <a:t>       </a:t>
            </a:r>
            <a:r>
              <a:rPr lang="es-ES" sz="2400" dirty="0" smtClean="0"/>
              <a:t>En el campo de la comunicación destaca la empresa pública Radio y Televisión de Andalucía (RTVA), compuesta en la actualidad por dos cadenas de televisión autonómicas, Canal Sur y Canal Sur 2, y por cuatro cadenas de radio, Canal Sur Radio, Canal Fiesta Radio, Radio Andalucía Información y Canal Flamenco Radio, además de varias señales digitales y canales que se emiten mediante plataformas digitales. </a:t>
            </a:r>
          </a:p>
          <a:p>
            <a:pPr>
              <a:buNone/>
            </a:pPr>
            <a:r>
              <a:rPr lang="es-ES" sz="2800" b="1" dirty="0" smtClean="0">
                <a:solidFill>
                  <a:srgbClr val="0070C0"/>
                </a:solidFill>
              </a:rPr>
              <a:t>Comercio:</a:t>
            </a:r>
          </a:p>
          <a:p>
            <a:pPr>
              <a:buNone/>
            </a:pPr>
            <a:r>
              <a:rPr lang="es-ES" sz="2400" dirty="0" smtClean="0"/>
              <a:t>         La principal exportación andaluza en el primer trimestre del año 2007 fueron  las legumbres y hortalizas con un 16,44% del total. En cuanto a las importaciones, queda constancia de la gran dependencia energética de Andalucía ya que el 40,99% son combustibles.</a:t>
            </a:r>
          </a:p>
          <a:p>
            <a:pPr>
              <a:buNone/>
            </a:pPr>
            <a:r>
              <a:rPr lang="es-ES" sz="2400" dirty="0" smtClean="0"/>
              <a:t>         Para el primer trimestre del año 2007, el total de exportaciones tuvo un valor de 3.968 millones de €, mientras que las importaciones fueron de 5.556 millones de €, presentando la balanza comercial exterior un claro déficit.</a:t>
            </a:r>
          </a:p>
          <a:p>
            <a:pPr>
              <a:buNone/>
            </a:pPr>
            <a:endParaRPr lang="es-ES" sz="2400" b="1" dirty="0" smtClean="0">
              <a:solidFill>
                <a:srgbClr val="0070C0"/>
              </a:solidFill>
            </a:endParaRPr>
          </a:p>
          <a:p>
            <a:pPr>
              <a:buNone/>
            </a:pPr>
            <a:endParaRPr lang="es-ES" dirty="0" smtClean="0"/>
          </a:p>
          <a:p>
            <a:pPr>
              <a:buNone/>
            </a:pPr>
            <a:endParaRPr lang="es-E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s-ES"/>
              <a:t>6.Historia.</a:t>
            </a:r>
          </a:p>
        </p:txBody>
      </p:sp>
      <p:sp>
        <p:nvSpPr>
          <p:cNvPr id="56323" name="Rectangle 3"/>
          <p:cNvSpPr>
            <a:spLocks noGrp="1" noChangeArrowheads="1"/>
          </p:cNvSpPr>
          <p:nvPr>
            <p:ph type="body" idx="1"/>
          </p:nvPr>
        </p:nvSpPr>
        <p:spPr/>
        <p:txBody>
          <a:bodyPr/>
          <a:lstStyle/>
          <a:p>
            <a:pPr>
              <a:lnSpc>
                <a:spcPct val="80000"/>
              </a:lnSpc>
            </a:pPr>
            <a:r>
              <a:rPr lang="es-ES" sz="1800"/>
              <a:t>Hasta la llegada de los romanos en el siglo II a. C. estuvo ocupada por tres tribus: los Berones, que se encontraban en el Valle del Ebro, los Pelendones en las zonas de sierra y los Vascones en algunas zonas de la Rioja Baja. La región fue invadida por musulmanes a principios del siglo VIII.</a:t>
            </a:r>
          </a:p>
          <a:p>
            <a:pPr>
              <a:lnSpc>
                <a:spcPct val="80000"/>
              </a:lnSpc>
            </a:pPr>
            <a:r>
              <a:rPr lang="es-ES" sz="1800"/>
              <a:t>El territorio de La Rioja estuvo en disputa entre los reinos de Navarra y Castilla desde el siglo X. Los reyes Alfonso VIII de Castilla y Sancho VI de Navarra, tras firmar una tregua en agosto de 1176, admitieron al rey de Inglaterra como árbitro, emitiendo éste el Laudo arbitral del Rey Enrique II de Inglaterra en marzo de </a:t>
            </a:r>
            <a:r>
              <a:rPr lang="es-ES" sz="1800">
                <a:hlinkClick r:id="rId3" tooltip="1177"/>
              </a:rPr>
              <a:t>1177</a:t>
            </a:r>
            <a:r>
              <a:rPr lang="es-ES" sz="1800"/>
              <a:t>, en el que Navarra perdía casi todo lo que actualmente es La Rioja, cediéndoselo a Castilla.</a:t>
            </a:r>
          </a:p>
          <a:p>
            <a:pPr>
              <a:lnSpc>
                <a:spcPct val="80000"/>
              </a:lnSpc>
            </a:pPr>
            <a:r>
              <a:rPr lang="es-ES" sz="1800"/>
              <a:t>El 30 de noviembre de 1833 se creaba la nueva Provincia de Logroño, cuyos territorios pertenecían hasta la fecha a las provincias de Soria y Burgos.</a:t>
            </a:r>
          </a:p>
          <a:p>
            <a:pPr>
              <a:lnSpc>
                <a:spcPct val="80000"/>
              </a:lnSpc>
            </a:pPr>
            <a:r>
              <a:rPr lang="es-ES" sz="1800"/>
              <a:t>Se conformó en comunidad autónoma uniprovincial tras la transición a la democracia por un rechazo a ser finalmente integrada en otra región, fuera Castilla y León o incluso el País Vasco. El Estatuto de Autonomía se firmó el 9 de junio de 1982, pasando a celebrarse a partir de ese año en esa fecha el Día de La Rioja.</a:t>
            </a:r>
            <a:endParaRPr lang="es-ES" sz="1800" b="1"/>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s-ES"/>
          </a:p>
        </p:txBody>
      </p:sp>
      <p:sp>
        <p:nvSpPr>
          <p:cNvPr id="57347" name="Rectangle 3"/>
          <p:cNvSpPr>
            <a:spLocks noGrp="1" noChangeArrowheads="1"/>
          </p:cNvSpPr>
          <p:nvPr>
            <p:ph type="body" idx="1"/>
          </p:nvPr>
        </p:nvSpPr>
        <p:spPr/>
        <p:txBody>
          <a:bodyPr/>
          <a:lstStyle/>
          <a:p>
            <a:endParaRPr lang="es-ES"/>
          </a:p>
        </p:txBody>
      </p:sp>
      <p:sp>
        <p:nvSpPr>
          <p:cNvPr id="57348" name="Text Box 4"/>
          <p:cNvSpPr txBox="1">
            <a:spLocks noChangeArrowheads="1"/>
          </p:cNvSpPr>
          <p:nvPr/>
        </p:nvSpPr>
        <p:spPr bwMode="auto">
          <a:xfrm>
            <a:off x="1692275" y="1557338"/>
            <a:ext cx="5327650" cy="4514850"/>
          </a:xfrm>
          <a:prstGeom prst="rect">
            <a:avLst/>
          </a:prstGeom>
          <a:noFill/>
          <a:ln w="28575">
            <a:solidFill>
              <a:schemeClr val="accent1"/>
            </a:solidFill>
            <a:miter lim="800000"/>
            <a:headEnd/>
            <a:tailEnd/>
          </a:ln>
          <a:effectLst/>
        </p:spPr>
        <p:txBody>
          <a:bodyPr>
            <a:spAutoFit/>
          </a:bodyPr>
          <a:lstStyle/>
          <a:p>
            <a:r>
              <a:rPr lang="es-ES" b="1">
                <a:effectLst>
                  <a:outerShdw blurRad="38100" dist="38100" dir="2700000" algn="tl">
                    <a:srgbClr val="000000"/>
                  </a:outerShdw>
                </a:effectLst>
              </a:rPr>
              <a:t>Huellas de dinosaurio.</a:t>
            </a:r>
            <a:endParaRPr lang="es-ES">
              <a:effectLst>
                <a:outerShdw blurRad="38100" dist="38100" dir="2700000" algn="tl">
                  <a:srgbClr val="000000"/>
                </a:outerShdw>
              </a:effectLst>
            </a:endParaRPr>
          </a:p>
          <a:p>
            <a:r>
              <a:rPr lang="es-ES">
                <a:effectLst>
                  <a:outerShdw blurRad="38100" dist="38100" dir="2700000" algn="tl">
                    <a:srgbClr val="000000"/>
                  </a:outerShdw>
                </a:effectLst>
              </a:rPr>
              <a:t>Durante el periodo Cretácico inferior la zona geográfica de Cameros formó parte de una llanura encharcada que se desecaba periódicamente, dejando atrás zonas fangosas en las que las huellas de dinosaurio quedaban marcadas a su paso. Con el tiempo éstas se secaban y cubrían con nuevos sedimentos cuyo peso prensaba las capas inferiores, haciéndolas solidificar en rocas con el paso de millones de años. La erosión ha ido desgastando las capas superiores haciendo visibles muchas de estas formaciones rocosas, permitiendo observar las icnitas (pisadas fósiles). La Rioja destaca por el número y conservación de estos yacimientos, haciéndola según los expertos, uno de los territorios paleontológicos más importante del mundo.</a:t>
            </a:r>
            <a:endParaRPr lang="es-ES"/>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s-ES"/>
              <a:t>7.Zonas turísticas.</a:t>
            </a:r>
          </a:p>
        </p:txBody>
      </p:sp>
      <p:sp>
        <p:nvSpPr>
          <p:cNvPr id="58371" name="Rectangle 3"/>
          <p:cNvSpPr>
            <a:spLocks noGrp="1" noChangeArrowheads="1"/>
          </p:cNvSpPr>
          <p:nvPr>
            <p:ph type="body" idx="1"/>
          </p:nvPr>
        </p:nvSpPr>
        <p:spPr/>
        <p:txBody>
          <a:bodyPr/>
          <a:lstStyle/>
          <a:p>
            <a:r>
              <a:rPr lang="es-ES"/>
              <a:t>Monasterios de San Millán de Yuso y Suso.</a:t>
            </a:r>
          </a:p>
          <a:p>
            <a:r>
              <a:rPr lang="es-ES"/>
              <a:t>Universidad de la Rioja.</a:t>
            </a:r>
          </a:p>
          <a:p>
            <a:r>
              <a:rPr lang="es-ES"/>
              <a:t>Creciente interés paisajístico de toda la región.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s-ES"/>
          </a:p>
        </p:txBody>
      </p:sp>
      <p:sp>
        <p:nvSpPr>
          <p:cNvPr id="60419" name="Rectangle 3"/>
          <p:cNvSpPr>
            <a:spLocks noGrp="1" noChangeArrowheads="1"/>
          </p:cNvSpPr>
          <p:nvPr>
            <p:ph type="body" idx="1"/>
          </p:nvPr>
        </p:nvSpPr>
        <p:spPr/>
        <p:txBody>
          <a:bodyPr/>
          <a:lstStyle/>
          <a:p>
            <a:endParaRPr lang="es-ES"/>
          </a:p>
        </p:txBody>
      </p:sp>
      <p:pic>
        <p:nvPicPr>
          <p:cNvPr id="60420" name="Picture 4" descr="abadiaretuertatardor"/>
          <p:cNvPicPr>
            <a:picLocks noChangeAspect="1" noChangeArrowheads="1"/>
          </p:cNvPicPr>
          <p:nvPr/>
        </p:nvPicPr>
        <p:blipFill>
          <a:blip r:embed="rId3" cstate="print"/>
          <a:srcRect/>
          <a:stretch>
            <a:fillRect/>
          </a:stretch>
        </p:blipFill>
        <p:spPr bwMode="auto">
          <a:xfrm>
            <a:off x="0" y="0"/>
            <a:ext cx="4762500" cy="4924425"/>
          </a:xfrm>
          <a:prstGeom prst="rect">
            <a:avLst/>
          </a:prstGeom>
          <a:noFill/>
        </p:spPr>
      </p:pic>
      <p:pic>
        <p:nvPicPr>
          <p:cNvPr id="60421" name="Picture 5" descr="vinorioja2"/>
          <p:cNvPicPr>
            <a:picLocks noChangeAspect="1" noChangeArrowheads="1"/>
          </p:cNvPicPr>
          <p:nvPr/>
        </p:nvPicPr>
        <p:blipFill>
          <a:blip r:embed="rId4" cstate="print"/>
          <a:srcRect/>
          <a:stretch>
            <a:fillRect/>
          </a:stretch>
        </p:blipFill>
        <p:spPr bwMode="auto">
          <a:xfrm>
            <a:off x="4859338" y="3746500"/>
            <a:ext cx="4284662" cy="3111500"/>
          </a:xfrm>
          <a:prstGeom prst="rect">
            <a:avLst/>
          </a:prstGeom>
          <a:noFill/>
        </p:spPr>
      </p:pic>
      <p:sp>
        <p:nvSpPr>
          <p:cNvPr id="60422" name="Text Box 6"/>
          <p:cNvSpPr txBox="1">
            <a:spLocks noChangeArrowheads="1"/>
          </p:cNvSpPr>
          <p:nvPr/>
        </p:nvSpPr>
        <p:spPr bwMode="auto">
          <a:xfrm>
            <a:off x="250825" y="5157788"/>
            <a:ext cx="3779838" cy="366712"/>
          </a:xfrm>
          <a:prstGeom prst="rect">
            <a:avLst/>
          </a:prstGeom>
          <a:noFill/>
          <a:ln w="9525">
            <a:noFill/>
            <a:miter lim="800000"/>
            <a:headEnd/>
            <a:tailEnd/>
          </a:ln>
          <a:effectLst/>
        </p:spPr>
        <p:txBody>
          <a:bodyPr>
            <a:spAutoFit/>
          </a:bodyPr>
          <a:lstStyle/>
          <a:p>
            <a:pPr>
              <a:spcBef>
                <a:spcPct val="50000"/>
              </a:spcBef>
            </a:pPr>
            <a:r>
              <a:rPr lang="es-ES"/>
              <a:t>Cultivo de vid (majuelo de cepas)</a:t>
            </a:r>
          </a:p>
        </p:txBody>
      </p:sp>
      <p:sp>
        <p:nvSpPr>
          <p:cNvPr id="60423" name="Text Box 7"/>
          <p:cNvSpPr txBox="1">
            <a:spLocks noChangeArrowheads="1"/>
          </p:cNvSpPr>
          <p:nvPr/>
        </p:nvSpPr>
        <p:spPr bwMode="auto">
          <a:xfrm>
            <a:off x="4932363" y="3284538"/>
            <a:ext cx="2519362" cy="366712"/>
          </a:xfrm>
          <a:prstGeom prst="rect">
            <a:avLst/>
          </a:prstGeom>
          <a:noFill/>
          <a:ln w="9525">
            <a:noFill/>
            <a:miter lim="800000"/>
            <a:headEnd/>
            <a:tailEnd/>
          </a:ln>
          <a:effectLst/>
        </p:spPr>
        <p:txBody>
          <a:bodyPr>
            <a:spAutoFit/>
          </a:bodyPr>
          <a:lstStyle/>
          <a:p>
            <a:pPr>
              <a:spcBef>
                <a:spcPct val="50000"/>
              </a:spcBef>
            </a:pPr>
            <a:r>
              <a:rPr lang="es-ES"/>
              <a:t>Gran fama gastronómica</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357167"/>
            <a:ext cx="7772400" cy="2214577"/>
          </a:xfrm>
        </p:spPr>
        <p:txBody>
          <a:bodyPr>
            <a:normAutofit/>
          </a:bodyPr>
          <a:lstStyle/>
          <a:p>
            <a:r>
              <a:rPr lang="es-ES" sz="5400" b="1" u="sng" dirty="0" smtClean="0">
                <a:ln w="12700">
                  <a:solidFill>
                    <a:schemeClr val="accent5">
                      <a:lumMod val="75000"/>
                    </a:schemeClr>
                  </a:solidFill>
                  <a:prstDash val="solid"/>
                </a:ln>
                <a:solidFill>
                  <a:srgbClr val="7030A0"/>
                </a:solidFill>
                <a:effectLst>
                  <a:outerShdw blurRad="38100" dist="38100" dir="2700000" algn="tl">
                    <a:srgbClr val="000000">
                      <a:alpha val="43137"/>
                    </a:srgbClr>
                  </a:outerShdw>
                </a:effectLst>
              </a:rPr>
              <a:t>PAÍS VASCO O EUSKADI</a:t>
            </a:r>
            <a:endParaRPr lang="es-ES" sz="5400" b="1" u="sng" dirty="0">
              <a:ln w="12700">
                <a:solidFill>
                  <a:schemeClr val="accent5">
                    <a:lumMod val="75000"/>
                  </a:schemeClr>
                </a:solidFill>
                <a:prstDash val="solid"/>
              </a:ln>
              <a:solidFill>
                <a:srgbClr val="7030A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a:xfrm>
            <a:off x="1371600" y="2357430"/>
            <a:ext cx="6400800" cy="3643338"/>
          </a:xfrm>
        </p:spPr>
        <p:txBody>
          <a:bodyPr/>
          <a:lstStyle/>
          <a:p>
            <a:endParaRPr lang="es-ES" dirty="0"/>
          </a:p>
        </p:txBody>
      </p:sp>
      <p:pic>
        <p:nvPicPr>
          <p:cNvPr id="4" name="3 Imagen" descr="bandera-pais-vasco[1].gif"/>
          <p:cNvPicPr>
            <a:picLocks noChangeAspect="1"/>
          </p:cNvPicPr>
          <p:nvPr/>
        </p:nvPicPr>
        <p:blipFill>
          <a:blip r:embed="rId3" cstate="print"/>
          <a:stretch>
            <a:fillRect/>
          </a:stretch>
        </p:blipFill>
        <p:spPr>
          <a:xfrm>
            <a:off x="642910" y="2071678"/>
            <a:ext cx="7929618" cy="4440586"/>
          </a:xfrm>
          <a:prstGeom prst="rect">
            <a:avLst/>
          </a:prstGeom>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PaisVasco[1].gif"/>
          <p:cNvPicPr>
            <a:picLocks noChangeAspect="1"/>
          </p:cNvPicPr>
          <p:nvPr/>
        </p:nvPicPr>
        <p:blipFill>
          <a:blip r:embed="rId3" cstate="print"/>
          <a:stretch>
            <a:fillRect/>
          </a:stretch>
        </p:blipFill>
        <p:spPr>
          <a:xfrm>
            <a:off x="4643438" y="3714752"/>
            <a:ext cx="3225990" cy="2786082"/>
          </a:xfrm>
          <a:prstGeom prst="rect">
            <a:avLst/>
          </a:prstGeom>
          <a:ln w="57150">
            <a:solidFill>
              <a:schemeClr val="bg1">
                <a:lumMod val="50000"/>
              </a:schemeClr>
            </a:solidFill>
          </a:ln>
        </p:spPr>
      </p:pic>
      <p:sp>
        <p:nvSpPr>
          <p:cNvPr id="2" name="1 Título"/>
          <p:cNvSpPr>
            <a:spLocks noGrp="1"/>
          </p:cNvSpPr>
          <p:nvPr>
            <p:ph type="title"/>
          </p:nvPr>
        </p:nvSpPr>
        <p:spPr/>
        <p:txBody>
          <a:bodyPr>
            <a:normAutofit/>
          </a:bodyPr>
          <a:lstStyle/>
          <a:p>
            <a:r>
              <a:rPr lang="es-ES" sz="4000" b="1" u="sng" dirty="0" smtClean="0">
                <a:solidFill>
                  <a:srgbClr val="00B050"/>
                </a:solidFill>
              </a:rPr>
              <a:t>MEDIO FÍSICO</a:t>
            </a:r>
            <a:endParaRPr lang="es-ES" sz="4000" b="1" u="sng" dirty="0">
              <a:solidFill>
                <a:srgbClr val="00B050"/>
              </a:solidFill>
            </a:endParaRPr>
          </a:p>
        </p:txBody>
      </p:sp>
      <p:sp>
        <p:nvSpPr>
          <p:cNvPr id="7" name="6 Marcador de texto"/>
          <p:cNvSpPr>
            <a:spLocks noGrp="1"/>
          </p:cNvSpPr>
          <p:nvPr>
            <p:ph type="body" idx="1"/>
          </p:nvPr>
        </p:nvSpPr>
        <p:spPr/>
        <p:txBody>
          <a:bodyPr/>
          <a:lstStyle/>
          <a:p>
            <a:r>
              <a:rPr lang="es-ES" dirty="0" smtClean="0">
                <a:solidFill>
                  <a:srgbClr val="0070C0"/>
                </a:solidFill>
              </a:rPr>
              <a:t>Localización:</a:t>
            </a:r>
            <a:endParaRPr lang="es-ES" dirty="0">
              <a:solidFill>
                <a:srgbClr val="0070C0"/>
              </a:solidFill>
            </a:endParaRPr>
          </a:p>
        </p:txBody>
      </p:sp>
      <p:sp>
        <p:nvSpPr>
          <p:cNvPr id="3" name="2 Marcador de contenido"/>
          <p:cNvSpPr>
            <a:spLocks noGrp="1"/>
          </p:cNvSpPr>
          <p:nvPr>
            <p:ph sz="half" idx="2"/>
          </p:nvPr>
        </p:nvSpPr>
        <p:spPr/>
        <p:txBody>
          <a:bodyPr>
            <a:normAutofit lnSpcReduction="10000"/>
          </a:bodyPr>
          <a:lstStyle/>
          <a:p>
            <a:pPr>
              <a:buNone/>
            </a:pPr>
            <a:r>
              <a:rPr lang="es-ES" sz="1600" dirty="0" smtClean="0">
                <a:latin typeface="Times New Roman" pitchFamily="18" charset="0"/>
                <a:cs typeface="Times New Roman" pitchFamily="18" charset="0"/>
              </a:rPr>
              <a:t>        El </a:t>
            </a:r>
            <a:r>
              <a:rPr lang="es-ES" sz="1600" dirty="0">
                <a:latin typeface="Times New Roman" pitchFamily="18" charset="0"/>
                <a:cs typeface="Times New Roman" pitchFamily="18" charset="0"/>
              </a:rPr>
              <a:t>País Vasco se encuentra en el extremo oriental de la costa cantábrica de la </a:t>
            </a:r>
            <a:r>
              <a:rPr lang="es-ES" sz="1600" dirty="0" smtClean="0">
                <a:latin typeface="Times New Roman" pitchFamily="18" charset="0"/>
                <a:cs typeface="Times New Roman" pitchFamily="18" charset="0"/>
              </a:rPr>
              <a:t>península ibérica</a:t>
            </a:r>
            <a:r>
              <a:rPr lang="es-ES" sz="1600" dirty="0">
                <a:latin typeface="Times New Roman" pitchFamily="18" charset="0"/>
                <a:cs typeface="Times New Roman" pitchFamily="18" charset="0"/>
              </a:rPr>
              <a:t>, y cierra por el sur el golfo de Vizcaya. Limita al norte con el mar Cantábrico y Francia, al oeste con Cantabria y Castilla y León , al este con Navarra y al sur, con Castilla y León y La Rioja. Existen dos enclaves importantes que pertenecen a otras comunidades autónomas: el condado de Treviño (Burgos, Castilla y León), enclavado en Álava y Villaverde de </a:t>
            </a:r>
            <a:r>
              <a:rPr lang="es-ES" sz="1600" dirty="0" err="1">
                <a:latin typeface="Times New Roman" pitchFamily="18" charset="0"/>
                <a:cs typeface="Times New Roman" pitchFamily="18" charset="0"/>
              </a:rPr>
              <a:t>Trucios</a:t>
            </a:r>
            <a:r>
              <a:rPr lang="es-ES" sz="1600" dirty="0">
                <a:latin typeface="Times New Roman" pitchFamily="18" charset="0"/>
                <a:cs typeface="Times New Roman" pitchFamily="18" charset="0"/>
              </a:rPr>
              <a:t> (Cantabria) enclavado en Vizcaya. Tiene una superficie de 7.234 km</a:t>
            </a:r>
            <a:r>
              <a:rPr lang="es-ES" sz="1600" baseline="30000" dirty="0">
                <a:latin typeface="Times New Roman" pitchFamily="18" charset="0"/>
                <a:cs typeface="Times New Roman" pitchFamily="18" charset="0"/>
              </a:rPr>
              <a:t>2</a:t>
            </a:r>
            <a:r>
              <a:rPr lang="es-ES" sz="1600" dirty="0">
                <a:latin typeface="Times New Roman" pitchFamily="18" charset="0"/>
                <a:cs typeface="Times New Roman" pitchFamily="18" charset="0"/>
              </a:rPr>
              <a:t> y sus costas tienen una longitud total de 246 kilómetros. Su punta más prominente es el cabo </a:t>
            </a:r>
            <a:r>
              <a:rPr lang="es-ES" sz="1600" dirty="0" err="1">
                <a:latin typeface="Times New Roman" pitchFamily="18" charset="0"/>
                <a:cs typeface="Times New Roman" pitchFamily="18" charset="0"/>
              </a:rPr>
              <a:t>Machichaco</a:t>
            </a:r>
            <a:r>
              <a:rPr lang="es-ES" sz="1600" dirty="0">
                <a:latin typeface="Times New Roman" pitchFamily="18" charset="0"/>
                <a:cs typeface="Times New Roman" pitchFamily="18" charset="0"/>
              </a:rPr>
              <a:t>. </a:t>
            </a:r>
          </a:p>
          <a:p>
            <a:pPr>
              <a:buNone/>
            </a:pPr>
            <a:endParaRPr lang="es-ES" dirty="0"/>
          </a:p>
        </p:txBody>
      </p:sp>
      <p:sp>
        <p:nvSpPr>
          <p:cNvPr id="8" name="7 Marcador de texto"/>
          <p:cNvSpPr>
            <a:spLocks noGrp="1"/>
          </p:cNvSpPr>
          <p:nvPr>
            <p:ph type="body" sz="quarter" idx="3"/>
          </p:nvPr>
        </p:nvSpPr>
        <p:spPr/>
        <p:txBody>
          <a:bodyPr/>
          <a:lstStyle/>
          <a:p>
            <a:endParaRPr lang="es-ES"/>
          </a:p>
        </p:txBody>
      </p:sp>
      <p:pic>
        <p:nvPicPr>
          <p:cNvPr id="5" name="4 Marcador de contenido" descr="PaisVasco[1].jpg"/>
          <p:cNvPicPr>
            <a:picLocks noGrp="1" noChangeAspect="1"/>
          </p:cNvPicPr>
          <p:nvPr>
            <p:ph sz="quarter" idx="4"/>
          </p:nvPr>
        </p:nvPicPr>
        <p:blipFill>
          <a:blip r:embed="rId4" cstate="print"/>
          <a:stretch>
            <a:fillRect/>
          </a:stretch>
        </p:blipFill>
        <p:spPr>
          <a:xfrm>
            <a:off x="6072198" y="1500174"/>
            <a:ext cx="2743200" cy="2667000"/>
          </a:xfrm>
          <a:ln w="57150">
            <a:solidFill>
              <a:schemeClr val="bg1">
                <a:lumMod val="50000"/>
              </a:schemeClr>
            </a:solidFill>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357158" y="1142984"/>
            <a:ext cx="8329642" cy="5286412"/>
          </a:xfrm>
        </p:spPr>
        <p:txBody>
          <a:bodyPr>
            <a:normAutofit fontScale="92500" lnSpcReduction="20000"/>
          </a:bodyPr>
          <a:lstStyle/>
          <a:p>
            <a:pPr>
              <a:buNone/>
            </a:pPr>
            <a:r>
              <a:rPr lang="es-ES" sz="2600" dirty="0" smtClean="0"/>
              <a:t>         </a:t>
            </a:r>
            <a:r>
              <a:rPr lang="es-ES" sz="2600" dirty="0" smtClean="0">
                <a:latin typeface="Times New Roman" pitchFamily="18" charset="0"/>
                <a:cs typeface="Times New Roman" pitchFamily="18" charset="0"/>
              </a:rPr>
              <a:t>Lo </a:t>
            </a:r>
            <a:r>
              <a:rPr lang="es-ES" sz="2600" dirty="0">
                <a:latin typeface="Times New Roman" pitchFamily="18" charset="0"/>
                <a:cs typeface="Times New Roman" pitchFamily="18" charset="0"/>
              </a:rPr>
              <a:t>integran las provincias (denominadas territorios históricos en el ordenamiento autonómico) de Álava(Araba) con capital en Vitoria (Gasteiz), Guipúzcoa, con capital en San Sebastián (Donostia), y Vizcaya con capital en </a:t>
            </a:r>
            <a:r>
              <a:rPr lang="es-ES" sz="2600" dirty="0" smtClean="0">
                <a:latin typeface="Times New Roman" pitchFamily="18" charset="0"/>
                <a:cs typeface="Times New Roman" pitchFamily="18" charset="0"/>
              </a:rPr>
              <a:t>Bilbao, </a:t>
            </a:r>
            <a:r>
              <a:rPr lang="es-ES" sz="2600" dirty="0">
                <a:latin typeface="Times New Roman" pitchFamily="18" charset="0"/>
                <a:cs typeface="Times New Roman" pitchFamily="18" charset="0"/>
              </a:rPr>
              <a:t>agrupando a 251 municipios: Álava 51, Guipúzcoa 88 y Vizcaya 112</a:t>
            </a:r>
            <a:r>
              <a:rPr lang="es-ES" sz="2600" dirty="0" smtClean="0">
                <a:latin typeface="Times New Roman" pitchFamily="18" charset="0"/>
                <a:cs typeface="Times New Roman" pitchFamily="18" charset="0"/>
              </a:rPr>
              <a:t>.</a:t>
            </a:r>
          </a:p>
          <a:p>
            <a:pPr>
              <a:buNone/>
            </a:pPr>
            <a:r>
              <a:rPr lang="es-ES" sz="2600" dirty="0" smtClean="0">
                <a:latin typeface="Times New Roman" pitchFamily="18" charset="0"/>
                <a:cs typeface="Times New Roman" pitchFamily="18" charset="0"/>
              </a:rPr>
              <a:t>         Posee </a:t>
            </a:r>
            <a:r>
              <a:rPr lang="es-ES" sz="2600" dirty="0">
                <a:latin typeface="Times New Roman" pitchFamily="18" charset="0"/>
                <a:cs typeface="Times New Roman" pitchFamily="18" charset="0"/>
              </a:rPr>
              <a:t>dos idiomas oficiales, el español y el euskera (vascuence). Su capital es Vitoria, en Álava, donde se encuentran el Parlamento y la sede del Gobierno Vasco. La ciudad más grande es Bilbao.                                                                                                                                      Euskadi es una encrucijada geográfica. Aquí se encuentran las estribaciones de la Cordillera Cantábrica y de los Pirineos, y pone en comunicación el valle del Ebro con Francia, en un punto en el que es fácil acceder al valle del Duero. Por este carácter de encrucijada su domino ha sido clave para todos los pueblos que han dominado la península desde los romanos</a:t>
            </a:r>
            <a:r>
              <a:rPr lang="es-ES" sz="2600" dirty="0" smtClean="0">
                <a:latin typeface="Times New Roman" pitchFamily="18" charset="0"/>
                <a:cs typeface="Times New Roman" pitchFamily="18" charset="0"/>
              </a:rPr>
              <a:t>.</a:t>
            </a:r>
          </a:p>
          <a:p>
            <a:pPr>
              <a:buNone/>
            </a:pPr>
            <a:r>
              <a:rPr lang="es-ES" sz="2600" dirty="0" smtClean="0">
                <a:latin typeface="Times New Roman" pitchFamily="18" charset="0"/>
                <a:cs typeface="Times New Roman" pitchFamily="18" charset="0"/>
              </a:rPr>
              <a:t>         El País Vasco aprobó su estatuto de autonomía en diciembre de 1.979.</a:t>
            </a:r>
            <a:endParaRPr lang="es-ES" sz="2600" dirty="0">
              <a:latin typeface="Times New Roman" pitchFamily="18" charset="0"/>
              <a:cs typeface="Times New Roman" pitchFamily="18" charset="0"/>
            </a:endParaRPr>
          </a:p>
          <a:p>
            <a:pPr>
              <a:buNone/>
            </a:pPr>
            <a:endParaRPr lang="es-E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pPr algn="l"/>
            <a:r>
              <a:rPr lang="es-ES" sz="2400" b="1" dirty="0" smtClean="0">
                <a:solidFill>
                  <a:srgbClr val="0070C0"/>
                </a:solidFill>
              </a:rPr>
              <a:t/>
            </a:r>
            <a:br>
              <a:rPr lang="es-ES" sz="2400" b="1" dirty="0" smtClean="0">
                <a:solidFill>
                  <a:srgbClr val="0070C0"/>
                </a:solidFill>
              </a:rPr>
            </a:br>
            <a:r>
              <a:rPr lang="es-ES" sz="2400" b="1" dirty="0">
                <a:solidFill>
                  <a:srgbClr val="0070C0"/>
                </a:solidFill>
              </a:rPr>
              <a:t/>
            </a:r>
            <a:br>
              <a:rPr lang="es-ES" sz="2400" b="1" dirty="0">
                <a:solidFill>
                  <a:srgbClr val="0070C0"/>
                </a:solidFill>
              </a:rPr>
            </a:br>
            <a:r>
              <a:rPr lang="es-ES" sz="2400" b="1" dirty="0" smtClean="0">
                <a:solidFill>
                  <a:srgbClr val="0070C0"/>
                </a:solidFill>
              </a:rPr>
              <a:t>Relieve:</a:t>
            </a:r>
            <a:endParaRPr lang="es-ES" sz="2400" b="1" dirty="0">
              <a:solidFill>
                <a:srgbClr val="0070C0"/>
              </a:solidFill>
            </a:endParaRPr>
          </a:p>
        </p:txBody>
      </p:sp>
      <p:sp>
        <p:nvSpPr>
          <p:cNvPr id="3" name="2 Marcador de contenido"/>
          <p:cNvSpPr>
            <a:spLocks noGrp="1"/>
          </p:cNvSpPr>
          <p:nvPr>
            <p:ph sz="half" idx="1"/>
          </p:nvPr>
        </p:nvSpPr>
        <p:spPr>
          <a:xfrm>
            <a:off x="285720" y="1500174"/>
            <a:ext cx="4143404" cy="5186386"/>
          </a:xfrm>
        </p:spPr>
        <p:txBody>
          <a:bodyPr>
            <a:normAutofit fontScale="47500" lnSpcReduction="20000"/>
          </a:bodyPr>
          <a:lstStyle/>
          <a:p>
            <a:pPr>
              <a:buNone/>
            </a:pPr>
            <a:r>
              <a:rPr lang="es-ES" sz="3400" dirty="0" smtClean="0">
                <a:latin typeface="Times New Roman" pitchFamily="18" charset="0"/>
                <a:cs typeface="Times New Roman" pitchFamily="18" charset="0"/>
              </a:rPr>
              <a:t>        La </a:t>
            </a:r>
            <a:r>
              <a:rPr lang="es-ES" sz="3400" dirty="0">
                <a:latin typeface="Times New Roman" pitchFamily="18" charset="0"/>
                <a:cs typeface="Times New Roman" pitchFamily="18" charset="0"/>
              </a:rPr>
              <a:t>mayoría de la comunidad autónoma del País Vasco se encuentra por debajo de los 1.000 metros de </a:t>
            </a:r>
            <a:r>
              <a:rPr lang="es-ES" sz="3400" dirty="0" smtClean="0">
                <a:latin typeface="Times New Roman" pitchFamily="18" charset="0"/>
                <a:cs typeface="Times New Roman" pitchFamily="18" charset="0"/>
              </a:rPr>
              <a:t>altitud</a:t>
            </a:r>
            <a:r>
              <a:rPr lang="es-ES" sz="3400" dirty="0">
                <a:latin typeface="Times New Roman" pitchFamily="18" charset="0"/>
                <a:cs typeface="Times New Roman" pitchFamily="18" charset="0"/>
              </a:rPr>
              <a:t>. Las mayores elevaciones son: el </a:t>
            </a:r>
            <a:r>
              <a:rPr lang="es-ES" sz="3400" dirty="0" smtClean="0">
                <a:latin typeface="Times New Roman" pitchFamily="18" charset="0"/>
                <a:cs typeface="Times New Roman" pitchFamily="18" charset="0"/>
              </a:rPr>
              <a:t>monte Aitxuri, </a:t>
            </a:r>
            <a:r>
              <a:rPr lang="es-ES" sz="3400" dirty="0">
                <a:latin typeface="Times New Roman" pitchFamily="18" charset="0"/>
                <a:cs typeface="Times New Roman" pitchFamily="18" charset="0"/>
              </a:rPr>
              <a:t>con una altitud de 1.551 metros, situado en el Parque Natural de </a:t>
            </a:r>
            <a:r>
              <a:rPr lang="es-ES" sz="3400" dirty="0" err="1">
                <a:latin typeface="Times New Roman" pitchFamily="18" charset="0"/>
                <a:cs typeface="Times New Roman" pitchFamily="18" charset="0"/>
              </a:rPr>
              <a:t>Aizkorri</a:t>
            </a:r>
            <a:r>
              <a:rPr lang="es-ES" sz="3400" dirty="0">
                <a:latin typeface="Times New Roman" pitchFamily="18" charset="0"/>
                <a:cs typeface="Times New Roman" pitchFamily="18" charset="0"/>
              </a:rPr>
              <a:t>, y peña Gorbea con 1.481 m. </a:t>
            </a:r>
            <a:endParaRPr lang="es-ES" sz="3400" dirty="0" smtClean="0">
              <a:latin typeface="Times New Roman" pitchFamily="18" charset="0"/>
              <a:cs typeface="Times New Roman" pitchFamily="18" charset="0"/>
            </a:endParaRPr>
          </a:p>
          <a:p>
            <a:pPr>
              <a:buNone/>
            </a:pPr>
            <a:endParaRPr lang="es-ES" sz="3400" dirty="0">
              <a:latin typeface="Times New Roman" pitchFamily="18" charset="0"/>
              <a:cs typeface="Times New Roman" pitchFamily="18" charset="0"/>
            </a:endParaRPr>
          </a:p>
          <a:p>
            <a:pPr>
              <a:buNone/>
            </a:pPr>
            <a:r>
              <a:rPr lang="es-ES" sz="3400" dirty="0" smtClean="0">
                <a:latin typeface="Times New Roman" pitchFamily="18" charset="0"/>
                <a:cs typeface="Times New Roman" pitchFamily="18" charset="0"/>
              </a:rPr>
              <a:t>       En </a:t>
            </a:r>
            <a:r>
              <a:rPr lang="es-ES" sz="3400" dirty="0">
                <a:latin typeface="Times New Roman" pitchFamily="18" charset="0"/>
                <a:cs typeface="Times New Roman" pitchFamily="18" charset="0"/>
              </a:rPr>
              <a:t>Euskadi encontramos una serie de sierras montañosas paralelas a la costa que se distribuyen de norte a sur dejando entre medio amplias depresiones. Las más meridionales: sierras de </a:t>
            </a:r>
            <a:r>
              <a:rPr lang="es-ES" sz="3400" dirty="0" err="1">
                <a:latin typeface="Times New Roman" pitchFamily="18" charset="0"/>
                <a:cs typeface="Times New Roman" pitchFamily="18" charset="0"/>
              </a:rPr>
              <a:t>Arcena</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Toloño</a:t>
            </a:r>
            <a:r>
              <a:rPr lang="es-ES" sz="3400" dirty="0">
                <a:latin typeface="Times New Roman" pitchFamily="18" charset="0"/>
                <a:cs typeface="Times New Roman" pitchFamily="18" charset="0"/>
              </a:rPr>
              <a:t> y Cantabria  Las siguientes son las sierras de los montes de Vitoria, que da paso a un corredor que incluye la depresión de </a:t>
            </a:r>
            <a:r>
              <a:rPr lang="es-ES" sz="3400" dirty="0" err="1">
                <a:latin typeface="Times New Roman" pitchFamily="18" charset="0"/>
                <a:cs typeface="Times New Roman" pitchFamily="18" charset="0"/>
              </a:rPr>
              <a:t>Cuartango</a:t>
            </a:r>
            <a:r>
              <a:rPr lang="es-ES" sz="3400" dirty="0">
                <a:latin typeface="Times New Roman" pitchFamily="18" charset="0"/>
                <a:cs typeface="Times New Roman" pitchFamily="18" charset="0"/>
              </a:rPr>
              <a:t> y Llanada de Vitoria (Concha de Álava). Al norte aparecen los Montes Vascos, y sierras de: </a:t>
            </a:r>
            <a:r>
              <a:rPr lang="es-ES" sz="3400" dirty="0" err="1">
                <a:latin typeface="Times New Roman" pitchFamily="18" charset="0"/>
                <a:cs typeface="Times New Roman" pitchFamily="18" charset="0"/>
              </a:rPr>
              <a:t>Garobel</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Cuartango</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Elguea</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Urkilla</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Aralar</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etc</a:t>
            </a:r>
            <a:r>
              <a:rPr lang="es-ES" sz="3400" dirty="0">
                <a:latin typeface="Times New Roman" pitchFamily="18" charset="0"/>
                <a:cs typeface="Times New Roman" pitchFamily="18" charset="0"/>
              </a:rPr>
              <a:t>, y la  Cordillera Cantábrica: montes </a:t>
            </a:r>
            <a:r>
              <a:rPr lang="es-ES" sz="3400" dirty="0" err="1">
                <a:latin typeface="Times New Roman" pitchFamily="18" charset="0"/>
                <a:cs typeface="Times New Roman" pitchFamily="18" charset="0"/>
              </a:rPr>
              <a:t>Ordunte</a:t>
            </a:r>
            <a:r>
              <a:rPr lang="es-ES" sz="3400" dirty="0">
                <a:latin typeface="Times New Roman" pitchFamily="18" charset="0"/>
                <a:cs typeface="Times New Roman" pitchFamily="18" charset="0"/>
              </a:rPr>
              <a:t>, sierra de </a:t>
            </a:r>
            <a:r>
              <a:rPr lang="es-ES" sz="3400" dirty="0" err="1">
                <a:latin typeface="Times New Roman" pitchFamily="18" charset="0"/>
                <a:cs typeface="Times New Roman" pitchFamily="18" charset="0"/>
              </a:rPr>
              <a:t>Arrola</a:t>
            </a:r>
            <a:r>
              <a:rPr lang="es-ES" sz="3400" dirty="0">
                <a:latin typeface="Times New Roman" pitchFamily="18" charset="0"/>
                <a:cs typeface="Times New Roman" pitchFamily="18" charset="0"/>
              </a:rPr>
              <a:t>, etc. </a:t>
            </a:r>
          </a:p>
          <a:p>
            <a:pPr>
              <a:buNone/>
            </a:pPr>
            <a:r>
              <a:rPr lang="es-ES" dirty="0" smtClean="0"/>
              <a:t>                                                                                                             </a:t>
            </a:r>
            <a:endParaRPr lang="es-ES" dirty="0"/>
          </a:p>
        </p:txBody>
      </p:sp>
      <p:pic>
        <p:nvPicPr>
          <p:cNvPr id="6" name="5 Marcador de contenido" descr="800px-Urbia_2[1].jpg"/>
          <p:cNvPicPr>
            <a:picLocks noGrp="1" noChangeAspect="1"/>
          </p:cNvPicPr>
          <p:nvPr>
            <p:ph sz="half" idx="2"/>
          </p:nvPr>
        </p:nvPicPr>
        <p:blipFill>
          <a:blip r:embed="rId3" cstate="print"/>
          <a:stretch>
            <a:fillRect/>
          </a:stretch>
        </p:blipFill>
        <p:spPr>
          <a:xfrm>
            <a:off x="4714876" y="2071678"/>
            <a:ext cx="4038600" cy="3028950"/>
          </a:xfrm>
          <a:ln w="57150">
            <a:solidFill>
              <a:schemeClr val="bg1">
                <a:lumMod val="50000"/>
              </a:schemeClr>
            </a:solidFill>
          </a:ln>
        </p:spPr>
      </p:pic>
      <p:sp>
        <p:nvSpPr>
          <p:cNvPr id="10" name="9 Rectángulo"/>
          <p:cNvSpPr/>
          <p:nvPr/>
        </p:nvSpPr>
        <p:spPr>
          <a:xfrm>
            <a:off x="4714876" y="5286389"/>
            <a:ext cx="4286280" cy="369332"/>
          </a:xfrm>
          <a:prstGeom prst="rect">
            <a:avLst/>
          </a:prstGeom>
        </p:spPr>
        <p:txBody>
          <a:bodyPr wrap="square">
            <a:spAutoFit/>
          </a:bodyPr>
          <a:lstStyle/>
          <a:p>
            <a:r>
              <a:rPr lang="es-ES" b="1" dirty="0" smtClean="0">
                <a:solidFill>
                  <a:srgbClr val="002060"/>
                </a:solidFill>
              </a:rPr>
              <a:t>El Aitxuri en el Parque Natural de </a:t>
            </a:r>
            <a:r>
              <a:rPr lang="es-ES" b="1" dirty="0" err="1" smtClean="0">
                <a:solidFill>
                  <a:srgbClr val="002060"/>
                </a:solidFill>
              </a:rPr>
              <a:t>Aizkorri</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half" idx="1"/>
          </p:nvPr>
        </p:nvSpPr>
        <p:spPr>
          <a:xfrm>
            <a:off x="214282" y="1285860"/>
            <a:ext cx="4038600" cy="5000660"/>
          </a:xfrm>
        </p:spPr>
        <p:txBody>
          <a:bodyPr>
            <a:noAutofit/>
          </a:bodyPr>
          <a:lstStyle/>
          <a:p>
            <a:pPr>
              <a:buNone/>
            </a:pPr>
            <a:r>
              <a:rPr lang="es-ES" sz="1600" dirty="0">
                <a:latin typeface="Times New Roman" pitchFamily="18" charset="0"/>
                <a:cs typeface="Times New Roman" pitchFamily="18" charset="0"/>
              </a:rPr>
              <a:t>   </a:t>
            </a:r>
            <a:r>
              <a:rPr lang="es-ES" sz="1600" dirty="0" smtClean="0">
                <a:latin typeface="Times New Roman" pitchFamily="18" charset="0"/>
                <a:cs typeface="Times New Roman" pitchFamily="18" charset="0"/>
              </a:rPr>
              <a:t>          </a:t>
            </a:r>
            <a:r>
              <a:rPr lang="es-ES" sz="1600" dirty="0">
                <a:latin typeface="Times New Roman" pitchFamily="18" charset="0"/>
                <a:cs typeface="Times New Roman" pitchFamily="18" charset="0"/>
              </a:rPr>
              <a:t>La costa se resuelve en una serie de </a:t>
            </a:r>
            <a:r>
              <a:rPr lang="es-ES" sz="1600" dirty="0" smtClean="0">
                <a:latin typeface="Times New Roman" pitchFamily="18" charset="0"/>
                <a:cs typeface="Times New Roman" pitchFamily="18" charset="0"/>
              </a:rPr>
              <a:t>alineaciones </a:t>
            </a:r>
            <a:r>
              <a:rPr lang="es-ES" sz="1600" dirty="0">
                <a:latin typeface="Times New Roman" pitchFamily="18" charset="0"/>
                <a:cs typeface="Times New Roman" pitchFamily="18" charset="0"/>
              </a:rPr>
              <a:t>montañosas de escasa altitud que dan al litoral un aspecto abrupto y poco sinuoso en el que predominan los acantilados. Aunque también encontramos entrantes que forman buenos puertos y rías, como las rías de </a:t>
            </a:r>
            <a:r>
              <a:rPr lang="es-ES" sz="1600" dirty="0" err="1">
                <a:latin typeface="Times New Roman" pitchFamily="18" charset="0"/>
                <a:cs typeface="Times New Roman" pitchFamily="18" charset="0"/>
              </a:rPr>
              <a:t>Somorrostro</a:t>
            </a:r>
            <a:r>
              <a:rPr lang="es-ES" sz="1600" dirty="0">
                <a:latin typeface="Times New Roman" pitchFamily="18" charset="0"/>
                <a:cs typeface="Times New Roman" pitchFamily="18" charset="0"/>
              </a:rPr>
              <a:t>, Bilbao, </a:t>
            </a:r>
            <a:r>
              <a:rPr lang="es-ES" sz="1600" dirty="0" err="1">
                <a:latin typeface="Times New Roman" pitchFamily="18" charset="0"/>
                <a:cs typeface="Times New Roman" pitchFamily="18" charset="0"/>
              </a:rPr>
              <a:t>Plencia</a:t>
            </a:r>
            <a:r>
              <a:rPr lang="es-ES" sz="1600" dirty="0">
                <a:latin typeface="Times New Roman" pitchFamily="18" charset="0"/>
                <a:cs typeface="Times New Roman" pitchFamily="18" charset="0"/>
              </a:rPr>
              <a:t> (</a:t>
            </a:r>
            <a:r>
              <a:rPr lang="es-ES" sz="1600" dirty="0" err="1">
                <a:latin typeface="Times New Roman" pitchFamily="18" charset="0"/>
                <a:cs typeface="Times New Roman" pitchFamily="18" charset="0"/>
              </a:rPr>
              <a:t>Plentzia</a:t>
            </a:r>
            <a:r>
              <a:rPr lang="es-ES" sz="1600" dirty="0">
                <a:latin typeface="Times New Roman" pitchFamily="18" charset="0"/>
                <a:cs typeface="Times New Roman" pitchFamily="18" charset="0"/>
              </a:rPr>
              <a:t>), Guernica o </a:t>
            </a:r>
            <a:r>
              <a:rPr lang="es-ES" sz="1600" dirty="0" err="1">
                <a:latin typeface="Times New Roman" pitchFamily="18" charset="0"/>
                <a:cs typeface="Times New Roman" pitchFamily="18" charset="0"/>
              </a:rPr>
              <a:t>Mundaca</a:t>
            </a:r>
            <a:r>
              <a:rPr lang="es-ES" sz="1600" dirty="0">
                <a:latin typeface="Times New Roman" pitchFamily="18" charset="0"/>
                <a:cs typeface="Times New Roman" pitchFamily="18" charset="0"/>
              </a:rPr>
              <a:t> (</a:t>
            </a:r>
            <a:r>
              <a:rPr lang="es-ES" sz="1600" dirty="0" err="1">
                <a:latin typeface="Times New Roman" pitchFamily="18" charset="0"/>
                <a:cs typeface="Times New Roman" pitchFamily="18" charset="0"/>
              </a:rPr>
              <a:t>Mundaka</a:t>
            </a:r>
            <a:r>
              <a:rPr lang="es-ES" sz="1600" dirty="0" smtClean="0">
                <a:latin typeface="Times New Roman" pitchFamily="18" charset="0"/>
                <a:cs typeface="Times New Roman" pitchFamily="18" charset="0"/>
              </a:rPr>
              <a:t>).</a:t>
            </a:r>
            <a:endParaRPr lang="es-ES" sz="1600" dirty="0">
              <a:latin typeface="Times New Roman" pitchFamily="18" charset="0"/>
              <a:cs typeface="Times New Roman" pitchFamily="18" charset="0"/>
            </a:endParaRPr>
          </a:p>
          <a:p>
            <a:pPr>
              <a:buNone/>
            </a:pPr>
            <a:r>
              <a:rPr lang="es-ES" sz="2400" b="1" dirty="0" smtClean="0">
                <a:solidFill>
                  <a:srgbClr val="0070C0"/>
                </a:solidFill>
                <a:cs typeface="Times New Roman" pitchFamily="18" charset="0"/>
              </a:rPr>
              <a:t>Clima:</a:t>
            </a:r>
          </a:p>
          <a:p>
            <a:pPr>
              <a:buNone/>
            </a:pPr>
            <a:r>
              <a:rPr lang="es-ES" sz="1600" dirty="0" smtClean="0">
                <a:latin typeface="Times New Roman" pitchFamily="18" charset="0"/>
                <a:cs typeface="Times New Roman" pitchFamily="18" charset="0"/>
              </a:rPr>
              <a:t>            En </a:t>
            </a:r>
            <a:r>
              <a:rPr lang="es-ES" sz="1600" dirty="0">
                <a:latin typeface="Times New Roman" pitchFamily="18" charset="0"/>
                <a:cs typeface="Times New Roman" pitchFamily="18" charset="0"/>
              </a:rPr>
              <a:t>Euskadi se pueden distinguir a grandes rasgos cuatro zonas climáticas: la vertiente atlántica al norte, una zona de clima </a:t>
            </a:r>
            <a:r>
              <a:rPr lang="es-ES" sz="1600" dirty="0" err="1">
                <a:latin typeface="Times New Roman" pitchFamily="18" charset="0"/>
                <a:cs typeface="Times New Roman" pitchFamily="18" charset="0"/>
              </a:rPr>
              <a:t>subatlántico</a:t>
            </a:r>
            <a:r>
              <a:rPr lang="es-ES" sz="1600" dirty="0">
                <a:latin typeface="Times New Roman" pitchFamily="18" charset="0"/>
                <a:cs typeface="Times New Roman" pitchFamily="18" charset="0"/>
              </a:rPr>
              <a:t> (Valles Occidentales de Álava y la Llanada Alavesa), una zona de clima </a:t>
            </a:r>
            <a:r>
              <a:rPr lang="es-ES" sz="1600" dirty="0" err="1">
                <a:latin typeface="Times New Roman" pitchFamily="18" charset="0"/>
                <a:cs typeface="Times New Roman" pitchFamily="18" charset="0"/>
              </a:rPr>
              <a:t>submediterráneo</a:t>
            </a:r>
            <a:r>
              <a:rPr lang="es-ES" sz="1600" dirty="0">
                <a:latin typeface="Times New Roman" pitchFamily="18" charset="0"/>
                <a:cs typeface="Times New Roman" pitchFamily="18" charset="0"/>
              </a:rPr>
              <a:t> y, el extremo sur, entrando en la depresión del Ebro y Rioja Alavesa, donde se pasa ya a un clima con verano claramente seco y caluroso de tipo continental.</a:t>
            </a:r>
          </a:p>
          <a:p>
            <a:endParaRPr lang="es-ES" sz="1600" dirty="0">
              <a:latin typeface="Times New Roman" pitchFamily="18" charset="0"/>
              <a:cs typeface="Times New Roman" pitchFamily="18" charset="0"/>
            </a:endParaRPr>
          </a:p>
        </p:txBody>
      </p:sp>
      <p:sp>
        <p:nvSpPr>
          <p:cNvPr id="4" name="3 Marcador de contenido"/>
          <p:cNvSpPr>
            <a:spLocks noGrp="1"/>
          </p:cNvSpPr>
          <p:nvPr>
            <p:ph sz="half" idx="2"/>
          </p:nvPr>
        </p:nvSpPr>
        <p:spPr/>
        <p:txBody>
          <a:bodyPr>
            <a:normAutofit/>
          </a:bodyPr>
          <a:lstStyle/>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a:p>
        </p:txBody>
      </p:sp>
      <p:pic>
        <p:nvPicPr>
          <p:cNvPr id="5" name="4 Imagen" descr="07026901[1].jpg"/>
          <p:cNvPicPr>
            <a:picLocks noChangeAspect="1"/>
          </p:cNvPicPr>
          <p:nvPr/>
        </p:nvPicPr>
        <p:blipFill>
          <a:blip r:embed="rId3" cstate="print"/>
          <a:stretch>
            <a:fillRect/>
          </a:stretch>
        </p:blipFill>
        <p:spPr>
          <a:xfrm>
            <a:off x="4394000" y="2285992"/>
            <a:ext cx="4535718" cy="3357610"/>
          </a:xfrm>
          <a:prstGeom prst="rect">
            <a:avLst/>
          </a:prstGeom>
          <a:ln w="57150">
            <a:solidFill>
              <a:schemeClr val="bg1">
                <a:lumMod val="50000"/>
              </a:schemeClr>
            </a:solidFill>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pPr algn="l"/>
            <a:r>
              <a:rPr lang="es-ES" sz="2400" b="1" dirty="0" smtClean="0">
                <a:solidFill>
                  <a:srgbClr val="0070C0"/>
                </a:solidFill>
              </a:rPr>
              <a:t/>
            </a:r>
            <a:br>
              <a:rPr lang="es-ES" sz="2400" b="1" dirty="0" smtClean="0">
                <a:solidFill>
                  <a:srgbClr val="0070C0"/>
                </a:solidFill>
              </a:rPr>
            </a:br>
            <a:r>
              <a:rPr lang="es-ES" sz="2400" b="1" dirty="0">
                <a:solidFill>
                  <a:srgbClr val="0070C0"/>
                </a:solidFill>
              </a:rPr>
              <a:t/>
            </a:r>
            <a:br>
              <a:rPr lang="es-ES" sz="2400" b="1" dirty="0">
                <a:solidFill>
                  <a:srgbClr val="0070C0"/>
                </a:solidFill>
              </a:rPr>
            </a:br>
            <a:r>
              <a:rPr lang="es-ES" sz="2400" b="1" dirty="0" smtClean="0">
                <a:solidFill>
                  <a:srgbClr val="0070C0"/>
                </a:solidFill>
              </a:rPr>
              <a:t>Precipitaciones:</a:t>
            </a:r>
            <a:endParaRPr lang="es-ES" sz="2400" b="1" dirty="0">
              <a:solidFill>
                <a:srgbClr val="0070C0"/>
              </a:solidFill>
            </a:endParaRPr>
          </a:p>
        </p:txBody>
      </p:sp>
      <p:sp>
        <p:nvSpPr>
          <p:cNvPr id="6" name="5 Marcador de contenido"/>
          <p:cNvSpPr>
            <a:spLocks noGrp="1"/>
          </p:cNvSpPr>
          <p:nvPr>
            <p:ph idx="1"/>
          </p:nvPr>
        </p:nvSpPr>
        <p:spPr>
          <a:xfrm>
            <a:off x="457200" y="1600200"/>
            <a:ext cx="8229600" cy="4900634"/>
          </a:xfrm>
        </p:spPr>
        <p:txBody>
          <a:bodyPr>
            <a:normAutofit fontScale="55000" lnSpcReduction="20000"/>
          </a:bodyPr>
          <a:lstStyle/>
          <a:p>
            <a:pPr>
              <a:buNone/>
            </a:pPr>
            <a:r>
              <a:rPr lang="es-ES" dirty="0" smtClean="0"/>
              <a:t>           Las </a:t>
            </a:r>
            <a:r>
              <a:rPr lang="es-ES" dirty="0"/>
              <a:t>precipitaciones en el País Vasco son muy abundantes. En Vizcaya y Guipúzcoa superan los 1.500 mm y en la mayor parte de Álava los 700 mm. Sólo en el sur de Álava las precipitaciones no alcanzan estos registros. Estamos en la región más nubosa de España, con un 65% de los días del año nublados. En la depresión de la Llanada de Álava son frecuentes los fenómenos de inversión térmica, que generan muchos días de niebla. La época en la que se recogen más precipitaciones es el otoño y el comienzo del invierno, pero también hay un máximo secundario a finales del invierno. Las mínimas de las precipitaciones se dan en verano, junio y julio, pero en ningún caso se dan meses áridos. Las precipitaciones de invierno suelen ser en forma de nieve. </a:t>
            </a:r>
            <a:endParaRPr lang="es-ES" dirty="0" smtClean="0"/>
          </a:p>
          <a:p>
            <a:pPr>
              <a:buNone/>
            </a:pPr>
            <a:endParaRPr lang="es-ES" dirty="0" smtClean="0"/>
          </a:p>
          <a:p>
            <a:pPr>
              <a:buNone/>
            </a:pPr>
            <a:r>
              <a:rPr lang="es-ES" sz="4400" b="1" dirty="0" smtClean="0">
                <a:solidFill>
                  <a:srgbClr val="0070C0"/>
                </a:solidFill>
              </a:rPr>
              <a:t>Temperaturas:</a:t>
            </a:r>
            <a:endParaRPr lang="es-ES" sz="4400" b="1" dirty="0">
              <a:solidFill>
                <a:srgbClr val="0070C0"/>
              </a:solidFill>
            </a:endParaRPr>
          </a:p>
          <a:p>
            <a:pPr>
              <a:buNone/>
            </a:pPr>
            <a:r>
              <a:rPr lang="es-ES" dirty="0" smtClean="0"/>
              <a:t>        </a:t>
            </a:r>
            <a:r>
              <a:rPr lang="es-ES" dirty="0"/>
              <a:t>    Las temperaturas son, en general, moderadas, aunque se observa un claro gradiente entre la costa y el interior. El elevado número de días nublados reduce notablemente la insolación. En la costa las temperaturas oscilan entre los 19 ºC en verano y los 8 ºC en invierno, de media. Las temperaturas más altas se alcanzan en situación de viento </a:t>
            </a:r>
            <a:r>
              <a:rPr lang="es-ES" dirty="0" err="1"/>
              <a:t>foehn</a:t>
            </a:r>
            <a:r>
              <a:rPr lang="es-ES" dirty="0"/>
              <a:t>, cuando se pueden alcanzar fácilmente más de 35 ºC. La Llanada de Vitoria es notablemente más fría, con temperaturas frías en invierno y frescas en verano (20 ºC). En invierno se sitúan en torno a los 5 ºC con un buen número de días con heladas. </a:t>
            </a:r>
          </a:p>
          <a:p>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404813"/>
            <a:ext cx="7772400" cy="1470025"/>
          </a:xfrm>
        </p:spPr>
        <p:txBody>
          <a:bodyPr/>
          <a:lstStyle/>
          <a:p>
            <a:r>
              <a:rPr lang="es-ES"/>
              <a:t>Aragón</a:t>
            </a:r>
          </a:p>
        </p:txBody>
      </p:sp>
      <p:sp>
        <p:nvSpPr>
          <p:cNvPr id="2051" name="Rectangle 3"/>
          <p:cNvSpPr>
            <a:spLocks noGrp="1" noChangeArrowheads="1"/>
          </p:cNvSpPr>
          <p:nvPr>
            <p:ph type="subTitle" idx="1"/>
          </p:nvPr>
        </p:nvSpPr>
        <p:spPr/>
        <p:txBody>
          <a:bodyPr/>
          <a:lstStyle/>
          <a:p>
            <a:endParaRPr lang="es-ES"/>
          </a:p>
        </p:txBody>
      </p:sp>
      <p:pic>
        <p:nvPicPr>
          <p:cNvPr id="2053" name="Picture 5" descr="bander-aragon"/>
          <p:cNvPicPr>
            <a:picLocks noChangeAspect="1" noChangeArrowheads="1"/>
          </p:cNvPicPr>
          <p:nvPr/>
        </p:nvPicPr>
        <p:blipFill>
          <a:blip r:embed="rId3" cstate="print"/>
          <a:srcRect/>
          <a:stretch>
            <a:fillRect/>
          </a:stretch>
        </p:blipFill>
        <p:spPr bwMode="auto">
          <a:xfrm>
            <a:off x="1187450" y="1700213"/>
            <a:ext cx="6913563" cy="4619625"/>
          </a:xfrm>
          <a:prstGeom prst="rect">
            <a:avLst/>
          </a:prstGeom>
          <a:noFill/>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274638"/>
            <a:ext cx="8229600" cy="368280"/>
          </a:xfrm>
        </p:spPr>
        <p:txBody>
          <a:bodyPr>
            <a:noAutofit/>
          </a:bodyPr>
          <a:lstStyle/>
          <a:p>
            <a:pPr algn="l"/>
            <a:r>
              <a:rPr lang="es-ES" sz="2400" b="1" dirty="0" smtClean="0">
                <a:solidFill>
                  <a:srgbClr val="0070C0"/>
                </a:solidFill>
              </a:rPr>
              <a:t>Hidrografía:</a:t>
            </a:r>
            <a:endParaRPr lang="es-ES" sz="2400" b="1" dirty="0">
              <a:solidFill>
                <a:srgbClr val="0070C0"/>
              </a:solidFill>
            </a:endParaRPr>
          </a:p>
        </p:txBody>
      </p:sp>
      <p:sp>
        <p:nvSpPr>
          <p:cNvPr id="8" name="7 Marcador de contenido"/>
          <p:cNvSpPr>
            <a:spLocks noGrp="1"/>
          </p:cNvSpPr>
          <p:nvPr>
            <p:ph idx="1"/>
          </p:nvPr>
        </p:nvSpPr>
        <p:spPr>
          <a:xfrm>
            <a:off x="142844" y="714356"/>
            <a:ext cx="8543956" cy="5857916"/>
          </a:xfrm>
        </p:spPr>
        <p:txBody>
          <a:bodyPr>
            <a:normAutofit fontScale="47500" lnSpcReduction="20000"/>
          </a:bodyPr>
          <a:lstStyle/>
          <a:p>
            <a:pPr>
              <a:buNone/>
            </a:pPr>
            <a:r>
              <a:rPr lang="es-ES" dirty="0" smtClean="0"/>
              <a:t>       </a:t>
            </a:r>
            <a:r>
              <a:rPr lang="es-ES" dirty="0"/>
              <a:t> </a:t>
            </a:r>
            <a:r>
              <a:rPr lang="es-ES" dirty="0">
                <a:latin typeface="Times New Roman" pitchFamily="18" charset="0"/>
                <a:cs typeface="Times New Roman" pitchFamily="18" charset="0"/>
              </a:rPr>
              <a:t>  </a:t>
            </a:r>
            <a:r>
              <a:rPr lang="es-ES" sz="3400" dirty="0">
                <a:latin typeface="Times New Roman" pitchFamily="18" charset="0"/>
                <a:cs typeface="Times New Roman" pitchFamily="18" charset="0"/>
              </a:rPr>
              <a:t> Los ríos vascos son cortos y caudalosos. En su mayoría nacen y desembocan en la propia región, aunque muchos de ellos tienen sus cabeceras en las regiones vecinas. El Ebro atraviesa la región y forma su frontera sur. Son relativamente rápidos debido a moderada altitud de las montañas vascas, pero su poder erosivo es notable ya que atraviesa regiones de rocas sedimentarias. En el País Vasco encontramos dos vertientes de agua, la septentrional que desagua en el Cantábrico y la meridional que desagua en el Ebro. La divisoria de agua entre ambas son los montes </a:t>
            </a:r>
            <a:r>
              <a:rPr lang="es-ES" sz="3400" dirty="0" smtClean="0">
                <a:latin typeface="Times New Roman" pitchFamily="18" charset="0"/>
                <a:cs typeface="Times New Roman" pitchFamily="18" charset="0"/>
              </a:rPr>
              <a:t>Vascos</a:t>
            </a:r>
            <a:r>
              <a:rPr lang="es-ES" sz="3400" dirty="0">
                <a:latin typeface="Times New Roman" pitchFamily="18" charset="0"/>
                <a:cs typeface="Times New Roman" pitchFamily="18" charset="0"/>
              </a:rPr>
              <a:t>. </a:t>
            </a:r>
            <a:endParaRPr lang="es-ES" sz="3400" dirty="0" smtClean="0">
              <a:latin typeface="Times New Roman" pitchFamily="18" charset="0"/>
              <a:cs typeface="Times New Roman" pitchFamily="18" charset="0"/>
            </a:endParaRP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Los ríos de la vertiente cantábrica son numerosos, en general, cortos y de abundante caudal, gracias a un clima con un régimen pluviométrico abundante y regular. El primer río de importancia es el </a:t>
            </a:r>
            <a:r>
              <a:rPr lang="es-ES" sz="3400" dirty="0" err="1">
                <a:latin typeface="Times New Roman" pitchFamily="18" charset="0"/>
                <a:cs typeface="Times New Roman" pitchFamily="18" charset="0"/>
              </a:rPr>
              <a:t>Somorrostro</a:t>
            </a:r>
            <a:r>
              <a:rPr lang="es-ES" sz="3400" dirty="0">
                <a:latin typeface="Times New Roman" pitchFamily="18" charset="0"/>
                <a:cs typeface="Times New Roman" pitchFamily="18" charset="0"/>
              </a:rPr>
              <a:t>, que desemboca en una pequeña ría. </a:t>
            </a:r>
            <a:endParaRPr lang="es-ES" sz="3400" dirty="0" smtClean="0">
              <a:latin typeface="Times New Roman" pitchFamily="18" charset="0"/>
              <a:cs typeface="Times New Roman" pitchFamily="18" charset="0"/>
            </a:endParaRP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 </a:t>
            </a:r>
            <a:r>
              <a:rPr lang="es-ES" sz="3400" dirty="0">
                <a:latin typeface="Times New Roman" pitchFamily="18" charset="0"/>
                <a:cs typeface="Times New Roman" pitchFamily="18" charset="0"/>
              </a:rPr>
              <a:t>continuación nos encontramos con el Nervión, uno de los principales ríos vascos. Sus principales afluentes son, por la izquierda: </a:t>
            </a:r>
            <a:r>
              <a:rPr lang="es-ES" sz="3400" dirty="0" err="1">
                <a:latin typeface="Times New Roman" pitchFamily="18" charset="0"/>
                <a:cs typeface="Times New Roman" pitchFamily="18" charset="0"/>
              </a:rPr>
              <a:t>Lendoño</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Izoria</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Cadagua</a:t>
            </a:r>
            <a:r>
              <a:rPr lang="es-ES" sz="3400" dirty="0">
                <a:latin typeface="Times New Roman" pitchFamily="18" charset="0"/>
                <a:cs typeface="Times New Roman" pitchFamily="18" charset="0"/>
              </a:rPr>
              <a:t>, y el Galindo. Por la derecha recibe a los ríos: </a:t>
            </a:r>
            <a:r>
              <a:rPr lang="es-ES" sz="3400" dirty="0" err="1">
                <a:latin typeface="Times New Roman" pitchFamily="18" charset="0"/>
                <a:cs typeface="Times New Roman" pitchFamily="18" charset="0"/>
              </a:rPr>
              <a:t>Altube</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Zeberio</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Ibaizábal</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Asúa</a:t>
            </a:r>
            <a:r>
              <a:rPr lang="es-ES" sz="3400" dirty="0">
                <a:latin typeface="Times New Roman" pitchFamily="18" charset="0"/>
                <a:cs typeface="Times New Roman" pitchFamily="18" charset="0"/>
              </a:rPr>
              <a:t> y </a:t>
            </a:r>
            <a:r>
              <a:rPr lang="es-ES" sz="3400" dirty="0" err="1" smtClean="0">
                <a:latin typeface="Times New Roman" pitchFamily="18" charset="0"/>
                <a:cs typeface="Times New Roman" pitchFamily="18" charset="0"/>
              </a:rPr>
              <a:t>Gobelas</a:t>
            </a:r>
            <a:r>
              <a:rPr lang="es-ES" sz="3400" dirty="0" smtClean="0">
                <a:latin typeface="Times New Roman" pitchFamily="18" charset="0"/>
                <a:cs typeface="Times New Roman" pitchFamily="18" charset="0"/>
              </a:rPr>
              <a:t>. </a:t>
            </a: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La ría de </a:t>
            </a:r>
            <a:r>
              <a:rPr lang="es-ES" sz="3400" dirty="0" err="1" smtClean="0">
                <a:latin typeface="Times New Roman" pitchFamily="18" charset="0"/>
                <a:cs typeface="Times New Roman" pitchFamily="18" charset="0"/>
              </a:rPr>
              <a:t>Mundaca</a:t>
            </a:r>
            <a:r>
              <a:rPr lang="es-ES" sz="3400" dirty="0" smtClean="0">
                <a:latin typeface="Times New Roman" pitchFamily="18" charset="0"/>
                <a:cs typeface="Times New Roman" pitchFamily="18" charset="0"/>
              </a:rPr>
              <a:t> recoge las aguas de tres pequeños ríos: el </a:t>
            </a:r>
            <a:r>
              <a:rPr lang="es-ES" sz="3400" dirty="0" err="1" smtClean="0">
                <a:latin typeface="Times New Roman" pitchFamily="18" charset="0"/>
                <a:cs typeface="Times New Roman" pitchFamily="18" charset="0"/>
              </a:rPr>
              <a:t>Sollube</a:t>
            </a:r>
            <a:r>
              <a:rPr lang="es-ES" sz="3400" dirty="0" smtClean="0">
                <a:latin typeface="Times New Roman" pitchFamily="18" charset="0"/>
                <a:cs typeface="Times New Roman" pitchFamily="18" charset="0"/>
              </a:rPr>
              <a:t>, el Oca y el </a:t>
            </a:r>
            <a:r>
              <a:rPr lang="es-ES" sz="3400" dirty="0" err="1" smtClean="0">
                <a:latin typeface="Times New Roman" pitchFamily="18" charset="0"/>
                <a:cs typeface="Times New Roman" pitchFamily="18" charset="0"/>
              </a:rPr>
              <a:t>Golaco</a:t>
            </a:r>
            <a:r>
              <a:rPr lang="es-ES" sz="3400" dirty="0" smtClean="0">
                <a:latin typeface="Times New Roman" pitchFamily="18" charset="0"/>
                <a:cs typeface="Times New Roman" pitchFamily="18" charset="0"/>
              </a:rPr>
              <a:t>. A continuación encontramos </a:t>
            </a:r>
            <a:r>
              <a:rPr lang="es-ES" sz="3400" dirty="0">
                <a:latin typeface="Times New Roman" pitchFamily="18" charset="0"/>
                <a:cs typeface="Times New Roman" pitchFamily="18" charset="0"/>
              </a:rPr>
              <a:t>dos ríos cortos que nacen en los montes Vascos, el Lea y el </a:t>
            </a:r>
            <a:r>
              <a:rPr lang="es-ES" sz="3400" dirty="0" err="1">
                <a:latin typeface="Times New Roman" pitchFamily="18" charset="0"/>
                <a:cs typeface="Times New Roman" pitchFamily="18" charset="0"/>
              </a:rPr>
              <a:t>Artibay</a:t>
            </a:r>
            <a:r>
              <a:rPr lang="es-ES" sz="3400" dirty="0">
                <a:latin typeface="Times New Roman" pitchFamily="18" charset="0"/>
                <a:cs typeface="Times New Roman" pitchFamily="18" charset="0"/>
              </a:rPr>
              <a:t>. </a:t>
            </a:r>
            <a:endParaRPr lang="es-ES" sz="3400" dirty="0" smtClean="0">
              <a:latin typeface="Times New Roman" pitchFamily="18" charset="0"/>
              <a:cs typeface="Times New Roman" pitchFamily="18" charset="0"/>
            </a:endParaRP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Otro de los principales ríos vascos es el Deba. Sus principales afluentes son por la derecha el Oñate, y por la izquierda el Ego. A continuación nos encontramos con el río </a:t>
            </a:r>
            <a:r>
              <a:rPr lang="es-ES" sz="3400" dirty="0" err="1">
                <a:latin typeface="Times New Roman" pitchFamily="18" charset="0"/>
                <a:cs typeface="Times New Roman" pitchFamily="18" charset="0"/>
              </a:rPr>
              <a:t>Urola</a:t>
            </a:r>
            <a:r>
              <a:rPr lang="es-ES" sz="3400" dirty="0">
                <a:latin typeface="Times New Roman" pitchFamily="18" charset="0"/>
                <a:cs typeface="Times New Roman" pitchFamily="18" charset="0"/>
              </a:rPr>
              <a:t>,  y el Oria, el principal río de Guipúzcoa. A continuación encontramos dos pequeños ríos, el </a:t>
            </a:r>
            <a:r>
              <a:rPr lang="es-ES" sz="3400" dirty="0" err="1">
                <a:latin typeface="Times New Roman" pitchFamily="18" charset="0"/>
                <a:cs typeface="Times New Roman" pitchFamily="18" charset="0"/>
              </a:rPr>
              <a:t>Urumea</a:t>
            </a:r>
            <a:r>
              <a:rPr lang="es-ES" sz="3400" dirty="0">
                <a:latin typeface="Times New Roman" pitchFamily="18" charset="0"/>
                <a:cs typeface="Times New Roman" pitchFamily="18" charset="0"/>
              </a:rPr>
              <a:t> y el Oyarzun. </a:t>
            </a:r>
            <a:r>
              <a:rPr lang="es-ES" sz="3400" dirty="0" smtClean="0">
                <a:latin typeface="Times New Roman" pitchFamily="18" charset="0"/>
                <a:cs typeface="Times New Roman" pitchFamily="18" charset="0"/>
              </a:rPr>
              <a:t>En </a:t>
            </a:r>
            <a:r>
              <a:rPr lang="es-ES" sz="3400" dirty="0">
                <a:latin typeface="Times New Roman" pitchFamily="18" charset="0"/>
                <a:cs typeface="Times New Roman" pitchFamily="18" charset="0"/>
              </a:rPr>
              <a:t>el extremo más oriental encontramos el </a:t>
            </a:r>
            <a:r>
              <a:rPr lang="es-ES" sz="3400" dirty="0" smtClean="0">
                <a:latin typeface="Times New Roman" pitchFamily="18" charset="0"/>
                <a:cs typeface="Times New Roman" pitchFamily="18" charset="0"/>
              </a:rPr>
              <a:t>Bidasoa.</a:t>
            </a: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Los ríos de la vertiente mediterránea son tributarios por la izquierda </a:t>
            </a:r>
            <a:r>
              <a:rPr lang="es-ES" sz="3400" dirty="0" smtClean="0">
                <a:latin typeface="Times New Roman" pitchFamily="18" charset="0"/>
                <a:cs typeface="Times New Roman" pitchFamily="18" charset="0"/>
              </a:rPr>
              <a:t>del </a:t>
            </a:r>
            <a:r>
              <a:rPr lang="es-ES" sz="3400" dirty="0">
                <a:latin typeface="Times New Roman" pitchFamily="18" charset="0"/>
                <a:cs typeface="Times New Roman" pitchFamily="18" charset="0"/>
              </a:rPr>
              <a:t>Ebro. Son ríos cortos y notablemente menos caudalosos. El principal río es el </a:t>
            </a:r>
            <a:r>
              <a:rPr lang="es-ES" sz="3400" dirty="0" err="1">
                <a:latin typeface="Times New Roman" pitchFamily="18" charset="0"/>
                <a:cs typeface="Times New Roman" pitchFamily="18" charset="0"/>
              </a:rPr>
              <a:t>Zadorra</a:t>
            </a:r>
            <a:r>
              <a:rPr lang="es-ES" sz="3400" dirty="0">
                <a:latin typeface="Times New Roman" pitchFamily="18" charset="0"/>
                <a:cs typeface="Times New Roman" pitchFamily="18" charset="0"/>
              </a:rPr>
              <a:t>. Sus principales afluentes por la derecha son: </a:t>
            </a:r>
            <a:r>
              <a:rPr lang="es-ES" sz="3400" dirty="0" err="1">
                <a:latin typeface="Times New Roman" pitchFamily="18" charset="0"/>
                <a:cs typeface="Times New Roman" pitchFamily="18" charset="0"/>
              </a:rPr>
              <a:t>Urribarri</a:t>
            </a:r>
            <a:r>
              <a:rPr lang="es-ES" sz="3400" dirty="0">
                <a:latin typeface="Times New Roman" pitchFamily="18" charset="0"/>
                <a:cs typeface="Times New Roman" pitchFamily="18" charset="0"/>
              </a:rPr>
              <a:t>-Gamboa, Santa Engracia y Zalla; y por la izquierda: </a:t>
            </a:r>
            <a:r>
              <a:rPr lang="es-ES" sz="3400" dirty="0" err="1">
                <a:latin typeface="Times New Roman" pitchFamily="18" charset="0"/>
                <a:cs typeface="Times New Roman" pitchFamily="18" charset="0"/>
              </a:rPr>
              <a:t>Dulanzi</a:t>
            </a:r>
            <a:r>
              <a:rPr lang="es-ES" sz="3400" dirty="0">
                <a:latin typeface="Times New Roman" pitchFamily="18" charset="0"/>
                <a:cs typeface="Times New Roman" pitchFamily="18" charset="0"/>
              </a:rPr>
              <a:t>, </a:t>
            </a:r>
            <a:r>
              <a:rPr lang="es-ES" sz="3400" dirty="0" err="1">
                <a:latin typeface="Times New Roman" pitchFamily="18" charset="0"/>
                <a:cs typeface="Times New Roman" pitchFamily="18" charset="0"/>
              </a:rPr>
              <a:t>Aberasturi</a:t>
            </a:r>
            <a:r>
              <a:rPr lang="es-ES" sz="3400" dirty="0">
                <a:latin typeface="Times New Roman" pitchFamily="18" charset="0"/>
                <a:cs typeface="Times New Roman" pitchFamily="18" charset="0"/>
              </a:rPr>
              <a:t>, Batán y </a:t>
            </a:r>
            <a:r>
              <a:rPr lang="es-ES" sz="3400" dirty="0" smtClean="0">
                <a:latin typeface="Times New Roman" pitchFamily="18" charset="0"/>
                <a:cs typeface="Times New Roman" pitchFamily="18" charset="0"/>
              </a:rPr>
              <a:t>Ayuda.</a:t>
            </a: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En los ríos vascos existen muy pocos grandes embalses (el más grande es el de </a:t>
            </a:r>
            <a:r>
              <a:rPr lang="es-ES" sz="3400" dirty="0" err="1">
                <a:latin typeface="Times New Roman" pitchFamily="18" charset="0"/>
                <a:cs typeface="Times New Roman" pitchFamily="18" charset="0"/>
              </a:rPr>
              <a:t>Zadorra</a:t>
            </a:r>
            <a:r>
              <a:rPr lang="es-ES" sz="3400" dirty="0">
                <a:latin typeface="Times New Roman" pitchFamily="18" charset="0"/>
                <a:cs typeface="Times New Roman" pitchFamily="18" charset="0"/>
              </a:rPr>
              <a:t>, en </a:t>
            </a:r>
            <a:r>
              <a:rPr lang="es-ES" sz="3400" dirty="0" smtClean="0">
                <a:latin typeface="Times New Roman" pitchFamily="18" charset="0"/>
                <a:cs typeface="Times New Roman" pitchFamily="18" charset="0"/>
              </a:rPr>
              <a:t>Álava). </a:t>
            </a:r>
            <a:endParaRPr lang="es-ES" sz="3400" dirty="0">
              <a:latin typeface="Times New Roman" pitchFamily="18" charset="0"/>
              <a:cs typeface="Times New Roman" pitchFamily="18" charset="0"/>
            </a:endParaRPr>
          </a:p>
          <a:p>
            <a:endParaRPr lang="es-ES" sz="3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ba.jpg"/>
          <p:cNvPicPr>
            <a:picLocks noChangeAspect="1"/>
          </p:cNvPicPr>
          <p:nvPr/>
        </p:nvPicPr>
        <p:blipFill>
          <a:blip r:embed="rId3" cstate="print"/>
          <a:stretch>
            <a:fillRect/>
          </a:stretch>
        </p:blipFill>
        <p:spPr>
          <a:xfrm>
            <a:off x="500034" y="357166"/>
            <a:ext cx="3143272" cy="2357454"/>
          </a:xfrm>
          <a:prstGeom prst="rect">
            <a:avLst/>
          </a:prstGeom>
          <a:ln w="57150">
            <a:solidFill>
              <a:schemeClr val="bg1">
                <a:lumMod val="50000"/>
              </a:schemeClr>
            </a:solidFill>
          </a:ln>
        </p:spPr>
      </p:pic>
      <p:pic>
        <p:nvPicPr>
          <p:cNvPr id="5" name="4 Imagen" descr="Ebro[1].jpg"/>
          <p:cNvPicPr>
            <a:picLocks noChangeAspect="1"/>
          </p:cNvPicPr>
          <p:nvPr/>
        </p:nvPicPr>
        <p:blipFill>
          <a:blip r:embed="rId4" cstate="print"/>
          <a:stretch>
            <a:fillRect/>
          </a:stretch>
        </p:blipFill>
        <p:spPr>
          <a:xfrm>
            <a:off x="5072066" y="285728"/>
            <a:ext cx="3286148" cy="2464611"/>
          </a:xfrm>
          <a:prstGeom prst="rect">
            <a:avLst/>
          </a:prstGeom>
          <a:ln w="57150">
            <a:solidFill>
              <a:schemeClr val="bg1">
                <a:lumMod val="50000"/>
              </a:schemeClr>
            </a:solidFill>
          </a:ln>
        </p:spPr>
      </p:pic>
      <p:pic>
        <p:nvPicPr>
          <p:cNvPr id="7" name="6 Imagen" descr="nervion.jpg"/>
          <p:cNvPicPr>
            <a:picLocks noChangeAspect="1"/>
          </p:cNvPicPr>
          <p:nvPr/>
        </p:nvPicPr>
        <p:blipFill>
          <a:blip r:embed="rId5" cstate="print"/>
          <a:stretch>
            <a:fillRect/>
          </a:stretch>
        </p:blipFill>
        <p:spPr>
          <a:xfrm>
            <a:off x="5572132" y="4143380"/>
            <a:ext cx="3333752" cy="2500314"/>
          </a:xfrm>
          <a:prstGeom prst="rect">
            <a:avLst/>
          </a:prstGeom>
          <a:ln w="57150">
            <a:solidFill>
              <a:schemeClr val="bg1">
                <a:lumMod val="50000"/>
              </a:schemeClr>
            </a:solidFill>
          </a:ln>
        </p:spPr>
      </p:pic>
      <p:pic>
        <p:nvPicPr>
          <p:cNvPr id="8" name="7 Imagen" descr="ría de mundaca.jpg"/>
          <p:cNvPicPr>
            <a:picLocks noChangeAspect="1"/>
          </p:cNvPicPr>
          <p:nvPr/>
        </p:nvPicPr>
        <p:blipFill>
          <a:blip r:embed="rId6" cstate="print"/>
          <a:stretch>
            <a:fillRect/>
          </a:stretch>
        </p:blipFill>
        <p:spPr>
          <a:xfrm>
            <a:off x="142844" y="4286256"/>
            <a:ext cx="3214710" cy="2411033"/>
          </a:xfrm>
          <a:prstGeom prst="rect">
            <a:avLst/>
          </a:prstGeom>
          <a:ln w="57150">
            <a:solidFill>
              <a:schemeClr val="bg1">
                <a:lumMod val="50000"/>
              </a:schemeClr>
            </a:solidFill>
          </a:ln>
        </p:spPr>
      </p:pic>
      <p:pic>
        <p:nvPicPr>
          <p:cNvPr id="6" name="5 Imagen" descr="embalses del zadorra.jpg"/>
          <p:cNvPicPr>
            <a:picLocks noChangeAspect="1"/>
          </p:cNvPicPr>
          <p:nvPr/>
        </p:nvPicPr>
        <p:blipFill>
          <a:blip r:embed="rId7" cstate="print"/>
          <a:stretch>
            <a:fillRect/>
          </a:stretch>
        </p:blipFill>
        <p:spPr>
          <a:xfrm>
            <a:off x="2643174" y="2500306"/>
            <a:ext cx="3214710" cy="2411033"/>
          </a:xfrm>
          <a:prstGeom prst="rect">
            <a:avLst/>
          </a:prstGeom>
          <a:ln w="57150">
            <a:solidFill>
              <a:schemeClr val="bg1">
                <a:lumMod val="50000"/>
              </a:schemeClr>
            </a:solidFill>
          </a:ln>
        </p:spPr>
      </p:pic>
      <p:sp>
        <p:nvSpPr>
          <p:cNvPr id="9" name="8 Rectángulo"/>
          <p:cNvSpPr/>
          <p:nvPr/>
        </p:nvSpPr>
        <p:spPr>
          <a:xfrm>
            <a:off x="6215074" y="2928934"/>
            <a:ext cx="2500330" cy="369332"/>
          </a:xfrm>
          <a:prstGeom prst="rect">
            <a:avLst/>
          </a:prstGeom>
        </p:spPr>
        <p:txBody>
          <a:bodyPr wrap="square">
            <a:spAutoFit/>
          </a:bodyPr>
          <a:lstStyle/>
          <a:p>
            <a:r>
              <a:rPr lang="es-ES" b="1" dirty="0">
                <a:solidFill>
                  <a:srgbClr val="002060"/>
                </a:solidFill>
              </a:rPr>
              <a:t>El Ebro</a:t>
            </a:r>
          </a:p>
        </p:txBody>
      </p:sp>
      <p:sp>
        <p:nvSpPr>
          <p:cNvPr id="10" name="9 Flecha arriba"/>
          <p:cNvSpPr/>
          <p:nvPr/>
        </p:nvSpPr>
        <p:spPr>
          <a:xfrm>
            <a:off x="7072330" y="2928934"/>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285721" y="2928934"/>
            <a:ext cx="1428760" cy="369332"/>
          </a:xfrm>
          <a:prstGeom prst="rect">
            <a:avLst/>
          </a:prstGeom>
        </p:spPr>
        <p:txBody>
          <a:bodyPr wrap="square">
            <a:spAutoFit/>
          </a:bodyPr>
          <a:lstStyle/>
          <a:p>
            <a:r>
              <a:rPr lang="es-ES" b="1" dirty="0" smtClean="0">
                <a:solidFill>
                  <a:srgbClr val="002060"/>
                </a:solidFill>
              </a:rPr>
              <a:t>El </a:t>
            </a:r>
            <a:r>
              <a:rPr lang="es-ES" b="1" dirty="0">
                <a:solidFill>
                  <a:srgbClr val="002060"/>
                </a:solidFill>
              </a:rPr>
              <a:t>Deba</a:t>
            </a:r>
          </a:p>
        </p:txBody>
      </p:sp>
      <p:sp>
        <p:nvSpPr>
          <p:cNvPr id="13" name="12 Flecha arriba"/>
          <p:cNvSpPr/>
          <p:nvPr/>
        </p:nvSpPr>
        <p:spPr>
          <a:xfrm>
            <a:off x="1142976" y="2928934"/>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1" y="3786190"/>
            <a:ext cx="2000231" cy="369332"/>
          </a:xfrm>
          <a:prstGeom prst="rect">
            <a:avLst/>
          </a:prstGeom>
        </p:spPr>
        <p:txBody>
          <a:bodyPr wrap="square">
            <a:spAutoFit/>
          </a:bodyPr>
          <a:lstStyle/>
          <a:p>
            <a:r>
              <a:rPr lang="es-ES" b="1" dirty="0">
                <a:solidFill>
                  <a:srgbClr val="002060"/>
                </a:solidFill>
              </a:rPr>
              <a:t>La ría de </a:t>
            </a:r>
            <a:r>
              <a:rPr lang="es-ES" b="1" dirty="0" err="1">
                <a:solidFill>
                  <a:srgbClr val="002060"/>
                </a:solidFill>
              </a:rPr>
              <a:t>Mundaca</a:t>
            </a:r>
            <a:r>
              <a:rPr lang="es-ES" b="1" dirty="0">
                <a:solidFill>
                  <a:srgbClr val="002060"/>
                </a:solidFill>
              </a:rPr>
              <a:t> </a:t>
            </a:r>
          </a:p>
        </p:txBody>
      </p:sp>
      <p:sp>
        <p:nvSpPr>
          <p:cNvPr id="15" name="14 Flecha abajo"/>
          <p:cNvSpPr/>
          <p:nvPr/>
        </p:nvSpPr>
        <p:spPr>
          <a:xfrm>
            <a:off x="1857356" y="3857628"/>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6215074" y="3571876"/>
            <a:ext cx="2714644" cy="369332"/>
          </a:xfrm>
          <a:prstGeom prst="rect">
            <a:avLst/>
          </a:prstGeom>
        </p:spPr>
        <p:txBody>
          <a:bodyPr wrap="square">
            <a:spAutoFit/>
          </a:bodyPr>
          <a:lstStyle/>
          <a:p>
            <a:r>
              <a:rPr lang="es-ES" b="1" dirty="0" smtClean="0">
                <a:solidFill>
                  <a:srgbClr val="002060"/>
                </a:solidFill>
              </a:rPr>
              <a:t>El </a:t>
            </a:r>
            <a:r>
              <a:rPr lang="es-ES" b="1" dirty="0">
                <a:solidFill>
                  <a:srgbClr val="002060"/>
                </a:solidFill>
              </a:rPr>
              <a:t>Nervión</a:t>
            </a:r>
          </a:p>
        </p:txBody>
      </p:sp>
      <p:sp>
        <p:nvSpPr>
          <p:cNvPr id="17" name="16 Flecha abajo"/>
          <p:cNvSpPr/>
          <p:nvPr/>
        </p:nvSpPr>
        <p:spPr>
          <a:xfrm>
            <a:off x="7358082" y="3643314"/>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3357554" y="5214950"/>
            <a:ext cx="2286015" cy="369332"/>
          </a:xfrm>
          <a:prstGeom prst="rect">
            <a:avLst/>
          </a:prstGeom>
        </p:spPr>
        <p:txBody>
          <a:bodyPr wrap="square">
            <a:spAutoFit/>
          </a:bodyPr>
          <a:lstStyle/>
          <a:p>
            <a:r>
              <a:rPr lang="es-ES" b="1" dirty="0">
                <a:solidFill>
                  <a:srgbClr val="002060"/>
                </a:solidFill>
              </a:rPr>
              <a:t>E</a:t>
            </a:r>
            <a:r>
              <a:rPr lang="es-ES" b="1" dirty="0" smtClean="0">
                <a:solidFill>
                  <a:srgbClr val="002060"/>
                </a:solidFill>
              </a:rPr>
              <a:t>mbalses del </a:t>
            </a:r>
            <a:r>
              <a:rPr lang="es-ES" b="1" dirty="0" err="1">
                <a:solidFill>
                  <a:srgbClr val="002060"/>
                </a:solidFill>
              </a:rPr>
              <a:t>Z</a:t>
            </a:r>
            <a:r>
              <a:rPr lang="es-ES" b="1" dirty="0" err="1" smtClean="0">
                <a:solidFill>
                  <a:srgbClr val="002060"/>
                </a:solidFill>
              </a:rPr>
              <a:t>adorra</a:t>
            </a:r>
            <a:endParaRPr lang="es-ES" b="1" dirty="0">
              <a:solidFill>
                <a:srgbClr val="002060"/>
              </a:solidFill>
            </a:endParaRPr>
          </a:p>
        </p:txBody>
      </p:sp>
      <p:sp>
        <p:nvSpPr>
          <p:cNvPr id="19" name="18 Flecha arriba"/>
          <p:cNvSpPr/>
          <p:nvPr/>
        </p:nvSpPr>
        <p:spPr>
          <a:xfrm>
            <a:off x="4286248" y="5000636"/>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54032"/>
          </a:xfrm>
        </p:spPr>
        <p:txBody>
          <a:bodyPr>
            <a:normAutofit/>
          </a:bodyPr>
          <a:lstStyle/>
          <a:p>
            <a:pPr algn="l"/>
            <a:r>
              <a:rPr lang="es-ES" sz="2400" b="1" dirty="0" smtClean="0">
                <a:solidFill>
                  <a:srgbClr val="0070C0"/>
                </a:solidFill>
              </a:rPr>
              <a:t>Vegetación:</a:t>
            </a:r>
            <a:endParaRPr lang="es-ES" sz="2400" b="1" dirty="0">
              <a:solidFill>
                <a:srgbClr val="0070C0"/>
              </a:solidFill>
            </a:endParaRPr>
          </a:p>
        </p:txBody>
      </p:sp>
      <p:sp>
        <p:nvSpPr>
          <p:cNvPr id="3" name="2 Marcador de contenido"/>
          <p:cNvSpPr>
            <a:spLocks noGrp="1"/>
          </p:cNvSpPr>
          <p:nvPr>
            <p:ph sz="half" idx="1"/>
          </p:nvPr>
        </p:nvSpPr>
        <p:spPr>
          <a:xfrm>
            <a:off x="214282" y="928670"/>
            <a:ext cx="4281518" cy="5715040"/>
          </a:xfrm>
        </p:spPr>
        <p:txBody>
          <a:bodyPr>
            <a:normAutofit fontScale="55000" lnSpcReduction="20000"/>
          </a:bodyPr>
          <a:lstStyle/>
          <a:p>
            <a:pPr>
              <a:buNone/>
            </a:pPr>
            <a:r>
              <a:rPr lang="es-ES" sz="2900" dirty="0" smtClean="0">
                <a:latin typeface="Times New Roman" pitchFamily="18" charset="0"/>
                <a:cs typeface="Times New Roman" pitchFamily="18" charset="0"/>
              </a:rPr>
              <a:t>            La </a:t>
            </a:r>
            <a:r>
              <a:rPr lang="es-ES" sz="2900" dirty="0">
                <a:latin typeface="Times New Roman" pitchFamily="18" charset="0"/>
                <a:cs typeface="Times New Roman" pitchFamily="18" charset="0"/>
              </a:rPr>
              <a:t>vegetación en el País Vasco está definida por dos factores fundamentales: un clima húmedo y la topografía. Existe una clara disimetría entre la vertiente septentrional, de barlovento y húmeda y la meridional a sotavento y más </a:t>
            </a:r>
            <a:r>
              <a:rPr lang="es-ES" sz="2900" dirty="0" smtClean="0">
                <a:latin typeface="Times New Roman" pitchFamily="18" charset="0"/>
                <a:cs typeface="Times New Roman" pitchFamily="18" charset="0"/>
              </a:rPr>
              <a:t>seca.</a:t>
            </a:r>
          </a:p>
          <a:p>
            <a:pPr>
              <a:buNone/>
            </a:pPr>
            <a:r>
              <a:rPr lang="es-ES" sz="2900" dirty="0">
                <a:latin typeface="Times New Roman" pitchFamily="18" charset="0"/>
                <a:cs typeface="Times New Roman" pitchFamily="18" charset="0"/>
              </a:rPr>
              <a:t> </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   En la mayor parte de la región encontramos el bosque caducifolio de robles y hayedos. En el sur encontramos el bosque mediterráneo; y en la costa, debido al predominio del acantilado y los vientos, predomina una vegetación herbácea de gramíneas.              </a:t>
            </a:r>
            <a:endParaRPr lang="es-ES" sz="2900" dirty="0" smtClean="0">
              <a:latin typeface="Times New Roman" pitchFamily="18" charset="0"/>
              <a:cs typeface="Times New Roman" pitchFamily="18" charset="0"/>
            </a:endParaRPr>
          </a:p>
          <a:p>
            <a:pPr>
              <a:buNone/>
            </a:pPr>
            <a:r>
              <a:rPr lang="es-ES" sz="2900" dirty="0">
                <a:latin typeface="Times New Roman" pitchFamily="18" charset="0"/>
                <a:cs typeface="Times New Roman" pitchFamily="18" charset="0"/>
              </a:rPr>
              <a:t> </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Estamos en una región muy forestal, el 50% de la superficie está cubierta de bosque. Se trata del bosque caducifolio de frondosas, en el que el árbol dominante es el roble.                             El bosque de ribera ha sufrido una agresión </a:t>
            </a:r>
            <a:r>
              <a:rPr lang="es-ES" sz="2900" dirty="0" err="1">
                <a:latin typeface="Times New Roman" pitchFamily="18" charset="0"/>
                <a:cs typeface="Times New Roman" pitchFamily="18" charset="0"/>
              </a:rPr>
              <a:t>antrópica</a:t>
            </a:r>
            <a:r>
              <a:rPr lang="es-ES" sz="2900" dirty="0">
                <a:latin typeface="Times New Roman" pitchFamily="18" charset="0"/>
                <a:cs typeface="Times New Roman" pitchFamily="18" charset="0"/>
              </a:rPr>
              <a:t> muy importante. Han sido estos espacios los que más se han usado para la agricultura y el asentamiento humano.  </a:t>
            </a:r>
            <a:endParaRPr lang="es-ES" sz="2900" dirty="0" smtClean="0">
              <a:latin typeface="Times New Roman" pitchFamily="18" charset="0"/>
              <a:cs typeface="Times New Roman" pitchFamily="18" charset="0"/>
            </a:endParaRPr>
          </a:p>
          <a:p>
            <a:pPr>
              <a:buNone/>
            </a:pPr>
            <a:r>
              <a:rPr lang="es-ES" sz="2900" dirty="0">
                <a:latin typeface="Times New Roman" pitchFamily="18" charset="0"/>
                <a:cs typeface="Times New Roman" pitchFamily="18" charset="0"/>
              </a:rPr>
              <a:t> </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La Llanada de Álava ha sido, desde tiempos de los romanos, la región más agricultora del País Vasco, junto con las tierras de la vertiente sur, regadas por el Ebro, como las de La Rioja Alavesa. </a:t>
            </a:r>
          </a:p>
          <a:p>
            <a:endParaRPr lang="es-ES" dirty="0"/>
          </a:p>
        </p:txBody>
      </p:sp>
      <p:pic>
        <p:nvPicPr>
          <p:cNvPr id="5" name="4 Marcador de contenido" descr="bosque de ribera.jpg"/>
          <p:cNvPicPr>
            <a:picLocks noGrp="1" noChangeAspect="1"/>
          </p:cNvPicPr>
          <p:nvPr>
            <p:ph sz="half" idx="2"/>
          </p:nvPr>
        </p:nvPicPr>
        <p:blipFill>
          <a:blip r:embed="rId3" cstate="print"/>
          <a:stretch>
            <a:fillRect/>
          </a:stretch>
        </p:blipFill>
        <p:spPr>
          <a:xfrm>
            <a:off x="4929190" y="2000240"/>
            <a:ext cx="3905277" cy="2928958"/>
          </a:xfrm>
          <a:ln w="57150">
            <a:solidFill>
              <a:schemeClr val="bg1">
                <a:lumMod val="50000"/>
              </a:schemeClr>
            </a:solidFill>
          </a:ln>
        </p:spPr>
      </p:pic>
      <p:sp>
        <p:nvSpPr>
          <p:cNvPr id="6" name="5 Rectángulo"/>
          <p:cNvSpPr/>
          <p:nvPr/>
        </p:nvSpPr>
        <p:spPr>
          <a:xfrm>
            <a:off x="5857884" y="5000636"/>
            <a:ext cx="2857520" cy="369332"/>
          </a:xfrm>
          <a:prstGeom prst="rect">
            <a:avLst/>
          </a:prstGeom>
        </p:spPr>
        <p:txBody>
          <a:bodyPr wrap="square">
            <a:spAutoFit/>
          </a:bodyPr>
          <a:lstStyle/>
          <a:p>
            <a:r>
              <a:rPr lang="es-ES" b="1" dirty="0" smtClean="0">
                <a:solidFill>
                  <a:srgbClr val="002060"/>
                </a:solidFill>
              </a:rPr>
              <a:t>Bosque </a:t>
            </a:r>
            <a:r>
              <a:rPr lang="es-ES" b="1" dirty="0">
                <a:solidFill>
                  <a:srgbClr val="002060"/>
                </a:solidFill>
              </a:rPr>
              <a:t>de ribera </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Autofit/>
          </a:bodyPr>
          <a:lstStyle/>
          <a:p>
            <a:pPr algn="l"/>
            <a:r>
              <a:rPr lang="es-ES" sz="2400" b="1" dirty="0" smtClean="0">
                <a:solidFill>
                  <a:srgbClr val="0070C0"/>
                </a:solidFill>
              </a:rPr>
              <a:t/>
            </a:r>
            <a:br>
              <a:rPr lang="es-ES" sz="2400" b="1" dirty="0" smtClean="0">
                <a:solidFill>
                  <a:srgbClr val="0070C0"/>
                </a:solidFill>
              </a:rPr>
            </a:br>
            <a:r>
              <a:rPr lang="es-ES" sz="2400" b="1" dirty="0">
                <a:solidFill>
                  <a:srgbClr val="0070C0"/>
                </a:solidFill>
              </a:rPr>
              <a:t/>
            </a:r>
            <a:br>
              <a:rPr lang="es-ES" sz="2400" b="1" dirty="0">
                <a:solidFill>
                  <a:srgbClr val="0070C0"/>
                </a:solidFill>
              </a:rPr>
            </a:br>
            <a:r>
              <a:rPr lang="es-ES" sz="2400" b="1" dirty="0" smtClean="0">
                <a:solidFill>
                  <a:srgbClr val="0070C0"/>
                </a:solidFill>
              </a:rPr>
              <a:t>Espacios protegidos:</a:t>
            </a:r>
            <a:br>
              <a:rPr lang="es-ES" sz="2400" b="1" dirty="0" smtClean="0">
                <a:solidFill>
                  <a:srgbClr val="0070C0"/>
                </a:solidFill>
              </a:rPr>
            </a:br>
            <a:endParaRPr lang="es-ES" sz="2400" b="1" dirty="0">
              <a:solidFill>
                <a:srgbClr val="0070C0"/>
              </a:solidFill>
            </a:endParaRPr>
          </a:p>
        </p:txBody>
      </p:sp>
      <p:pic>
        <p:nvPicPr>
          <p:cNvPr id="5" name="4 Marcador de contenido" descr="aiako harria.jpg"/>
          <p:cNvPicPr>
            <a:picLocks noGrp="1" noChangeAspect="1"/>
          </p:cNvPicPr>
          <p:nvPr>
            <p:ph sz="half" idx="1"/>
          </p:nvPr>
        </p:nvPicPr>
        <p:blipFill>
          <a:blip r:embed="rId3" cstate="print"/>
          <a:stretch>
            <a:fillRect/>
          </a:stretch>
        </p:blipFill>
        <p:spPr>
          <a:xfrm>
            <a:off x="428596" y="2143116"/>
            <a:ext cx="4038600" cy="3028950"/>
          </a:xfrm>
          <a:ln w="57150">
            <a:solidFill>
              <a:schemeClr val="bg1">
                <a:lumMod val="50000"/>
              </a:schemeClr>
            </a:solidFill>
          </a:ln>
        </p:spPr>
      </p:pic>
      <p:sp>
        <p:nvSpPr>
          <p:cNvPr id="4" name="3 Marcador de contenido"/>
          <p:cNvSpPr>
            <a:spLocks noGrp="1"/>
          </p:cNvSpPr>
          <p:nvPr>
            <p:ph sz="half" idx="2"/>
          </p:nvPr>
        </p:nvSpPr>
        <p:spPr>
          <a:xfrm>
            <a:off x="4648200" y="1071546"/>
            <a:ext cx="4038600" cy="5500726"/>
          </a:xfrm>
        </p:spPr>
        <p:txBody>
          <a:bodyPr>
            <a:normAutofit fontScale="55000" lnSpcReduction="20000"/>
          </a:bodyPr>
          <a:lstStyle/>
          <a:p>
            <a:pPr>
              <a:buNone/>
            </a:pPr>
            <a:r>
              <a:rPr lang="es-ES" dirty="0" smtClean="0">
                <a:latin typeface="Times New Roman" pitchFamily="18" charset="0"/>
                <a:cs typeface="Times New Roman" pitchFamily="18" charset="0"/>
              </a:rPr>
              <a:t>           En </a:t>
            </a:r>
            <a:r>
              <a:rPr lang="es-ES" dirty="0">
                <a:latin typeface="Times New Roman" pitchFamily="18" charset="0"/>
                <a:cs typeface="Times New Roman" pitchFamily="18" charset="0"/>
              </a:rPr>
              <a:t>el País Vasco existen tres figuras de protección de la </a:t>
            </a:r>
            <a:r>
              <a:rPr lang="es-ES" dirty="0" smtClean="0">
                <a:latin typeface="Times New Roman" pitchFamily="18" charset="0"/>
                <a:cs typeface="Times New Roman" pitchFamily="18" charset="0"/>
              </a:rPr>
              <a:t>naturaleza: </a:t>
            </a:r>
            <a:r>
              <a:rPr lang="es-ES" dirty="0">
                <a:latin typeface="Times New Roman" pitchFamily="18" charset="0"/>
                <a:cs typeface="Times New Roman" pitchFamily="18" charset="0"/>
              </a:rPr>
              <a:t>el parque natural, el biotopo protegido y los árboles singulares, que protegen decenas de árboles monumentales concretos. </a:t>
            </a:r>
            <a:endParaRPr lang="es-ES" dirty="0" smtClean="0">
              <a:latin typeface="Times New Roman" pitchFamily="18" charset="0"/>
              <a:cs typeface="Times New Roman" pitchFamily="18" charset="0"/>
            </a:endParaRPr>
          </a:p>
          <a:p>
            <a:pPr>
              <a:buNone/>
            </a:pPr>
            <a:endParaRPr lang="es-ES" dirty="0">
              <a:latin typeface="Times New Roman" pitchFamily="18" charset="0"/>
              <a:cs typeface="Times New Roman" pitchFamily="18" charset="0"/>
            </a:endParaRPr>
          </a:p>
          <a:p>
            <a:pPr>
              <a:buNone/>
            </a:pPr>
            <a:r>
              <a:rPr lang="es-ES" dirty="0">
                <a:latin typeface="Times New Roman" pitchFamily="18" charset="0"/>
                <a:cs typeface="Times New Roman" pitchFamily="18" charset="0"/>
              </a:rPr>
              <a:t>Parques naturales: </a:t>
            </a:r>
          </a:p>
          <a:p>
            <a:endParaRPr lang="es-ES" dirty="0">
              <a:latin typeface="Times New Roman" pitchFamily="18" charset="0"/>
              <a:cs typeface="Times New Roman" pitchFamily="18" charset="0"/>
            </a:endParaRPr>
          </a:p>
          <a:p>
            <a:r>
              <a:rPr lang="es-ES" dirty="0">
                <a:latin typeface="Times New Roman" pitchFamily="18" charset="0"/>
                <a:cs typeface="Times New Roman" pitchFamily="18" charset="0"/>
              </a:rPr>
              <a:t>Parque natural de </a:t>
            </a:r>
            <a:r>
              <a:rPr lang="es-ES" dirty="0" err="1">
                <a:latin typeface="Times New Roman" pitchFamily="18" charset="0"/>
                <a:cs typeface="Times New Roman" pitchFamily="18" charset="0"/>
              </a:rPr>
              <a:t>Aiako</a:t>
            </a:r>
            <a:r>
              <a:rPr lang="es-ES" dirty="0">
                <a:latin typeface="Times New Roman" pitchFamily="18" charset="0"/>
                <a:cs typeface="Times New Roman" pitchFamily="18" charset="0"/>
              </a:rPr>
              <a:t> </a:t>
            </a:r>
            <a:r>
              <a:rPr lang="es-ES" dirty="0" err="1">
                <a:latin typeface="Times New Roman" pitchFamily="18" charset="0"/>
                <a:cs typeface="Times New Roman" pitchFamily="18" charset="0"/>
              </a:rPr>
              <a:t>Harria</a:t>
            </a:r>
            <a:r>
              <a:rPr lang="es-ES" dirty="0">
                <a:latin typeface="Times New Roman" pitchFamily="18" charset="0"/>
                <a:cs typeface="Times New Roman" pitchFamily="18" charset="0"/>
              </a:rPr>
              <a:t>, en Guipúzcoa, </a:t>
            </a:r>
            <a:r>
              <a:rPr lang="es-ES" dirty="0" smtClean="0">
                <a:latin typeface="Times New Roman" pitchFamily="18" charset="0"/>
                <a:cs typeface="Times New Roman" pitchFamily="18" charset="0"/>
              </a:rPr>
              <a:t>Comarcas </a:t>
            </a:r>
            <a:r>
              <a:rPr lang="es-ES" dirty="0">
                <a:latin typeface="Times New Roman" pitchFamily="18" charset="0"/>
                <a:cs typeface="Times New Roman" pitchFamily="18" charset="0"/>
              </a:rPr>
              <a:t>de: </a:t>
            </a:r>
            <a:r>
              <a:rPr lang="es-ES" dirty="0" err="1">
                <a:latin typeface="Times New Roman" pitchFamily="18" charset="0"/>
                <a:cs typeface="Times New Roman" pitchFamily="18" charset="0"/>
              </a:rPr>
              <a:t>Donostialdea</a:t>
            </a:r>
            <a:r>
              <a:rPr lang="es-ES" dirty="0">
                <a:latin typeface="Times New Roman" pitchFamily="18" charset="0"/>
                <a:cs typeface="Times New Roman" pitchFamily="18" charset="0"/>
              </a:rPr>
              <a:t> y el Bajo Bidasoa. </a:t>
            </a: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Aralar</a:t>
            </a:r>
            <a:r>
              <a:rPr lang="es-ES" dirty="0">
                <a:latin typeface="Times New Roman" pitchFamily="18" charset="0"/>
                <a:cs typeface="Times New Roman" pitchFamily="18" charset="0"/>
              </a:rPr>
              <a:t>, en Guipúzcoa, Comarca: </a:t>
            </a:r>
            <a:r>
              <a:rPr lang="es-ES" dirty="0" err="1">
                <a:latin typeface="Times New Roman" pitchFamily="18" charset="0"/>
                <a:cs typeface="Times New Roman" pitchFamily="18" charset="0"/>
              </a:rPr>
              <a:t>Goierri</a:t>
            </a:r>
            <a:r>
              <a:rPr lang="es-ES" dirty="0">
                <a:latin typeface="Times New Roman" pitchFamily="18" charset="0"/>
                <a:cs typeface="Times New Roman" pitchFamily="18" charset="0"/>
              </a:rPr>
              <a:t>. </a:t>
            </a: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Gorbeia</a:t>
            </a:r>
            <a:r>
              <a:rPr lang="es-ES" dirty="0">
                <a:latin typeface="Times New Roman" pitchFamily="18" charset="0"/>
                <a:cs typeface="Times New Roman" pitchFamily="18" charset="0"/>
              </a:rPr>
              <a:t>, en Álava y Vizcaya, Comarca: Estribaciones y </a:t>
            </a:r>
            <a:r>
              <a:rPr lang="es-ES" dirty="0" err="1">
                <a:latin typeface="Times New Roman" pitchFamily="18" charset="0"/>
                <a:cs typeface="Times New Roman" pitchFamily="18" charset="0"/>
              </a:rPr>
              <a:t>Arratia</a:t>
            </a:r>
            <a:r>
              <a:rPr lang="es-ES" dirty="0">
                <a:latin typeface="Times New Roman" pitchFamily="18" charset="0"/>
                <a:cs typeface="Times New Roman" pitchFamily="18" charset="0"/>
              </a:rPr>
              <a:t>-Nervión. </a:t>
            </a: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Izki</a:t>
            </a:r>
            <a:r>
              <a:rPr lang="es-ES" dirty="0">
                <a:latin typeface="Times New Roman" pitchFamily="18" charset="0"/>
                <a:cs typeface="Times New Roman" pitchFamily="18" charset="0"/>
              </a:rPr>
              <a:t>, en Álava, Comarca: Montaña Alavesa. </a:t>
            </a: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Pagoeta</a:t>
            </a:r>
            <a:r>
              <a:rPr lang="es-ES" dirty="0">
                <a:latin typeface="Times New Roman" pitchFamily="18" charset="0"/>
                <a:cs typeface="Times New Roman" pitchFamily="18" charset="0"/>
              </a:rPr>
              <a:t>, en Guipúzcoa, Comarca: </a:t>
            </a:r>
            <a:r>
              <a:rPr lang="es-ES" dirty="0" err="1">
                <a:latin typeface="Times New Roman" pitchFamily="18" charset="0"/>
                <a:cs typeface="Times New Roman" pitchFamily="18" charset="0"/>
              </a:rPr>
              <a:t>Urola</a:t>
            </a:r>
            <a:r>
              <a:rPr lang="es-ES" dirty="0">
                <a:latin typeface="Times New Roman" pitchFamily="18" charset="0"/>
                <a:cs typeface="Times New Roman" pitchFamily="18" charset="0"/>
              </a:rPr>
              <a:t> Costa. </a:t>
            </a: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Urkiola</a:t>
            </a:r>
            <a:r>
              <a:rPr lang="es-ES" dirty="0">
                <a:latin typeface="Times New Roman" pitchFamily="18" charset="0"/>
                <a:cs typeface="Times New Roman" pitchFamily="18" charset="0"/>
              </a:rPr>
              <a:t>, en Vizcaya y Álava, Comarca: Estribaciones y </a:t>
            </a:r>
            <a:r>
              <a:rPr lang="es-ES" dirty="0" err="1">
                <a:latin typeface="Times New Roman" pitchFamily="18" charset="0"/>
                <a:cs typeface="Times New Roman" pitchFamily="18" charset="0"/>
              </a:rPr>
              <a:t>Duranguesado</a:t>
            </a:r>
            <a:r>
              <a:rPr lang="es-ES" dirty="0">
                <a:latin typeface="Times New Roman" pitchFamily="18" charset="0"/>
                <a:cs typeface="Times New Roman" pitchFamily="18" charset="0"/>
              </a:rPr>
              <a:t>. </a:t>
            </a:r>
            <a:endParaRPr lang="es-ES" dirty="0" smtClean="0">
              <a:latin typeface="Times New Roman" pitchFamily="18" charset="0"/>
              <a:cs typeface="Times New Roman" pitchFamily="18" charset="0"/>
            </a:endParaRPr>
          </a:p>
          <a:p>
            <a:r>
              <a:rPr lang="es-ES" dirty="0" smtClean="0">
                <a:latin typeface="Times New Roman" pitchFamily="18" charset="0"/>
                <a:cs typeface="Times New Roman" pitchFamily="18" charset="0"/>
              </a:rPr>
              <a:t>Parque </a:t>
            </a:r>
            <a:r>
              <a:rPr lang="es-ES" dirty="0">
                <a:latin typeface="Times New Roman" pitchFamily="18" charset="0"/>
                <a:cs typeface="Times New Roman" pitchFamily="18" charset="0"/>
              </a:rPr>
              <a:t>natural de </a:t>
            </a:r>
            <a:r>
              <a:rPr lang="es-ES" dirty="0" err="1">
                <a:latin typeface="Times New Roman" pitchFamily="18" charset="0"/>
                <a:cs typeface="Times New Roman" pitchFamily="18" charset="0"/>
              </a:rPr>
              <a:t>Valderejo</a:t>
            </a:r>
            <a:r>
              <a:rPr lang="es-ES" dirty="0">
                <a:latin typeface="Times New Roman" pitchFamily="18" charset="0"/>
                <a:cs typeface="Times New Roman" pitchFamily="18" charset="0"/>
              </a:rPr>
              <a:t>, en Álava, Comarca: Valles Alaveses.</a:t>
            </a:r>
          </a:p>
          <a:p>
            <a:endParaRPr lang="es-ES" dirty="0">
              <a:latin typeface="Times New Roman" pitchFamily="18" charset="0"/>
              <a:cs typeface="Times New Roman" pitchFamily="18" charset="0"/>
            </a:endParaRPr>
          </a:p>
        </p:txBody>
      </p:sp>
      <p:sp>
        <p:nvSpPr>
          <p:cNvPr id="6" name="5 Rectángulo"/>
          <p:cNvSpPr/>
          <p:nvPr/>
        </p:nvSpPr>
        <p:spPr>
          <a:xfrm>
            <a:off x="857224" y="5286388"/>
            <a:ext cx="5242470" cy="369332"/>
          </a:xfrm>
          <a:prstGeom prst="rect">
            <a:avLst/>
          </a:prstGeom>
        </p:spPr>
        <p:txBody>
          <a:bodyPr wrap="square">
            <a:spAutoFit/>
          </a:bodyPr>
          <a:lstStyle/>
          <a:p>
            <a:r>
              <a:rPr lang="es-ES" b="1" dirty="0" smtClean="0">
                <a:solidFill>
                  <a:srgbClr val="002060"/>
                </a:solidFill>
              </a:rPr>
              <a:t>Parque natural de </a:t>
            </a:r>
            <a:r>
              <a:rPr lang="es-ES" b="1" dirty="0" err="1" smtClean="0">
                <a:solidFill>
                  <a:srgbClr val="002060"/>
                </a:solidFill>
              </a:rPr>
              <a:t>Aiako</a:t>
            </a:r>
            <a:r>
              <a:rPr lang="es-ES" b="1" dirty="0" smtClean="0">
                <a:solidFill>
                  <a:srgbClr val="002060"/>
                </a:solidFill>
              </a:rPr>
              <a:t> </a:t>
            </a:r>
            <a:r>
              <a:rPr lang="es-ES" b="1" dirty="0" err="1" smtClean="0">
                <a:solidFill>
                  <a:srgbClr val="002060"/>
                </a:solidFill>
              </a:rPr>
              <a:t>Harria</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inurritza.jpg"/>
          <p:cNvPicPr>
            <a:picLocks noGrp="1" noChangeAspect="1"/>
          </p:cNvPicPr>
          <p:nvPr>
            <p:ph sz="half" idx="1"/>
          </p:nvPr>
        </p:nvPicPr>
        <p:blipFill>
          <a:blip r:embed="rId3" cstate="print"/>
          <a:stretch>
            <a:fillRect/>
          </a:stretch>
        </p:blipFill>
        <p:spPr>
          <a:xfrm>
            <a:off x="142844" y="1714488"/>
            <a:ext cx="4429156" cy="3321867"/>
          </a:xfrm>
          <a:ln w="57150">
            <a:solidFill>
              <a:schemeClr val="bg1">
                <a:lumMod val="50000"/>
              </a:schemeClr>
            </a:solidFill>
          </a:ln>
        </p:spPr>
      </p:pic>
      <p:sp>
        <p:nvSpPr>
          <p:cNvPr id="4" name="3 Marcador de contenido"/>
          <p:cNvSpPr>
            <a:spLocks noGrp="1"/>
          </p:cNvSpPr>
          <p:nvPr>
            <p:ph sz="half" idx="2"/>
          </p:nvPr>
        </p:nvSpPr>
        <p:spPr>
          <a:xfrm>
            <a:off x="4648200" y="1600200"/>
            <a:ext cx="4038600" cy="4757758"/>
          </a:xfrm>
        </p:spPr>
        <p:txBody>
          <a:bodyPr>
            <a:normAutofit fontScale="55000" lnSpcReduction="20000"/>
          </a:bodyPr>
          <a:lstStyle/>
          <a:p>
            <a:pPr>
              <a:buNone/>
            </a:pPr>
            <a:r>
              <a:rPr lang="es-ES" sz="2900" dirty="0" smtClean="0">
                <a:latin typeface="Times New Roman" pitchFamily="18" charset="0"/>
                <a:cs typeface="Times New Roman" pitchFamily="18" charset="0"/>
              </a:rPr>
              <a:t>  Biotopos </a:t>
            </a:r>
            <a:r>
              <a:rPr lang="es-ES" sz="2900" dirty="0">
                <a:latin typeface="Times New Roman" pitchFamily="18" charset="0"/>
                <a:cs typeface="Times New Roman" pitchFamily="18" charset="0"/>
              </a:rPr>
              <a:t>protegidos: </a:t>
            </a:r>
            <a:endParaRPr lang="es-ES" sz="2900" dirty="0" smtClean="0">
              <a:latin typeface="Times New Roman" pitchFamily="18" charset="0"/>
              <a:cs typeface="Times New Roman" pitchFamily="18" charset="0"/>
            </a:endParaRPr>
          </a:p>
          <a:p>
            <a:pPr>
              <a:buNone/>
            </a:pPr>
            <a:r>
              <a:rPr lang="es-ES" sz="2900" dirty="0">
                <a:latin typeface="Times New Roman" pitchFamily="18" charset="0"/>
                <a:cs typeface="Times New Roman" pitchFamily="18" charset="0"/>
              </a:rPr>
              <a:t> </a:t>
            </a:r>
          </a:p>
          <a:p>
            <a:r>
              <a:rPr lang="es-ES" sz="2900" dirty="0" smtClean="0">
                <a:latin typeface="Times New Roman" pitchFamily="18" charset="0"/>
                <a:cs typeface="Times New Roman" pitchFamily="18" charset="0"/>
              </a:rPr>
              <a:t> </a:t>
            </a:r>
            <a:r>
              <a:rPr lang="es-ES" sz="2900" dirty="0" err="1" smtClean="0">
                <a:latin typeface="Times New Roman" pitchFamily="18" charset="0"/>
                <a:cs typeface="Times New Roman" pitchFamily="18" charset="0"/>
              </a:rPr>
              <a:t>Inurriza</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a:t>
            </a:r>
            <a:r>
              <a:rPr lang="es-ES" sz="2900" dirty="0" err="1">
                <a:latin typeface="Times New Roman" pitchFamily="18" charset="0"/>
                <a:cs typeface="Times New Roman" pitchFamily="18" charset="0"/>
              </a:rPr>
              <a:t>Inurritza</a:t>
            </a:r>
            <a:r>
              <a:rPr lang="es-ES" sz="2900" dirty="0">
                <a:latin typeface="Times New Roman" pitchFamily="18" charset="0"/>
                <a:cs typeface="Times New Roman" pitchFamily="18" charset="0"/>
              </a:rPr>
              <a:t>), Guipúzcoa. </a:t>
            </a:r>
            <a:endParaRPr lang="es-ES" sz="2900" dirty="0" smtClean="0">
              <a:latin typeface="Times New Roman" pitchFamily="18" charset="0"/>
              <a:cs typeface="Times New Roman" pitchFamily="18" charset="0"/>
            </a:endParaRPr>
          </a:p>
          <a:p>
            <a:r>
              <a:rPr lang="es-ES" sz="2900" dirty="0" err="1" smtClean="0">
                <a:latin typeface="Times New Roman" pitchFamily="18" charset="0"/>
                <a:cs typeface="Times New Roman" pitchFamily="18" charset="0"/>
              </a:rPr>
              <a:t>Ichina</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a:t>
            </a:r>
            <a:r>
              <a:rPr lang="es-ES" sz="2900" dirty="0" err="1">
                <a:latin typeface="Times New Roman" pitchFamily="18" charset="0"/>
                <a:cs typeface="Times New Roman" pitchFamily="18" charset="0"/>
              </a:rPr>
              <a:t>Itxina</a:t>
            </a:r>
            <a:r>
              <a:rPr lang="es-ES" sz="2900" dirty="0">
                <a:latin typeface="Times New Roman" pitchFamily="18" charset="0"/>
                <a:cs typeface="Times New Roman" pitchFamily="18" charset="0"/>
              </a:rPr>
              <a:t>), Vizcaya. </a:t>
            </a:r>
            <a:endParaRPr lang="es-ES" sz="2900" dirty="0" smtClean="0">
              <a:latin typeface="Times New Roman" pitchFamily="18" charset="0"/>
              <a:cs typeface="Times New Roman" pitchFamily="18" charset="0"/>
            </a:endParaRPr>
          </a:p>
          <a:p>
            <a:r>
              <a:rPr lang="es-ES" sz="2900" dirty="0" err="1" smtClean="0">
                <a:latin typeface="Times New Roman" pitchFamily="18" charset="0"/>
                <a:cs typeface="Times New Roman" pitchFamily="18" charset="0"/>
              </a:rPr>
              <a:t>Laguardia</a:t>
            </a:r>
            <a:r>
              <a:rPr lang="es-ES" sz="2900" dirty="0">
                <a:latin typeface="Times New Roman" pitchFamily="18" charset="0"/>
                <a:cs typeface="Times New Roman" pitchFamily="18" charset="0"/>
              </a:rPr>
              <a:t>, Álava. </a:t>
            </a:r>
            <a:endParaRPr lang="es-ES" sz="2900" dirty="0" smtClean="0">
              <a:latin typeface="Times New Roman" pitchFamily="18" charset="0"/>
              <a:cs typeface="Times New Roman" pitchFamily="18" charset="0"/>
            </a:endParaRPr>
          </a:p>
          <a:p>
            <a:r>
              <a:rPr lang="es-ES" sz="2900" dirty="0" smtClean="0">
                <a:latin typeface="Times New Roman" pitchFamily="18" charset="0"/>
                <a:cs typeface="Times New Roman" pitchFamily="18" charset="0"/>
              </a:rPr>
              <a:t>San </a:t>
            </a:r>
            <a:r>
              <a:rPr lang="es-ES" sz="2900" dirty="0">
                <a:latin typeface="Times New Roman" pitchFamily="18" charset="0"/>
                <a:cs typeface="Times New Roman" pitchFamily="18" charset="0"/>
              </a:rPr>
              <a:t>Juan de </a:t>
            </a:r>
            <a:r>
              <a:rPr lang="es-ES" sz="2900" dirty="0" err="1">
                <a:latin typeface="Times New Roman" pitchFamily="18" charset="0"/>
                <a:cs typeface="Times New Roman" pitchFamily="18" charset="0"/>
              </a:rPr>
              <a:t>Gastelugache</a:t>
            </a:r>
            <a:r>
              <a:rPr lang="es-ES" sz="2900" dirty="0">
                <a:latin typeface="Times New Roman" pitchFamily="18" charset="0"/>
                <a:cs typeface="Times New Roman" pitchFamily="18" charset="0"/>
              </a:rPr>
              <a:t> (</a:t>
            </a:r>
            <a:r>
              <a:rPr lang="es-ES" sz="2900" dirty="0" err="1">
                <a:latin typeface="Times New Roman" pitchFamily="18" charset="0"/>
                <a:cs typeface="Times New Roman" pitchFamily="18" charset="0"/>
              </a:rPr>
              <a:t>Gastelugatxe</a:t>
            </a:r>
            <a:r>
              <a:rPr lang="es-ES" sz="2900" dirty="0">
                <a:latin typeface="Times New Roman" pitchFamily="18" charset="0"/>
                <a:cs typeface="Times New Roman" pitchFamily="18" charset="0"/>
              </a:rPr>
              <a:t>), Vizcaya. </a:t>
            </a:r>
            <a:endParaRPr lang="es-ES" sz="2900" dirty="0" smtClean="0">
              <a:latin typeface="Times New Roman" pitchFamily="18" charset="0"/>
              <a:cs typeface="Times New Roman" pitchFamily="18" charset="0"/>
            </a:endParaRPr>
          </a:p>
          <a:p>
            <a:r>
              <a:rPr lang="es-ES" sz="2900" dirty="0" smtClean="0">
                <a:latin typeface="Times New Roman" pitchFamily="18" charset="0"/>
                <a:cs typeface="Times New Roman" pitchFamily="18" charset="0"/>
              </a:rPr>
              <a:t>Río </a:t>
            </a:r>
            <a:r>
              <a:rPr lang="es-ES" sz="2900" dirty="0" err="1">
                <a:latin typeface="Times New Roman" pitchFamily="18" charset="0"/>
                <a:cs typeface="Times New Roman" pitchFamily="18" charset="0"/>
              </a:rPr>
              <a:t>Leizarán</a:t>
            </a:r>
            <a:r>
              <a:rPr lang="es-ES" sz="2900" dirty="0">
                <a:latin typeface="Times New Roman" pitchFamily="18" charset="0"/>
                <a:cs typeface="Times New Roman" pitchFamily="18" charset="0"/>
              </a:rPr>
              <a:t>, Guipúzcoa</a:t>
            </a:r>
            <a:r>
              <a:rPr lang="es-ES" sz="2900" dirty="0" smtClean="0">
                <a:latin typeface="Times New Roman" pitchFamily="18" charset="0"/>
                <a:cs typeface="Times New Roman" pitchFamily="18" charset="0"/>
              </a:rPr>
              <a:t>.</a:t>
            </a:r>
          </a:p>
          <a:p>
            <a:endParaRPr lang="es-ES" sz="2900" dirty="0" smtClean="0">
              <a:latin typeface="Times New Roman" pitchFamily="18" charset="0"/>
              <a:cs typeface="Times New Roman" pitchFamily="18" charset="0"/>
            </a:endParaRPr>
          </a:p>
          <a:p>
            <a:pPr>
              <a:buNone/>
            </a:pPr>
            <a:r>
              <a:rPr lang="es-ES" sz="4400" b="1" dirty="0" smtClean="0">
                <a:solidFill>
                  <a:srgbClr val="0070C0"/>
                </a:solidFill>
                <a:latin typeface="Times New Roman" pitchFamily="18" charset="0"/>
                <a:cs typeface="Times New Roman" pitchFamily="18" charset="0"/>
              </a:rPr>
              <a:t>  Fauna:</a:t>
            </a:r>
            <a:endParaRPr lang="es-ES" sz="4400" b="1" dirty="0">
              <a:solidFill>
                <a:srgbClr val="0070C0"/>
              </a:solidFill>
              <a:latin typeface="Times New Roman" pitchFamily="18" charset="0"/>
              <a:cs typeface="Times New Roman" pitchFamily="18" charset="0"/>
            </a:endParaRPr>
          </a:p>
          <a:p>
            <a:pPr>
              <a:buNone/>
            </a:pPr>
            <a:r>
              <a:rPr lang="es-ES" sz="2900" dirty="0" smtClean="0">
                <a:latin typeface="Times New Roman" pitchFamily="18" charset="0"/>
                <a:cs typeface="Times New Roman" pitchFamily="18" charset="0"/>
              </a:rPr>
              <a:t>              La </a:t>
            </a:r>
            <a:r>
              <a:rPr lang="es-ES" sz="2900" dirty="0">
                <a:latin typeface="Times New Roman" pitchFamily="18" charset="0"/>
                <a:cs typeface="Times New Roman" pitchFamily="18" charset="0"/>
              </a:rPr>
              <a:t>fauna autóctona está constituida por especies como jabalí, zorro, liebre y conejo. Entre las aves destacan la perdiz, la cigüeña, el águila real, el cernícalo vulgar, el halcón peregrino, la paloma torcaz y el búho real. En cuanto a las especies que viven en los ríos son particularmente apreciados la trucha, el barbo y el cangrejo. Este último, a causa de la contaminación, está en vías de extinción. </a:t>
            </a:r>
          </a:p>
          <a:p>
            <a:endParaRPr lang="es-ES" dirty="0"/>
          </a:p>
        </p:txBody>
      </p:sp>
      <p:sp>
        <p:nvSpPr>
          <p:cNvPr id="6" name="5 Rectángulo"/>
          <p:cNvSpPr/>
          <p:nvPr/>
        </p:nvSpPr>
        <p:spPr>
          <a:xfrm>
            <a:off x="785786" y="5072074"/>
            <a:ext cx="5305219" cy="369332"/>
          </a:xfrm>
          <a:prstGeom prst="rect">
            <a:avLst/>
          </a:prstGeom>
        </p:spPr>
        <p:txBody>
          <a:bodyPr wrap="square">
            <a:spAutoFit/>
          </a:bodyPr>
          <a:lstStyle/>
          <a:p>
            <a:r>
              <a:rPr lang="es-ES" b="1" dirty="0" err="1" smtClean="0">
                <a:solidFill>
                  <a:srgbClr val="002060"/>
                </a:solidFill>
                <a:latin typeface="Times New Roman" pitchFamily="18" charset="0"/>
                <a:cs typeface="Times New Roman" pitchFamily="18" charset="0"/>
              </a:rPr>
              <a:t>Inurriza</a:t>
            </a:r>
            <a:r>
              <a:rPr lang="es-ES" b="1" dirty="0" smtClean="0">
                <a:solidFill>
                  <a:srgbClr val="002060"/>
                </a:solidFill>
                <a:latin typeface="Times New Roman" pitchFamily="18" charset="0"/>
                <a:cs typeface="Times New Roman" pitchFamily="18" charset="0"/>
              </a:rPr>
              <a:t> (</a:t>
            </a:r>
            <a:r>
              <a:rPr lang="es-ES" b="1" dirty="0" err="1" smtClean="0">
                <a:solidFill>
                  <a:srgbClr val="002060"/>
                </a:solidFill>
                <a:latin typeface="Times New Roman" pitchFamily="18" charset="0"/>
                <a:cs typeface="Times New Roman" pitchFamily="18" charset="0"/>
              </a:rPr>
              <a:t>Inurritza</a:t>
            </a:r>
            <a:r>
              <a:rPr lang="es-ES" b="1" dirty="0" smtClean="0">
                <a:solidFill>
                  <a:srgbClr val="002060"/>
                </a:solidFill>
                <a:latin typeface="Times New Roman" pitchFamily="18" charset="0"/>
                <a:cs typeface="Times New Roman" pitchFamily="18" charset="0"/>
              </a:rPr>
              <a:t>), Guipúzcoa.</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71480"/>
            <a:ext cx="8229600" cy="846158"/>
          </a:xfrm>
        </p:spPr>
        <p:txBody>
          <a:bodyPr>
            <a:normAutofit/>
          </a:bodyPr>
          <a:lstStyle/>
          <a:p>
            <a:r>
              <a:rPr lang="es-ES" b="1" u="sng" dirty="0" smtClean="0">
                <a:solidFill>
                  <a:srgbClr val="00B050"/>
                </a:solidFill>
              </a:rPr>
              <a:t>POBLACIÓN </a:t>
            </a:r>
            <a:r>
              <a:rPr lang="es-ES" b="1" u="sng" dirty="0">
                <a:solidFill>
                  <a:srgbClr val="00B050"/>
                </a:solidFill>
              </a:rPr>
              <a:t> </a:t>
            </a:r>
            <a:r>
              <a:rPr lang="es-ES" b="1" u="sng" dirty="0" smtClean="0">
                <a:solidFill>
                  <a:srgbClr val="00B050"/>
                </a:solidFill>
              </a:rPr>
              <a:t>Y  POBLAMIENTO</a:t>
            </a:r>
            <a:endParaRPr lang="es-ES" dirty="0"/>
          </a:p>
        </p:txBody>
      </p:sp>
      <p:sp>
        <p:nvSpPr>
          <p:cNvPr id="3" name="2 Marcador de contenido"/>
          <p:cNvSpPr>
            <a:spLocks noGrp="1"/>
          </p:cNvSpPr>
          <p:nvPr>
            <p:ph idx="1"/>
          </p:nvPr>
        </p:nvSpPr>
        <p:spPr>
          <a:xfrm>
            <a:off x="457200" y="1500174"/>
            <a:ext cx="8229600" cy="4625989"/>
          </a:xfrm>
        </p:spPr>
        <p:txBody>
          <a:bodyPr>
            <a:normAutofit fontScale="62500" lnSpcReduction="20000"/>
          </a:bodyPr>
          <a:lstStyle/>
          <a:p>
            <a:pPr>
              <a:buNone/>
            </a:pPr>
            <a:r>
              <a:rPr lang="es-ES" dirty="0" smtClean="0"/>
              <a:t>           Gracias </a:t>
            </a:r>
            <a:r>
              <a:rPr lang="es-ES" dirty="0"/>
              <a:t>a ser uno de los focos iniciales de la revolución industrial en España, la población del País Vasco tuvo un gran crecimiento desde mediados del siglo XIX hasta principios de los años 1970, recibiendo una gran inmigración de otras regiones españolas. Sin embargo, la reconversión industrial derivada de la crisis industrial de los años 80 y el descenso de natalidad provocaron que el País Vasco retrocediera demográficamente y fuera una región con crecimiento negativo desde la Transición, manteniéndose esta tendencia a pesar de la bonanza económica experimentada desde mediados de los años 90 con indicadores de PIB superiores a la media europea.</a:t>
            </a:r>
          </a:p>
          <a:p>
            <a:pPr>
              <a:buNone/>
            </a:pPr>
            <a:r>
              <a:rPr lang="es-ES" dirty="0" smtClean="0"/>
              <a:t>           Así</a:t>
            </a:r>
            <a:r>
              <a:rPr lang="es-ES" dirty="0"/>
              <a:t>, mientras en el periodo 1981-2006 la población española crecía en un +18,46%, el País Vasco presentaba una recesión demográfica del -0,05%. La provincia de Álava, la provincia que menos creció en términos demográficos con la revolución industrial, es la única que no ha perdido población desde los años 1970. ﻿La tasa de crecimiento poblacional actualmente es del 0,54%, y la esperanza de vida es de 76,4 años para los hombres y 83,7 años para las mujeres</a:t>
            </a:r>
            <a:r>
              <a:rPr lang="es-ES" dirty="0" smtClean="0"/>
              <a:t>.</a:t>
            </a:r>
            <a:endParaRPr lang="es-E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a:p>
        </p:txBody>
      </p:sp>
      <p:sp>
        <p:nvSpPr>
          <p:cNvPr id="5" name="4 Marcador de contenido"/>
          <p:cNvSpPr>
            <a:spLocks noGrp="1"/>
          </p:cNvSpPr>
          <p:nvPr>
            <p:ph sz="half" idx="1"/>
          </p:nvPr>
        </p:nvSpPr>
        <p:spPr>
          <a:xfrm>
            <a:off x="214282" y="642918"/>
            <a:ext cx="4281518" cy="5929354"/>
          </a:xfrm>
        </p:spPr>
        <p:txBody>
          <a:bodyPr>
            <a:normAutofit fontScale="62500" lnSpcReduction="20000"/>
          </a:bodyPr>
          <a:lstStyle/>
          <a:p>
            <a:pPr>
              <a:buNone/>
            </a:pPr>
            <a:r>
              <a:rPr lang="es-ES" dirty="0" smtClean="0"/>
              <a:t>          </a:t>
            </a:r>
            <a:r>
              <a:rPr lang="es-ES" sz="2900" dirty="0" smtClean="0">
                <a:latin typeface="Times New Roman" pitchFamily="18" charset="0"/>
                <a:cs typeface="Times New Roman" pitchFamily="18" charset="0"/>
              </a:rPr>
              <a:t>Según </a:t>
            </a:r>
            <a:r>
              <a:rPr lang="es-ES" sz="2900" dirty="0">
                <a:latin typeface="Times New Roman" pitchFamily="18" charset="0"/>
                <a:cs typeface="Times New Roman" pitchFamily="18" charset="0"/>
              </a:rPr>
              <a:t>el censo INE 2007, el País Vasco cuenta con un 4,6% de extranjeros, lo que representa uno de los porcentajes más bajos de España y constituye menos de la mitad de la media nacional (10,0</a:t>
            </a:r>
            <a:r>
              <a:rPr lang="es-ES" sz="2900" dirty="0" smtClean="0">
                <a:latin typeface="Times New Roman" pitchFamily="18" charset="0"/>
                <a:cs typeface="Times New Roman" pitchFamily="18" charset="0"/>
              </a:rPr>
              <a:t>%). </a:t>
            </a:r>
            <a:endParaRPr lang="es-ES" sz="2900" dirty="0">
              <a:latin typeface="Times New Roman" pitchFamily="18" charset="0"/>
              <a:cs typeface="Times New Roman" pitchFamily="18" charset="0"/>
            </a:endParaRPr>
          </a:p>
          <a:p>
            <a:r>
              <a:rPr lang="es-ES" sz="2900" dirty="0">
                <a:latin typeface="Times New Roman" pitchFamily="18" charset="0"/>
                <a:cs typeface="Times New Roman" pitchFamily="18" charset="0"/>
              </a:rPr>
              <a:t>Álava (Araba) con capital en Vitoria (Gasteiz); tienen una superficie de 3.037 km</a:t>
            </a:r>
            <a:r>
              <a:rPr lang="es-ES" sz="2900" baseline="30000" dirty="0">
                <a:latin typeface="Times New Roman" pitchFamily="18" charset="0"/>
                <a:cs typeface="Times New Roman" pitchFamily="18" charset="0"/>
              </a:rPr>
              <a:t>2</a:t>
            </a:r>
            <a:r>
              <a:rPr lang="es-ES" sz="2900" dirty="0">
                <a:latin typeface="Times New Roman" pitchFamily="18" charset="0"/>
                <a:cs typeface="Times New Roman" pitchFamily="18" charset="0"/>
              </a:rPr>
              <a:t> y una población de 286.387 </a:t>
            </a:r>
            <a:r>
              <a:rPr lang="es-ES" sz="2900" dirty="0" smtClean="0">
                <a:latin typeface="Times New Roman" pitchFamily="18" charset="0"/>
                <a:cs typeface="Times New Roman" pitchFamily="18" charset="0"/>
              </a:rPr>
              <a:t>habitantes.</a:t>
            </a:r>
          </a:p>
          <a:p>
            <a:r>
              <a:rPr lang="es-ES" sz="2900" dirty="0" smtClean="0">
                <a:latin typeface="Times New Roman" pitchFamily="18" charset="0"/>
                <a:cs typeface="Times New Roman" pitchFamily="18" charset="0"/>
              </a:rPr>
              <a:t>Guipúzcoa </a:t>
            </a:r>
            <a:r>
              <a:rPr lang="es-ES" sz="2900" dirty="0">
                <a:latin typeface="Times New Roman" pitchFamily="18" charset="0"/>
                <a:cs typeface="Times New Roman" pitchFamily="18" charset="0"/>
              </a:rPr>
              <a:t>(</a:t>
            </a:r>
            <a:r>
              <a:rPr lang="es-ES" sz="2900" dirty="0" err="1" smtClean="0">
                <a:latin typeface="Times New Roman" pitchFamily="18" charset="0"/>
                <a:cs typeface="Times New Roman" pitchFamily="18" charset="0"/>
              </a:rPr>
              <a:t>Gipúzkoa</a:t>
            </a:r>
            <a:r>
              <a:rPr lang="es-ES" sz="2900" dirty="0">
                <a:latin typeface="Times New Roman" pitchFamily="18" charset="0"/>
                <a:cs typeface="Times New Roman" pitchFamily="18" charset="0"/>
              </a:rPr>
              <a:t>) con capital en San Sebastián (Donostia); tienen una superficie de 1.980 km</a:t>
            </a:r>
            <a:r>
              <a:rPr lang="es-ES" sz="2900" baseline="30000" dirty="0">
                <a:latin typeface="Times New Roman" pitchFamily="18" charset="0"/>
                <a:cs typeface="Times New Roman" pitchFamily="18" charset="0"/>
              </a:rPr>
              <a:t>2</a:t>
            </a:r>
            <a:r>
              <a:rPr lang="es-ES" sz="2900" dirty="0">
                <a:latin typeface="Times New Roman" pitchFamily="18" charset="0"/>
                <a:cs typeface="Times New Roman" pitchFamily="18" charset="0"/>
              </a:rPr>
              <a:t> y una población de 673.563 habitantes. </a:t>
            </a:r>
            <a:endParaRPr lang="es-ES" sz="2900" dirty="0" smtClean="0">
              <a:latin typeface="Times New Roman" pitchFamily="18" charset="0"/>
              <a:cs typeface="Times New Roman" pitchFamily="18" charset="0"/>
            </a:endParaRPr>
          </a:p>
          <a:p>
            <a:r>
              <a:rPr lang="es-ES" sz="2900" dirty="0" smtClean="0">
                <a:latin typeface="Times New Roman" pitchFamily="18" charset="0"/>
                <a:cs typeface="Times New Roman" pitchFamily="18" charset="0"/>
              </a:rPr>
              <a:t>Vizcaya </a:t>
            </a:r>
            <a:r>
              <a:rPr lang="es-ES" sz="2900" dirty="0">
                <a:latin typeface="Times New Roman" pitchFamily="18" charset="0"/>
                <a:cs typeface="Times New Roman" pitchFamily="18" charset="0"/>
              </a:rPr>
              <a:t>(</a:t>
            </a:r>
            <a:r>
              <a:rPr lang="es-ES" sz="2900" dirty="0" err="1">
                <a:latin typeface="Times New Roman" pitchFamily="18" charset="0"/>
                <a:cs typeface="Times New Roman" pitchFamily="18" charset="0"/>
              </a:rPr>
              <a:t>Bizkaia</a:t>
            </a:r>
            <a:r>
              <a:rPr lang="es-ES" sz="2900" dirty="0">
                <a:latin typeface="Times New Roman" pitchFamily="18" charset="0"/>
                <a:cs typeface="Times New Roman" pitchFamily="18" charset="0"/>
              </a:rPr>
              <a:t>) con capital en Bilbao (</a:t>
            </a:r>
            <a:r>
              <a:rPr lang="es-ES" sz="2900" dirty="0" err="1">
                <a:latin typeface="Times New Roman" pitchFamily="18" charset="0"/>
                <a:cs typeface="Times New Roman" pitchFamily="18" charset="0"/>
              </a:rPr>
              <a:t>Bilbo</a:t>
            </a:r>
            <a:r>
              <a:rPr lang="es-ES" sz="2900" dirty="0">
                <a:latin typeface="Times New Roman" pitchFamily="18" charset="0"/>
                <a:cs typeface="Times New Roman" pitchFamily="18" charset="0"/>
              </a:rPr>
              <a:t>); tienen una superficie de 2.217 km</a:t>
            </a:r>
            <a:r>
              <a:rPr lang="es-ES" sz="2900" baseline="30000" dirty="0">
                <a:latin typeface="Times New Roman" pitchFamily="18" charset="0"/>
                <a:cs typeface="Times New Roman" pitchFamily="18" charset="0"/>
              </a:rPr>
              <a:t>2</a:t>
            </a:r>
            <a:r>
              <a:rPr lang="es-ES" sz="2900" dirty="0">
                <a:latin typeface="Times New Roman" pitchFamily="18" charset="0"/>
                <a:cs typeface="Times New Roman" pitchFamily="18" charset="0"/>
              </a:rPr>
              <a:t> y una población de 1.122.637 habitantes</a:t>
            </a:r>
            <a:r>
              <a:rPr lang="es-ES" sz="2900" dirty="0" smtClean="0">
                <a:latin typeface="Times New Roman" pitchFamily="18" charset="0"/>
                <a:cs typeface="Times New Roman" pitchFamily="18" charset="0"/>
              </a:rPr>
              <a:t>.</a:t>
            </a:r>
          </a:p>
          <a:p>
            <a:pPr>
              <a:buNone/>
            </a:pPr>
            <a:endParaRPr lang="es-ES" sz="2900" dirty="0" smtClean="0">
              <a:latin typeface="Times New Roman" pitchFamily="18" charset="0"/>
              <a:cs typeface="Times New Roman" pitchFamily="18" charset="0"/>
            </a:endParaRPr>
          </a:p>
          <a:p>
            <a:pPr>
              <a:buNone/>
            </a:pPr>
            <a:r>
              <a:rPr lang="es-ES" sz="2900" dirty="0" smtClean="0">
                <a:latin typeface="Times New Roman" pitchFamily="18" charset="0"/>
                <a:cs typeface="Times New Roman" pitchFamily="18" charset="0"/>
              </a:rPr>
              <a:t>          La </a:t>
            </a:r>
            <a:r>
              <a:rPr lang="es-ES" sz="2900" dirty="0">
                <a:latin typeface="Times New Roman" pitchFamily="18" charset="0"/>
                <a:cs typeface="Times New Roman" pitchFamily="18" charset="0"/>
              </a:rPr>
              <a:t>población del País Vasco (2007) es de 2.141.860 habitantes, con una densidad de 292 hab/km2, muy superior a la media española (81 hab/km2).  Una de las más altas de España. </a:t>
            </a:r>
          </a:p>
          <a:p>
            <a:pPr>
              <a:buNone/>
            </a:pPr>
            <a:r>
              <a:rPr lang="es-ES" dirty="0" smtClean="0"/>
              <a:t>    </a:t>
            </a:r>
            <a:endParaRPr lang="es-ES" dirty="0"/>
          </a:p>
        </p:txBody>
      </p:sp>
      <p:pic>
        <p:nvPicPr>
          <p:cNvPr id="7" name="6 Marcador de contenido" descr="poblacion.jpg"/>
          <p:cNvPicPr>
            <a:picLocks noGrp="1" noChangeAspect="1"/>
          </p:cNvPicPr>
          <p:nvPr>
            <p:ph sz="half" idx="2"/>
          </p:nvPr>
        </p:nvPicPr>
        <p:blipFill>
          <a:blip r:embed="rId3" cstate="print"/>
          <a:stretch>
            <a:fillRect/>
          </a:stretch>
        </p:blipFill>
        <p:spPr>
          <a:xfrm>
            <a:off x="4648200" y="2116234"/>
            <a:ext cx="4038600" cy="3493895"/>
          </a:xfrm>
          <a:ln w="57150">
            <a:solidFill>
              <a:schemeClr val="bg1">
                <a:lumMod val="50000"/>
              </a:schemeClr>
            </a:solidFill>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285728"/>
            <a:ext cx="8443914" cy="1143000"/>
          </a:xfrm>
        </p:spPr>
        <p:txBody>
          <a:bodyPr/>
          <a:lstStyle/>
          <a:p>
            <a:endParaRPr lang="es-ES" dirty="0"/>
          </a:p>
        </p:txBody>
      </p:sp>
      <p:sp>
        <p:nvSpPr>
          <p:cNvPr id="6" name="5 Marcador de contenido"/>
          <p:cNvSpPr>
            <a:spLocks noGrp="1"/>
          </p:cNvSpPr>
          <p:nvPr>
            <p:ph idx="1"/>
          </p:nvPr>
        </p:nvSpPr>
        <p:spPr>
          <a:xfrm>
            <a:off x="457200" y="857232"/>
            <a:ext cx="8229600" cy="5268931"/>
          </a:xfrm>
        </p:spPr>
        <p:txBody>
          <a:bodyPr>
            <a:normAutofit fontScale="47500" lnSpcReduction="20000"/>
          </a:bodyPr>
          <a:lstStyle/>
          <a:p>
            <a:pPr>
              <a:buNone/>
            </a:pPr>
            <a:r>
              <a:rPr lang="es-ES" dirty="0" smtClean="0"/>
              <a:t>             </a:t>
            </a:r>
            <a:r>
              <a:rPr lang="es-ES" sz="3400" dirty="0" smtClean="0"/>
              <a:t>Entre </a:t>
            </a:r>
            <a:r>
              <a:rPr lang="es-ES" sz="3400" dirty="0"/>
              <a:t>1900 y 1936 la población vasca crece gracias a la industrialización de Vizcaya y Guipúzcoa. Ya en este período se perfilan las líneas fundamentales de concentración de la población: la ría de Bilbao y Pasajes-Irún. Esto nos indica que el aumento de la población se debe a dos factores, el aumento de la tasa de natalidad y el descenso de la mortalidad propios del inicio de la transición demográfica, y la inmigración </a:t>
            </a:r>
            <a:r>
              <a:rPr lang="es-ES" sz="3400" dirty="0" err="1"/>
              <a:t>extrarregional</a:t>
            </a:r>
            <a:r>
              <a:rPr lang="es-ES" sz="3400" dirty="0"/>
              <a:t> desde las provincias agrícolas a las zonas industriales</a:t>
            </a:r>
            <a:r>
              <a:rPr lang="es-ES" sz="3400" dirty="0" smtClean="0"/>
              <a:t>.</a:t>
            </a:r>
          </a:p>
          <a:p>
            <a:endParaRPr lang="es-ES" sz="3400" dirty="0"/>
          </a:p>
          <a:p>
            <a:pPr>
              <a:buNone/>
            </a:pPr>
            <a:r>
              <a:rPr lang="es-ES" sz="3400" dirty="0"/>
              <a:t>   </a:t>
            </a:r>
            <a:r>
              <a:rPr lang="es-ES" sz="3400" dirty="0" smtClean="0"/>
              <a:t>          </a:t>
            </a:r>
            <a:r>
              <a:rPr lang="es-ES" sz="3400" dirty="0"/>
              <a:t>Aunque la población vasca está comenzando a sentir los efectos del envejecimiento, debido a su reducida tasa de natalidad, no es una región especialmente envejecida. Esto se debe a que mucha de la población inmigrante, al jubilarse, regresa a su región de procedencia, evitando el excesivo envejecimiento. Esta es una de las principales causas de la pérdida de población actual, y de que el País Vasco se haya convertido en una región de emigrantes neta. </a:t>
            </a:r>
            <a:endParaRPr lang="es-ES" sz="3400" dirty="0" smtClean="0"/>
          </a:p>
          <a:p>
            <a:endParaRPr lang="es-ES" sz="3400" dirty="0"/>
          </a:p>
          <a:p>
            <a:pPr>
              <a:buNone/>
            </a:pPr>
            <a:r>
              <a:rPr lang="es-ES" sz="3400" dirty="0" smtClean="0"/>
              <a:t>             Uno </a:t>
            </a:r>
            <a:r>
              <a:rPr lang="es-ES" sz="3400" dirty="0"/>
              <a:t>de los últimos estudios del </a:t>
            </a:r>
            <a:r>
              <a:rPr lang="es-ES" sz="3400" dirty="0" err="1"/>
              <a:t>Eustat</a:t>
            </a:r>
            <a:r>
              <a:rPr lang="es-ES" sz="3400" dirty="0"/>
              <a:t>, que recoge las proyecciones de esperanza de vida de la población de la comunidad autónoma hasta 2020, concluye que las mujeres vascas ganarán en la próxima década 1,5 años de vida (pasando de los actuales 85,5 a 87,1) y los hombres 2,25 años (de 78,7 a 81,05). Las mujeres se mantienen en el primer puesto del mundo en cuanto a longevidad, compartido con las japonesas. Según esas proyecciones, los mayores de 65 años representarán el 22% de la población de Euskadi en el año </a:t>
            </a:r>
            <a:r>
              <a:rPr lang="es-ES" sz="3400" dirty="0" smtClean="0"/>
              <a:t>2020.</a:t>
            </a:r>
          </a:p>
          <a:p>
            <a:endParaRPr lang="es-ES" sz="3400" dirty="0"/>
          </a:p>
          <a:p>
            <a:pPr>
              <a:buNone/>
            </a:pPr>
            <a:r>
              <a:rPr lang="es-ES" sz="3400" dirty="0" smtClean="0"/>
              <a:t>        Tasa </a:t>
            </a:r>
            <a:r>
              <a:rPr lang="es-ES" sz="3400" dirty="0"/>
              <a:t>de natalidad: </a:t>
            </a:r>
            <a:r>
              <a:rPr lang="es-ES" sz="3400" dirty="0" smtClean="0"/>
              <a:t>9,45%o                                                                                                                                                                    </a:t>
            </a:r>
            <a:r>
              <a:rPr lang="es-ES" sz="3400" dirty="0"/>
              <a:t>Tasa de mortalidad: 9,18%o                                                                                                                                                                                              Crecimiento natural: 0,02%</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290"/>
            <a:ext cx="8229600" cy="785818"/>
          </a:xfrm>
        </p:spPr>
        <p:txBody>
          <a:bodyPr>
            <a:normAutofit/>
          </a:bodyPr>
          <a:lstStyle/>
          <a:p>
            <a:r>
              <a:rPr lang="es-ES" sz="4000" b="1" u="sng" dirty="0" smtClean="0">
                <a:solidFill>
                  <a:srgbClr val="00B050"/>
                </a:solidFill>
              </a:rPr>
              <a:t>ECONOMÍA</a:t>
            </a:r>
            <a:endParaRPr lang="es-ES" sz="4000" b="1" u="sng" dirty="0">
              <a:solidFill>
                <a:srgbClr val="00B050"/>
              </a:solidFill>
            </a:endParaRPr>
          </a:p>
        </p:txBody>
      </p:sp>
      <p:sp>
        <p:nvSpPr>
          <p:cNvPr id="4" name="3 Marcador de contenido"/>
          <p:cNvSpPr>
            <a:spLocks noGrp="1"/>
          </p:cNvSpPr>
          <p:nvPr>
            <p:ph sz="half" idx="1"/>
          </p:nvPr>
        </p:nvSpPr>
        <p:spPr>
          <a:xfrm>
            <a:off x="214282" y="1071546"/>
            <a:ext cx="4281518" cy="5643602"/>
          </a:xfrm>
        </p:spPr>
        <p:txBody>
          <a:bodyPr>
            <a:normAutofit fontScale="40000" lnSpcReduction="20000"/>
          </a:bodyPr>
          <a:lstStyle/>
          <a:p>
            <a:pPr>
              <a:buNone/>
            </a:pPr>
            <a:r>
              <a:rPr lang="es-ES" sz="3000" dirty="0" smtClean="0">
                <a:latin typeface="Times New Roman" pitchFamily="18" charset="0"/>
                <a:cs typeface="Times New Roman" pitchFamily="18" charset="0"/>
              </a:rPr>
              <a:t>              El País </a:t>
            </a:r>
            <a:r>
              <a:rPr lang="es-ES" sz="3000" dirty="0">
                <a:latin typeface="Times New Roman" pitchFamily="18" charset="0"/>
                <a:cs typeface="Times New Roman" pitchFamily="18" charset="0"/>
              </a:rPr>
              <a:t>Vasco ha alcanzado a la media europea en gasto I+D+i /PIB en </a:t>
            </a:r>
            <a:r>
              <a:rPr lang="es-ES" sz="3000" dirty="0" smtClean="0">
                <a:latin typeface="Times New Roman" pitchFamily="18" charset="0"/>
                <a:cs typeface="Times New Roman" pitchFamily="18" charset="0"/>
              </a:rPr>
              <a:t>innovación </a:t>
            </a:r>
            <a:r>
              <a:rPr lang="es-ES" sz="3000" dirty="0">
                <a:latin typeface="Times New Roman" pitchFamily="18" charset="0"/>
                <a:cs typeface="Times New Roman" pitchFamily="18" charset="0"/>
              </a:rPr>
              <a:t>(1.85% del PIB en </a:t>
            </a:r>
            <a:r>
              <a:rPr lang="es-ES" sz="3000" dirty="0" smtClean="0">
                <a:latin typeface="Times New Roman" pitchFamily="18" charset="0"/>
                <a:cs typeface="Times New Roman" pitchFamily="18" charset="0"/>
              </a:rPr>
              <a:t>2007). </a:t>
            </a:r>
            <a:r>
              <a:rPr lang="es-ES" sz="3000" dirty="0">
                <a:latin typeface="Times New Roman" pitchFamily="18" charset="0"/>
                <a:cs typeface="Times New Roman" pitchFamily="18" charset="0"/>
              </a:rPr>
              <a:t>Superando la media se encuentra el territorio </a:t>
            </a:r>
            <a:r>
              <a:rPr lang="es-ES" sz="3000" dirty="0" smtClean="0">
                <a:latin typeface="Times New Roman" pitchFamily="18" charset="0"/>
                <a:cs typeface="Times New Roman" pitchFamily="18" charset="0"/>
              </a:rPr>
              <a:t>histórico </a:t>
            </a:r>
            <a:r>
              <a:rPr lang="es-ES" sz="3000" dirty="0">
                <a:latin typeface="Times New Roman" pitchFamily="18" charset="0"/>
                <a:cs typeface="Times New Roman" pitchFamily="18" charset="0"/>
              </a:rPr>
              <a:t>de </a:t>
            </a:r>
            <a:r>
              <a:rPr lang="es-ES" sz="3000" dirty="0" smtClean="0">
                <a:latin typeface="Times New Roman" pitchFamily="18" charset="0"/>
                <a:cs typeface="Times New Roman" pitchFamily="18" charset="0"/>
              </a:rPr>
              <a:t>Guipúzcoa </a:t>
            </a:r>
            <a:r>
              <a:rPr lang="es-ES" sz="3000" dirty="0">
                <a:latin typeface="Times New Roman" pitchFamily="18" charset="0"/>
                <a:cs typeface="Times New Roman" pitchFamily="18" charset="0"/>
              </a:rPr>
              <a:t>con 2.27% del PIB en </a:t>
            </a:r>
            <a:r>
              <a:rPr lang="es-ES" sz="3000" dirty="0" smtClean="0">
                <a:latin typeface="Times New Roman" pitchFamily="18" charset="0"/>
                <a:cs typeface="Times New Roman" pitchFamily="18" charset="0"/>
              </a:rPr>
              <a:t>2008.Gracias </a:t>
            </a:r>
            <a:r>
              <a:rPr lang="es-ES" sz="3000" dirty="0">
                <a:latin typeface="Times New Roman" pitchFamily="18" charset="0"/>
                <a:cs typeface="Times New Roman" pitchFamily="18" charset="0"/>
              </a:rPr>
              <a:t>al impulso de la sociedad vasca, sus instituciones y organismos </a:t>
            </a:r>
            <a:r>
              <a:rPr lang="es-ES" sz="3000" dirty="0" smtClean="0">
                <a:latin typeface="Times New Roman" pitchFamily="18" charset="0"/>
                <a:cs typeface="Times New Roman" pitchFamily="18" charset="0"/>
              </a:rPr>
              <a:t>públicos </a:t>
            </a:r>
            <a:r>
              <a:rPr lang="es-ES" sz="3000" dirty="0">
                <a:latin typeface="Times New Roman" pitchFamily="18" charset="0"/>
                <a:cs typeface="Times New Roman" pitchFamily="18" charset="0"/>
              </a:rPr>
              <a:t>y privados (empresas, universidades) el </a:t>
            </a:r>
            <a:r>
              <a:rPr lang="es-ES" sz="3000" dirty="0" smtClean="0">
                <a:latin typeface="Times New Roman" pitchFamily="18" charset="0"/>
                <a:cs typeface="Times New Roman" pitchFamily="18" charset="0"/>
              </a:rPr>
              <a:t>País </a:t>
            </a:r>
            <a:r>
              <a:rPr lang="es-ES" sz="3000" dirty="0">
                <a:latin typeface="Times New Roman" pitchFamily="18" charset="0"/>
                <a:cs typeface="Times New Roman" pitchFamily="18" charset="0"/>
              </a:rPr>
              <a:t>Vasco </a:t>
            </a:r>
            <a:r>
              <a:rPr lang="es-ES" sz="3000" dirty="0" smtClean="0">
                <a:latin typeface="Times New Roman" pitchFamily="18" charset="0"/>
                <a:cs typeface="Times New Roman" pitchFamily="18" charset="0"/>
              </a:rPr>
              <a:t>será </a:t>
            </a:r>
            <a:r>
              <a:rPr lang="es-ES" sz="3000" dirty="0" err="1" smtClean="0">
                <a:latin typeface="Times New Roman" pitchFamily="18" charset="0"/>
                <a:cs typeface="Times New Roman" pitchFamily="18" charset="0"/>
              </a:rPr>
              <a:t>lider</a:t>
            </a:r>
            <a:r>
              <a:rPr lang="es-ES" sz="3000" dirty="0" smtClean="0">
                <a:latin typeface="Times New Roman" pitchFamily="18" charset="0"/>
                <a:cs typeface="Times New Roman" pitchFamily="18" charset="0"/>
              </a:rPr>
              <a:t> </a:t>
            </a:r>
            <a:r>
              <a:rPr lang="es-ES" sz="3000" dirty="0">
                <a:latin typeface="Times New Roman" pitchFamily="18" charset="0"/>
                <a:cs typeface="Times New Roman" pitchFamily="18" charset="0"/>
              </a:rPr>
              <a:t>de la </a:t>
            </a:r>
            <a:r>
              <a:rPr lang="es-ES" sz="3000" dirty="0" smtClean="0">
                <a:latin typeface="Times New Roman" pitchFamily="18" charset="0"/>
                <a:cs typeface="Times New Roman" pitchFamily="18" charset="0"/>
              </a:rPr>
              <a:t>innovación </a:t>
            </a:r>
            <a:r>
              <a:rPr lang="es-ES" sz="3000" dirty="0">
                <a:latin typeface="Times New Roman" pitchFamily="18" charset="0"/>
                <a:cs typeface="Times New Roman" pitchFamily="18" charset="0"/>
              </a:rPr>
              <a:t>en </a:t>
            </a:r>
            <a:r>
              <a:rPr lang="es-ES" sz="3000" dirty="0" smtClean="0">
                <a:latin typeface="Times New Roman" pitchFamily="18" charset="0"/>
                <a:cs typeface="Times New Roman" pitchFamily="18" charset="0"/>
              </a:rPr>
              <a:t>Europa </a:t>
            </a:r>
            <a:r>
              <a:rPr lang="es-ES" sz="3000" dirty="0">
                <a:latin typeface="Times New Roman" pitchFamily="18" charset="0"/>
                <a:cs typeface="Times New Roman" pitchFamily="18" charset="0"/>
              </a:rPr>
              <a:t>en 2020, gracias a las acciones impulsadas por la </a:t>
            </a:r>
            <a:r>
              <a:rPr lang="es-ES" sz="3000" dirty="0" smtClean="0">
                <a:latin typeface="Times New Roman" pitchFamily="18" charset="0"/>
                <a:cs typeface="Times New Roman" pitchFamily="18" charset="0"/>
              </a:rPr>
              <a:t>fundación </a:t>
            </a:r>
            <a:r>
              <a:rPr lang="es-ES" sz="3000" dirty="0">
                <a:latin typeface="Times New Roman" pitchFamily="18" charset="0"/>
                <a:cs typeface="Times New Roman" pitchFamily="18" charset="0"/>
              </a:rPr>
              <a:t>Innobasque</a:t>
            </a:r>
            <a:r>
              <a:rPr lang="es-ES" sz="3000" dirty="0" smtClean="0">
                <a:latin typeface="Times New Roman" pitchFamily="18" charset="0"/>
                <a:cs typeface="Times New Roman" pitchFamily="18" charset="0"/>
              </a:rPr>
              <a:t>.</a:t>
            </a:r>
          </a:p>
          <a:p>
            <a:pPr>
              <a:buNone/>
            </a:pPr>
            <a:endParaRPr lang="es-ES" sz="3000" dirty="0">
              <a:latin typeface="Times New Roman" pitchFamily="18" charset="0"/>
              <a:cs typeface="Times New Roman" pitchFamily="18" charset="0"/>
            </a:endParaRPr>
          </a:p>
          <a:p>
            <a:pPr>
              <a:buNone/>
            </a:pPr>
            <a:r>
              <a:rPr lang="es-ES" sz="3000" dirty="0" smtClean="0">
                <a:latin typeface="Times New Roman" pitchFamily="18" charset="0"/>
                <a:cs typeface="Times New Roman" pitchFamily="18" charset="0"/>
              </a:rPr>
              <a:t>              El </a:t>
            </a:r>
            <a:r>
              <a:rPr lang="es-ES" sz="3000" dirty="0">
                <a:latin typeface="Times New Roman" pitchFamily="18" charset="0"/>
                <a:cs typeface="Times New Roman" pitchFamily="18" charset="0"/>
              </a:rPr>
              <a:t>País Vasco concentra un gran volumen de industrias; es una de las regiones más ricas de Europa y ha pasado del 89,6% en 1990, al 117,1% de la media europea de PIB per cápita en el año 2002, a un 125,6% en el 2005 y a 137,2% en 2008 (industria y construcción suponen el 38,18% del </a:t>
            </a:r>
            <a:r>
              <a:rPr lang="es-ES" sz="3000" dirty="0" smtClean="0">
                <a:latin typeface="Times New Roman" pitchFamily="18" charset="0"/>
                <a:cs typeface="Times New Roman" pitchFamily="18" charset="0"/>
              </a:rPr>
              <a:t>PIB). </a:t>
            </a:r>
            <a:r>
              <a:rPr lang="es-ES" sz="3000" dirty="0">
                <a:latin typeface="Times New Roman" pitchFamily="18" charset="0"/>
                <a:cs typeface="Times New Roman" pitchFamily="18" charset="0"/>
              </a:rPr>
              <a:t>El País Vasco aporta el 6,2% del PIB, el 10,45% del PIB industrial y el 9,2% de las exportaciones en </a:t>
            </a:r>
            <a:r>
              <a:rPr lang="es-ES" sz="3000" dirty="0" smtClean="0">
                <a:latin typeface="Times New Roman" pitchFamily="18" charset="0"/>
                <a:cs typeface="Times New Roman" pitchFamily="18" charset="0"/>
              </a:rPr>
              <a:t>España</a:t>
            </a:r>
            <a:r>
              <a:rPr lang="es-ES" sz="3000" baseline="30000" dirty="0" smtClean="0">
                <a:latin typeface="Times New Roman" pitchFamily="18" charset="0"/>
                <a:cs typeface="Times New Roman" pitchFamily="18" charset="0"/>
              </a:rPr>
              <a:t>. </a:t>
            </a:r>
            <a:r>
              <a:rPr lang="es-ES" sz="3000" dirty="0">
                <a:latin typeface="Times New Roman" pitchFamily="18" charset="0"/>
                <a:cs typeface="Times New Roman" pitchFamily="18" charset="0"/>
              </a:rPr>
              <a:t>Es en la actualidad una de las regiones más desarrolladas de España  en renta per cápita con 32.133 euros, un 33,8% superior a la media nacional y 1.023 euros por encima de la siguiente comunidad, Madrid. El País Vasco tiene una tasa de paro del 3,5%, que siguió manteniendo en octubre de 2008 pese a la desaceleración de la economía</a:t>
            </a:r>
            <a:r>
              <a:rPr lang="es-ES" sz="3000" dirty="0" smtClean="0">
                <a:latin typeface="Times New Roman" pitchFamily="18" charset="0"/>
                <a:cs typeface="Times New Roman" pitchFamily="18" charset="0"/>
              </a:rPr>
              <a:t>.</a:t>
            </a:r>
          </a:p>
          <a:p>
            <a:pPr>
              <a:buNone/>
            </a:pPr>
            <a:r>
              <a:rPr lang="es-ES" sz="3000" baseline="30000" dirty="0" smtClean="0">
                <a:latin typeface="Times New Roman" pitchFamily="18" charset="0"/>
                <a:cs typeface="Times New Roman" pitchFamily="18" charset="0"/>
              </a:rPr>
              <a:t> </a:t>
            </a:r>
            <a:endParaRPr lang="es-ES" sz="3000" dirty="0">
              <a:latin typeface="Times New Roman" pitchFamily="18" charset="0"/>
              <a:cs typeface="Times New Roman" pitchFamily="18" charset="0"/>
            </a:endParaRPr>
          </a:p>
          <a:p>
            <a:pPr>
              <a:buNone/>
            </a:pPr>
            <a:r>
              <a:rPr lang="es-ES" sz="6000" b="1" dirty="0" smtClean="0">
                <a:solidFill>
                  <a:srgbClr val="0070C0"/>
                </a:solidFill>
                <a:latin typeface="Times New Roman" pitchFamily="18" charset="0"/>
                <a:cs typeface="Times New Roman" pitchFamily="18" charset="0"/>
              </a:rPr>
              <a:t>Índice de Desarrollo Humano:</a:t>
            </a:r>
          </a:p>
          <a:p>
            <a:pPr>
              <a:buNone/>
            </a:pPr>
            <a:endParaRPr lang="es-ES" sz="3000" b="1" dirty="0">
              <a:latin typeface="Times New Roman" pitchFamily="18" charset="0"/>
              <a:cs typeface="Times New Roman" pitchFamily="18" charset="0"/>
            </a:endParaRPr>
          </a:p>
          <a:p>
            <a:pPr>
              <a:buNone/>
            </a:pPr>
            <a:r>
              <a:rPr lang="es-ES" sz="3000" dirty="0" smtClean="0">
                <a:latin typeface="Times New Roman" pitchFamily="18" charset="0"/>
                <a:cs typeface="Times New Roman" pitchFamily="18" charset="0"/>
              </a:rPr>
              <a:t>                   La </a:t>
            </a:r>
            <a:r>
              <a:rPr lang="es-ES" sz="3000" dirty="0">
                <a:latin typeface="Times New Roman" pitchFamily="18" charset="0"/>
                <a:cs typeface="Times New Roman" pitchFamily="18" charset="0"/>
              </a:rPr>
              <a:t>región alcanzó en 2004 uno de los Índices de Desarrollo Humano más altos del mundo.                                                                                                                                Si se</a:t>
            </a:r>
            <a:r>
              <a:rPr lang="es-ES" sz="3000" b="1" dirty="0">
                <a:latin typeface="Times New Roman" pitchFamily="18" charset="0"/>
                <a:cs typeface="Times New Roman" pitchFamily="18" charset="0"/>
              </a:rPr>
              <a:t> </a:t>
            </a:r>
            <a:r>
              <a:rPr lang="es-ES" sz="3000" dirty="0">
                <a:latin typeface="Times New Roman" pitchFamily="18" charset="0"/>
                <a:cs typeface="Times New Roman" pitchFamily="18" charset="0"/>
              </a:rPr>
              <a:t>comparasen al País Vasco y a sus provincias con los países del mundo Álava obtendría 0,975, con lo que se colocaría como la primera del mundo. Guipúzcoa, con 0,967 puntos, sería la tercera, y Vizcaya, con 0,958 puntos, la séptima. El conjunto de las tres provincias ocuparía el tercer lugar por detrás de Islandia y Noruega. </a:t>
            </a:r>
            <a:endParaRPr lang="es-ES" sz="3000" b="1" dirty="0">
              <a:latin typeface="Times New Roman" pitchFamily="18" charset="0"/>
              <a:cs typeface="Times New Roman" pitchFamily="18" charset="0"/>
            </a:endParaRPr>
          </a:p>
          <a:p>
            <a:endParaRPr lang="es-ES" dirty="0"/>
          </a:p>
        </p:txBody>
      </p:sp>
      <p:pic>
        <p:nvPicPr>
          <p:cNvPr id="8" name="7 Marcador de contenido" descr="PIB.jpg"/>
          <p:cNvPicPr>
            <a:picLocks noGrp="1" noChangeAspect="1"/>
          </p:cNvPicPr>
          <p:nvPr>
            <p:ph sz="half" idx="2"/>
          </p:nvPr>
        </p:nvPicPr>
        <p:blipFill>
          <a:blip r:embed="rId3" cstate="print"/>
          <a:stretch>
            <a:fillRect/>
          </a:stretch>
        </p:blipFill>
        <p:spPr>
          <a:xfrm>
            <a:off x="4786314" y="1857364"/>
            <a:ext cx="4038600" cy="2465758"/>
          </a:xfrm>
          <a:ln w="57150">
            <a:solidFill>
              <a:schemeClr val="bg1">
                <a:lumMod val="50000"/>
              </a:schemeClr>
            </a:solidFill>
          </a:ln>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rgbClr val="0070C0"/>
                </a:solidFill>
              </a:rPr>
              <a:t>Sector Primario</a:t>
            </a:r>
            <a:endParaRPr lang="es-ES" sz="3200" b="1" dirty="0">
              <a:solidFill>
                <a:srgbClr val="0070C0"/>
              </a:solidFill>
            </a:endParaRPr>
          </a:p>
        </p:txBody>
      </p:sp>
      <p:sp>
        <p:nvSpPr>
          <p:cNvPr id="3" name="2 Marcador de contenido"/>
          <p:cNvSpPr>
            <a:spLocks noGrp="1"/>
          </p:cNvSpPr>
          <p:nvPr>
            <p:ph idx="1"/>
          </p:nvPr>
        </p:nvSpPr>
        <p:spPr/>
        <p:txBody>
          <a:bodyPr>
            <a:normAutofit fontScale="70000" lnSpcReduction="20000"/>
          </a:bodyPr>
          <a:lstStyle/>
          <a:p>
            <a:pPr>
              <a:buNone/>
            </a:pPr>
            <a:r>
              <a:rPr lang="es-ES" dirty="0" smtClean="0"/>
              <a:t>           Dentro </a:t>
            </a:r>
            <a:r>
              <a:rPr lang="es-ES" dirty="0"/>
              <a:t>del sector primario la agricultura ocupa actualmente un lugar de segundo orden, especialmente en Guipúzcoa y Vizcaya, donde la actividad agraria se limita al maíz, la patata (papa) y los forrajes, además de la explotación forestal. En la provincia de Álava, se desarrolla una agricultura mediterránea en la que destacan el olivo, la vid y diversos cereales. Las patatas y el trigo encabezan la producción agraria vasca. La ganadería goza de una larga tradición a causa de la abundancia de pastizales; en primer lugar se debe mencionar el ganado bovino destinado fundamentalmente a la producción lechera; también la cabaña ovina tiene su importancia, finalmente va cobrando cada día mayor importancia el ganado porcino y avícola. La unidad de explotación del sector primario continúa siendo el tradicional caserío. </a:t>
            </a:r>
          </a:p>
          <a:p>
            <a:endParaRPr lang="es-E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s-ES"/>
              <a:t>introducción</a:t>
            </a:r>
          </a:p>
        </p:txBody>
      </p:sp>
      <p:sp>
        <p:nvSpPr>
          <p:cNvPr id="9219" name="Rectangle 3"/>
          <p:cNvSpPr>
            <a:spLocks noGrp="1" noChangeArrowheads="1"/>
          </p:cNvSpPr>
          <p:nvPr>
            <p:ph type="body" idx="1"/>
          </p:nvPr>
        </p:nvSpPr>
        <p:spPr/>
        <p:txBody>
          <a:bodyPr/>
          <a:lstStyle/>
          <a:p>
            <a:pPr>
              <a:lnSpc>
                <a:spcPct val="80000"/>
              </a:lnSpc>
            </a:pPr>
            <a:r>
              <a:rPr lang="es-ES" sz="2000" b="1">
                <a:solidFill>
                  <a:schemeClr val="tx2"/>
                </a:solidFill>
              </a:rPr>
              <a:t>Aragón</a:t>
            </a:r>
            <a:r>
              <a:rPr lang="es-ES" sz="2000">
                <a:solidFill>
                  <a:schemeClr val="tx2"/>
                </a:solidFill>
              </a:rPr>
              <a:t> es una comunidad autónoma de España, resultante del reino histórico del mismo nombre y que comprende el tramo central del valle del Ebro, los Pirineos centrales y las Sierras Ibéricas. Está situada en el norte, y limita con Francia y con las comunidades autónomas de Castilla-La Mancha, Castilla y León, Cataluña, La Rioja, Navarra y Comunidad Valenciana. Está reconocida en su Estatuto de autonomía como nacionalidad histórica.</a:t>
            </a:r>
          </a:p>
          <a:p>
            <a:pPr>
              <a:lnSpc>
                <a:spcPct val="80000"/>
              </a:lnSpc>
            </a:pPr>
            <a:r>
              <a:rPr lang="es-ES" sz="2000">
                <a:solidFill>
                  <a:schemeClr val="tx2"/>
                </a:solidFill>
              </a:rPr>
              <a:t>El Reino de Aragón con el Condado de Barcelona, el Reino de Valencia y el Reino de Mallorca, entre otros territorios de los actuales países de Francia, Italia o Grecia entre otros, conformaron la histórica Corona de Aragón. Desde 1978 es una comunidad autónoma española, compuesta por las provincias de Huesca, Teruel y Zaragoza, y que se articula en 32 comarcas y 1 delimitación comarcal. Su capital es la ciudad de Zaragoza. El 23 de abril se celebra la festividad de San Jorge, día de Aragón.</a:t>
            </a:r>
          </a:p>
          <a:p>
            <a:pPr>
              <a:lnSpc>
                <a:spcPct val="80000"/>
              </a:lnSpc>
            </a:pPr>
            <a:r>
              <a:rPr lang="es-ES" sz="2000">
                <a:solidFill>
                  <a:schemeClr val="tx2"/>
                </a:solidFill>
              </a:rPr>
              <a:t>Desde el 2 de agosto de 1999, Marcelino Iglesias Ricou (PSOE-Aragón) es el presidente autonómico de Aragón en coalición con el PAR.</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2400" b="1" dirty="0">
                <a:solidFill>
                  <a:srgbClr val="0070C0"/>
                </a:solidFill>
              </a:rPr>
              <a:t>Agricultura y </a:t>
            </a:r>
            <a:r>
              <a:rPr lang="es-ES" sz="2400" b="1" dirty="0" smtClean="0">
                <a:solidFill>
                  <a:srgbClr val="0070C0"/>
                </a:solidFill>
              </a:rPr>
              <a:t>Silvicultura:</a:t>
            </a:r>
            <a:endParaRPr lang="es-ES" sz="2400" b="1" dirty="0">
              <a:solidFill>
                <a:srgbClr val="0070C0"/>
              </a:solidFill>
            </a:endParaRPr>
          </a:p>
        </p:txBody>
      </p:sp>
      <p:sp>
        <p:nvSpPr>
          <p:cNvPr id="4" name="3 Marcador de contenido"/>
          <p:cNvSpPr>
            <a:spLocks noGrp="1"/>
          </p:cNvSpPr>
          <p:nvPr>
            <p:ph sz="half" idx="1"/>
          </p:nvPr>
        </p:nvSpPr>
        <p:spPr>
          <a:xfrm>
            <a:off x="457200" y="1142984"/>
            <a:ext cx="4038600" cy="5715016"/>
          </a:xfrm>
        </p:spPr>
        <p:txBody>
          <a:bodyPr>
            <a:normAutofit fontScale="47500" lnSpcReduction="20000"/>
          </a:bodyPr>
          <a:lstStyle/>
          <a:p>
            <a:pPr>
              <a:buNone/>
            </a:pPr>
            <a:r>
              <a:rPr lang="es-ES" dirty="0" smtClean="0"/>
              <a:t>           </a:t>
            </a:r>
            <a:r>
              <a:rPr lang="es-ES" dirty="0"/>
              <a:t>   </a:t>
            </a:r>
            <a:r>
              <a:rPr lang="es-ES" sz="3400" dirty="0">
                <a:latin typeface="Times New Roman" pitchFamily="18" charset="0"/>
                <a:cs typeface="Times New Roman" pitchFamily="18" charset="0"/>
              </a:rPr>
              <a:t> La agricultura vasca presenta dos regiones claramente diferenciadas, y hasta contrapuestas, el norte cuya unidad de explotación tradicional es el caserío, de predominio ganadero y el sur, con un modelo agrícola mediterráneo típico en el que predomina el cultivo del trigo y la vid. </a:t>
            </a:r>
          </a:p>
          <a:p>
            <a:pPr>
              <a:buNone/>
            </a:pPr>
            <a:endParaRPr lang="es-ES" sz="3400" dirty="0">
              <a:latin typeface="Times New Roman" pitchFamily="18" charset="0"/>
              <a:cs typeface="Times New Roman" pitchFamily="18" charset="0"/>
            </a:endParaRPr>
          </a:p>
          <a:p>
            <a:pPr>
              <a:buNone/>
            </a:pP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El caserío tradicional es una explotación autosuficiente, aislada, en el que se incluyen los cultivos, los productos ganaderos, los pastos, los árboles frutales (manzanos) y hasta los aperos de labranza y la maquinaria. La estructura y el carácter de los caseríos ha hecho imposible la concentración parcelaria, por lo que muchos de ellos ha dejado de ser rentables y se han orientado hacia otros sectores, servicios turísticos y segunda residencia. Los que sí han llegado a ser rentables es gracias a una profunda modernización de sus explotaciones, invirtiendo mucho dinero en maquinaria. Algunos de los caseríos mantienen una explotación en precario o en agricultura a tiempo parcial, de manera que su titular obtiene las rentas principales en otro sector. </a:t>
            </a:r>
          </a:p>
          <a:p>
            <a:endParaRPr lang="es-ES" dirty="0"/>
          </a:p>
        </p:txBody>
      </p:sp>
      <p:pic>
        <p:nvPicPr>
          <p:cNvPr id="6" name="5 Marcador de contenido" descr="caserio vasco.jpg"/>
          <p:cNvPicPr>
            <a:picLocks noGrp="1" noChangeAspect="1"/>
          </p:cNvPicPr>
          <p:nvPr>
            <p:ph sz="half" idx="2"/>
          </p:nvPr>
        </p:nvPicPr>
        <p:blipFill>
          <a:blip r:embed="rId3" cstate="print"/>
          <a:stretch>
            <a:fillRect/>
          </a:stretch>
        </p:blipFill>
        <p:spPr>
          <a:xfrm>
            <a:off x="4714876" y="2071678"/>
            <a:ext cx="4038600" cy="2705862"/>
          </a:xfrm>
          <a:ln w="57150">
            <a:solidFill>
              <a:schemeClr val="bg1">
                <a:lumMod val="50000"/>
              </a:schemeClr>
            </a:solidFill>
          </a:ln>
        </p:spPr>
      </p:pic>
      <p:sp>
        <p:nvSpPr>
          <p:cNvPr id="7" name="6 Rectángulo"/>
          <p:cNvSpPr/>
          <p:nvPr/>
        </p:nvSpPr>
        <p:spPr>
          <a:xfrm>
            <a:off x="5857884" y="4929198"/>
            <a:ext cx="2000263" cy="369332"/>
          </a:xfrm>
          <a:prstGeom prst="rect">
            <a:avLst/>
          </a:prstGeom>
        </p:spPr>
        <p:txBody>
          <a:bodyPr wrap="square">
            <a:spAutoFit/>
          </a:bodyPr>
          <a:lstStyle/>
          <a:p>
            <a:r>
              <a:rPr lang="es-ES" b="1" dirty="0">
                <a:solidFill>
                  <a:srgbClr val="002060"/>
                </a:solidFill>
              </a:rPr>
              <a:t>C</a:t>
            </a:r>
            <a:r>
              <a:rPr lang="es-ES" b="1" dirty="0" smtClean="0">
                <a:solidFill>
                  <a:srgbClr val="002060"/>
                </a:solidFill>
              </a:rPr>
              <a:t>aserío vasco</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 name="5 Marcador de contenido" descr="Valle-del-Alto-Deba-(Alava)[1].jpg"/>
          <p:cNvPicPr>
            <a:picLocks noGrp="1" noChangeAspect="1"/>
          </p:cNvPicPr>
          <p:nvPr>
            <p:ph sz="half" idx="1"/>
          </p:nvPr>
        </p:nvPicPr>
        <p:blipFill>
          <a:blip r:embed="rId3" cstate="print"/>
          <a:stretch>
            <a:fillRect/>
          </a:stretch>
        </p:blipFill>
        <p:spPr>
          <a:xfrm>
            <a:off x="214282" y="2643182"/>
            <a:ext cx="4598698" cy="1461461"/>
          </a:xfrm>
          <a:ln w="57150">
            <a:solidFill>
              <a:schemeClr val="bg1">
                <a:lumMod val="50000"/>
              </a:schemeClr>
            </a:solidFill>
          </a:ln>
        </p:spPr>
      </p:pic>
      <p:sp>
        <p:nvSpPr>
          <p:cNvPr id="4" name="3 Marcador de contenido"/>
          <p:cNvSpPr>
            <a:spLocks noGrp="1"/>
          </p:cNvSpPr>
          <p:nvPr>
            <p:ph sz="half" idx="2"/>
          </p:nvPr>
        </p:nvSpPr>
        <p:spPr>
          <a:xfrm>
            <a:off x="4648200" y="928670"/>
            <a:ext cx="4038600" cy="5715040"/>
          </a:xfrm>
        </p:spPr>
        <p:txBody>
          <a:bodyPr>
            <a:normAutofit fontScale="55000" lnSpcReduction="20000"/>
          </a:bodyPr>
          <a:lstStyle/>
          <a:p>
            <a:pPr>
              <a:buNone/>
            </a:pPr>
            <a:r>
              <a:rPr lang="es-ES" dirty="0" smtClean="0">
                <a:latin typeface="Times New Roman" pitchFamily="18" charset="0"/>
                <a:cs typeface="Times New Roman" pitchFamily="18" charset="0"/>
              </a:rPr>
              <a:t>           Los </a:t>
            </a:r>
            <a:r>
              <a:rPr lang="es-ES" dirty="0">
                <a:latin typeface="Times New Roman" pitchFamily="18" charset="0"/>
                <a:cs typeface="Times New Roman" pitchFamily="18" charset="0"/>
              </a:rPr>
              <a:t>principales productos agrícolas están vinculados a la producción ganadera, pastos, cebada y forrajes suman más de la mitad de la superficie agrícola útil. También son importantes las producciones de maíz, leguminosas (judías, habas, garbanzos) y los cultivos industriales (remolacha azucarera). En los últimos tiempos están apareciendo explotaciones hortícolas que usan técnicas de producción desvinculadas de la revolución verde (cultivos «biológicos») de alta calidad. Sin embargo, la producción hortícola vasca está dominada por los cultivos de invernadero que aparecieron ya en los años 70 en la costa vasca. </a:t>
            </a:r>
          </a:p>
          <a:p>
            <a:pPr>
              <a:buNone/>
            </a:pPr>
            <a:r>
              <a:rPr lang="es-ES" dirty="0" smtClean="0">
                <a:latin typeface="Times New Roman" pitchFamily="18" charset="0"/>
                <a:cs typeface="Times New Roman" pitchFamily="18" charset="0"/>
              </a:rPr>
              <a:t>        </a:t>
            </a:r>
            <a:r>
              <a:rPr lang="es-ES" dirty="0">
                <a:latin typeface="Times New Roman" pitchFamily="18" charset="0"/>
                <a:cs typeface="Times New Roman" pitchFamily="18" charset="0"/>
              </a:rPr>
              <a:t>    Porcentualmente la producción silvícola vasca es bastante importante. Se centra en especies de crecimiento rápido, como el pino, y cubre la mayor parte de la superficie arbolada. Las principales comarcas silvícolas son el Alto Deba, </a:t>
            </a:r>
            <a:r>
              <a:rPr lang="es-ES" dirty="0" err="1">
                <a:latin typeface="Times New Roman" pitchFamily="18" charset="0"/>
                <a:cs typeface="Times New Roman" pitchFamily="18" charset="0"/>
              </a:rPr>
              <a:t>Goyerri</a:t>
            </a:r>
            <a:r>
              <a:rPr lang="es-ES" dirty="0">
                <a:latin typeface="Times New Roman" pitchFamily="18" charset="0"/>
                <a:cs typeface="Times New Roman" pitchFamily="18" charset="0"/>
              </a:rPr>
              <a:t> y el </a:t>
            </a:r>
            <a:r>
              <a:rPr lang="es-ES" dirty="0" err="1">
                <a:latin typeface="Times New Roman" pitchFamily="18" charset="0"/>
                <a:cs typeface="Times New Roman" pitchFamily="18" charset="0"/>
              </a:rPr>
              <a:t>Duranguesado</a:t>
            </a:r>
            <a:r>
              <a:rPr lang="es-ES" dirty="0">
                <a:latin typeface="Times New Roman" pitchFamily="18" charset="0"/>
                <a:cs typeface="Times New Roman" pitchFamily="18" charset="0"/>
              </a:rPr>
              <a:t>. Su producción se dedica mayoritariamente a la madera, bien para muebles bien para otros usos, y en menor medida a la producción de pasta de papel. </a:t>
            </a:r>
            <a:endParaRPr lang="es-ES" dirty="0" smtClean="0">
              <a:latin typeface="Times New Roman" pitchFamily="18" charset="0"/>
              <a:cs typeface="Times New Roman" pitchFamily="18" charset="0"/>
            </a:endParaRPr>
          </a:p>
          <a:p>
            <a:endParaRPr lang="es-ES" dirty="0"/>
          </a:p>
          <a:p>
            <a:pPr>
              <a:buNone/>
            </a:pPr>
            <a:r>
              <a:rPr lang="es-ES" dirty="0"/>
              <a:t>Usos del suelo:</a:t>
            </a:r>
          </a:p>
          <a:p>
            <a:r>
              <a:rPr lang="es-ES" dirty="0"/>
              <a:t>Tierras de cultivo: 28%</a:t>
            </a:r>
          </a:p>
          <a:p>
            <a:r>
              <a:rPr lang="es-ES" dirty="0"/>
              <a:t>Terreno Forestal:</a:t>
            </a:r>
            <a:r>
              <a:rPr lang="es-ES" b="1" dirty="0"/>
              <a:t> </a:t>
            </a:r>
            <a:r>
              <a:rPr lang="es-ES" dirty="0"/>
              <a:t>54%</a:t>
            </a:r>
          </a:p>
          <a:p>
            <a:endParaRPr lang="es-ES" dirty="0"/>
          </a:p>
        </p:txBody>
      </p:sp>
      <p:sp>
        <p:nvSpPr>
          <p:cNvPr id="7" name="6 Rectángulo"/>
          <p:cNvSpPr/>
          <p:nvPr/>
        </p:nvSpPr>
        <p:spPr>
          <a:xfrm>
            <a:off x="1928794" y="4214818"/>
            <a:ext cx="1357322" cy="369332"/>
          </a:xfrm>
          <a:prstGeom prst="rect">
            <a:avLst/>
          </a:prstGeom>
        </p:spPr>
        <p:txBody>
          <a:bodyPr wrap="square">
            <a:spAutoFit/>
          </a:bodyPr>
          <a:lstStyle/>
          <a:p>
            <a:r>
              <a:rPr lang="es-ES" b="1" dirty="0" smtClean="0">
                <a:solidFill>
                  <a:srgbClr val="002060"/>
                </a:solidFill>
                <a:latin typeface="Times New Roman" pitchFamily="18" charset="0"/>
                <a:cs typeface="Times New Roman" pitchFamily="18" charset="0"/>
              </a:rPr>
              <a:t>Alto Deba</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571480"/>
            <a:ext cx="8229600" cy="846158"/>
          </a:xfrm>
        </p:spPr>
        <p:txBody>
          <a:bodyPr>
            <a:noAutofit/>
          </a:bodyPr>
          <a:lstStyle/>
          <a:p>
            <a:pPr algn="l"/>
            <a:r>
              <a:rPr lang="es-ES" sz="2400" b="1" dirty="0" smtClean="0">
                <a:solidFill>
                  <a:srgbClr val="0070C0"/>
                </a:solidFill>
              </a:rPr>
              <a:t>Ganadería:</a:t>
            </a:r>
            <a:r>
              <a:rPr lang="es-ES" sz="2400" b="1" dirty="0">
                <a:solidFill>
                  <a:srgbClr val="0070C0"/>
                </a:solidFill>
              </a:rPr>
              <a:t/>
            </a:r>
            <a:br>
              <a:rPr lang="es-ES" sz="2400" b="1" dirty="0">
                <a:solidFill>
                  <a:srgbClr val="0070C0"/>
                </a:solidFill>
              </a:rPr>
            </a:br>
            <a:endParaRPr lang="es-ES" sz="2400" dirty="0">
              <a:solidFill>
                <a:srgbClr val="0070C0"/>
              </a:solidFill>
            </a:endParaRPr>
          </a:p>
        </p:txBody>
      </p:sp>
      <p:sp>
        <p:nvSpPr>
          <p:cNvPr id="6" name="5 Marcador de contenido"/>
          <p:cNvSpPr>
            <a:spLocks noGrp="1"/>
          </p:cNvSpPr>
          <p:nvPr>
            <p:ph idx="1"/>
          </p:nvPr>
        </p:nvSpPr>
        <p:spPr/>
        <p:txBody>
          <a:bodyPr>
            <a:normAutofit fontScale="77500" lnSpcReduction="20000"/>
          </a:bodyPr>
          <a:lstStyle/>
          <a:p>
            <a:pPr>
              <a:buNone/>
            </a:pPr>
            <a:r>
              <a:rPr lang="es-ES" dirty="0" smtClean="0"/>
              <a:t>          </a:t>
            </a:r>
            <a:r>
              <a:rPr lang="es-ES" sz="3100" dirty="0" smtClean="0">
                <a:latin typeface="Times New Roman" pitchFamily="18" charset="0"/>
                <a:cs typeface="Times New Roman" pitchFamily="18" charset="0"/>
              </a:rPr>
              <a:t>La </a:t>
            </a:r>
            <a:r>
              <a:rPr lang="es-ES" sz="3100" dirty="0">
                <a:latin typeface="Times New Roman" pitchFamily="18" charset="0"/>
                <a:cs typeface="Times New Roman" pitchFamily="18" charset="0"/>
              </a:rPr>
              <a:t>ganadería de leche es la principal actividad agropecuaria del País Vasco. La ganadería bovina es muy antigua en la región, tanto para leche como para carne. Su modo de explotación mayoritario es </a:t>
            </a:r>
            <a:r>
              <a:rPr lang="es-ES" sz="3100" dirty="0" err="1">
                <a:latin typeface="Times New Roman" pitchFamily="18" charset="0"/>
                <a:cs typeface="Times New Roman" pitchFamily="18" charset="0"/>
              </a:rPr>
              <a:t>semiextensivo</a:t>
            </a:r>
            <a:r>
              <a:rPr lang="es-ES" sz="3100" dirty="0">
                <a:latin typeface="Times New Roman" pitchFamily="18" charset="0"/>
                <a:cs typeface="Times New Roman" pitchFamily="18" charset="0"/>
              </a:rPr>
              <a:t>, ya que se concentran en las regiones montañosas. También son importantes las cabañas avícolas, porcina, ovina y caprina. Son explotaciones modernas e intensivas localizadas en las comarcas más densamente pobladas. </a:t>
            </a:r>
          </a:p>
          <a:p>
            <a:pPr>
              <a:buNone/>
            </a:pPr>
            <a:r>
              <a:rPr lang="es-ES" sz="3100" dirty="0" smtClean="0">
                <a:latin typeface="Times New Roman" pitchFamily="18" charset="0"/>
                <a:cs typeface="Times New Roman" pitchFamily="18" charset="0"/>
              </a:rPr>
              <a:t>      </a:t>
            </a:r>
            <a:r>
              <a:rPr lang="es-ES" sz="3100" dirty="0">
                <a:latin typeface="Times New Roman" pitchFamily="18" charset="0"/>
                <a:cs typeface="Times New Roman" pitchFamily="18" charset="0"/>
              </a:rPr>
              <a:t>    Tanto en las explotaciones agrícolas como en las ganaderas el trabajo asalariado es prácticamente nulo, ya que la mayoría de ellas son explotaciones en régimen de propiedad gestionadas por la unidad familiar. Son explotaciones modernas cuya producción se destina íntegramente al </a:t>
            </a:r>
            <a:r>
              <a:rPr lang="es-ES" sz="3100" dirty="0" smtClean="0">
                <a:latin typeface="Times New Roman" pitchFamily="18" charset="0"/>
                <a:cs typeface="Times New Roman" pitchFamily="18" charset="0"/>
              </a:rPr>
              <a:t>mercado.</a:t>
            </a:r>
            <a:endParaRPr lang="es-ES" sz="3100" dirty="0">
              <a:latin typeface="Times New Roman" pitchFamily="18" charset="0"/>
              <a:cs typeface="Times New Roman" pitchFamily="18" charset="0"/>
            </a:endParaRPr>
          </a:p>
          <a:p>
            <a:endParaRPr lang="es-E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2400" b="1" dirty="0" smtClean="0">
                <a:solidFill>
                  <a:srgbClr val="0070C0"/>
                </a:solidFill>
              </a:rPr>
              <a:t>Pesca:</a:t>
            </a:r>
            <a:endParaRPr lang="es-ES" sz="2400" b="1" dirty="0">
              <a:solidFill>
                <a:srgbClr val="0070C0"/>
              </a:solidFill>
            </a:endParaRPr>
          </a:p>
        </p:txBody>
      </p:sp>
      <p:sp>
        <p:nvSpPr>
          <p:cNvPr id="4" name="3 Marcador de contenido"/>
          <p:cNvSpPr>
            <a:spLocks noGrp="1"/>
          </p:cNvSpPr>
          <p:nvPr>
            <p:ph sz="half" idx="1"/>
          </p:nvPr>
        </p:nvSpPr>
        <p:spPr>
          <a:xfrm>
            <a:off x="457200" y="1428736"/>
            <a:ext cx="4038600" cy="5143536"/>
          </a:xfrm>
        </p:spPr>
        <p:txBody>
          <a:bodyPr>
            <a:normAutofit fontScale="55000" lnSpcReduction="20000"/>
          </a:bodyPr>
          <a:lstStyle/>
          <a:p>
            <a:pPr>
              <a:buNone/>
            </a:pPr>
            <a:r>
              <a:rPr lang="es-ES" sz="2900" dirty="0" smtClean="0">
                <a:latin typeface="Times New Roman" pitchFamily="18" charset="0"/>
                <a:cs typeface="Times New Roman" pitchFamily="18" charset="0"/>
              </a:rPr>
              <a:t>              La </a:t>
            </a:r>
            <a:r>
              <a:rPr lang="es-ES" sz="2900" dirty="0">
                <a:latin typeface="Times New Roman" pitchFamily="18" charset="0"/>
                <a:cs typeface="Times New Roman" pitchFamily="18" charset="0"/>
              </a:rPr>
              <a:t>pesca es una actividad de gran tradición en el País Vasco, pero ha quedado muy atrasada con respecto a otras regiones debido a la orientación industrial de los principales puertos vascos. </a:t>
            </a:r>
            <a:endParaRPr lang="es-ES" sz="2900" dirty="0" smtClean="0">
              <a:latin typeface="Times New Roman" pitchFamily="18" charset="0"/>
              <a:cs typeface="Times New Roman" pitchFamily="18" charset="0"/>
            </a:endParaRPr>
          </a:p>
          <a:p>
            <a:pPr>
              <a:buNone/>
            </a:pPr>
            <a:endParaRPr lang="es-ES" sz="2900" dirty="0">
              <a:latin typeface="Times New Roman" pitchFamily="18" charset="0"/>
              <a:cs typeface="Times New Roman" pitchFamily="18" charset="0"/>
            </a:endParaRPr>
          </a:p>
          <a:p>
            <a:pPr>
              <a:buNone/>
            </a:pPr>
            <a:r>
              <a:rPr lang="es-ES" sz="2900" dirty="0">
                <a:latin typeface="Times New Roman" pitchFamily="18" charset="0"/>
                <a:cs typeface="Times New Roman" pitchFamily="18" charset="0"/>
              </a:rPr>
              <a:t>  </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  La pesca de bajura es la más tradicional, caracterizada por la captura de merluza. Además de la merluza se capturan pescadilla, besugo, congrio, rape, chicharro, bonito, atún, sardina, etc., con artes artesanales, lo que no ha evitado la sobreexplotación de los recursos debido a la gran cantidad de barcos existentes. </a:t>
            </a:r>
            <a:endParaRPr lang="es-ES" sz="2900" dirty="0" smtClean="0">
              <a:latin typeface="Times New Roman" pitchFamily="18" charset="0"/>
              <a:cs typeface="Times New Roman" pitchFamily="18" charset="0"/>
            </a:endParaRPr>
          </a:p>
          <a:p>
            <a:pPr>
              <a:buNone/>
            </a:pPr>
            <a:endParaRPr lang="es-ES" sz="2900" dirty="0">
              <a:latin typeface="Times New Roman" pitchFamily="18" charset="0"/>
              <a:cs typeface="Times New Roman" pitchFamily="18" charset="0"/>
            </a:endParaRPr>
          </a:p>
          <a:p>
            <a:pPr>
              <a:buNone/>
            </a:pPr>
            <a:r>
              <a:rPr lang="es-ES" sz="2900" dirty="0">
                <a:latin typeface="Times New Roman" pitchFamily="18" charset="0"/>
                <a:cs typeface="Times New Roman" pitchFamily="18" charset="0"/>
              </a:rPr>
              <a:t> </a:t>
            </a:r>
            <a:r>
              <a:rPr lang="es-ES" sz="2900" dirty="0" smtClean="0">
                <a:latin typeface="Times New Roman" pitchFamily="18" charset="0"/>
                <a:cs typeface="Times New Roman" pitchFamily="18" charset="0"/>
              </a:rPr>
              <a:t>           </a:t>
            </a:r>
            <a:r>
              <a:rPr lang="es-ES" sz="2900" dirty="0">
                <a:latin typeface="Times New Roman" pitchFamily="18" charset="0"/>
                <a:cs typeface="Times New Roman" pitchFamily="18" charset="0"/>
              </a:rPr>
              <a:t>   La pesca de altura y gran altura tiene un carácter totalmente diferente, son empresas capitalistas que pescan en caladeros lejanos. El principal puerto pesquero vasco es el de </a:t>
            </a:r>
            <a:r>
              <a:rPr lang="es-ES" sz="2900" dirty="0" err="1" smtClean="0">
                <a:latin typeface="Times New Roman" pitchFamily="18" charset="0"/>
                <a:cs typeface="Times New Roman" pitchFamily="18" charset="0"/>
              </a:rPr>
              <a:t>Ondárroa</a:t>
            </a:r>
            <a:r>
              <a:rPr lang="es-ES" sz="2900" dirty="0">
                <a:latin typeface="Times New Roman" pitchFamily="18" charset="0"/>
                <a:cs typeface="Times New Roman" pitchFamily="18" charset="0"/>
              </a:rPr>
              <a:t>, seguido del de Pasajes. Es una flota moderna, aunque pequeña, de barcos congeladores y factoría. </a:t>
            </a:r>
          </a:p>
          <a:p>
            <a:endParaRPr lang="es-ES" dirty="0"/>
          </a:p>
        </p:txBody>
      </p:sp>
      <p:pic>
        <p:nvPicPr>
          <p:cNvPr id="6" name="5 Marcador de contenido" descr="64217-ondarroa-puerto-de-ondarroa[1].jpg"/>
          <p:cNvPicPr>
            <a:picLocks noGrp="1" noChangeAspect="1"/>
          </p:cNvPicPr>
          <p:nvPr>
            <p:ph sz="half" idx="2"/>
          </p:nvPr>
        </p:nvPicPr>
        <p:blipFill>
          <a:blip r:embed="rId3" cstate="print"/>
          <a:stretch>
            <a:fillRect/>
          </a:stretch>
        </p:blipFill>
        <p:spPr>
          <a:xfrm>
            <a:off x="4714876" y="1857364"/>
            <a:ext cx="4038600" cy="3028950"/>
          </a:xfrm>
          <a:ln w="57150">
            <a:solidFill>
              <a:schemeClr val="bg1">
                <a:lumMod val="50000"/>
              </a:schemeClr>
            </a:solidFill>
          </a:ln>
        </p:spPr>
      </p:pic>
      <p:sp>
        <p:nvSpPr>
          <p:cNvPr id="7" name="6 Rectángulo"/>
          <p:cNvSpPr/>
          <p:nvPr/>
        </p:nvSpPr>
        <p:spPr>
          <a:xfrm>
            <a:off x="5572132" y="4929198"/>
            <a:ext cx="2857520" cy="369332"/>
          </a:xfrm>
          <a:prstGeom prst="rect">
            <a:avLst/>
          </a:prstGeom>
        </p:spPr>
        <p:txBody>
          <a:bodyPr wrap="square">
            <a:spAutoFit/>
          </a:bodyPr>
          <a:lstStyle/>
          <a:p>
            <a:r>
              <a:rPr lang="es-ES" b="1" dirty="0" smtClean="0">
                <a:solidFill>
                  <a:srgbClr val="002060"/>
                </a:solidFill>
                <a:latin typeface="Times New Roman" pitchFamily="18" charset="0"/>
                <a:cs typeface="Times New Roman" pitchFamily="18" charset="0"/>
              </a:rPr>
              <a:t>Puerto de </a:t>
            </a:r>
            <a:r>
              <a:rPr lang="es-ES" b="1" dirty="0" err="1" smtClean="0">
                <a:solidFill>
                  <a:srgbClr val="002060"/>
                </a:solidFill>
                <a:latin typeface="Times New Roman" pitchFamily="18" charset="0"/>
                <a:cs typeface="Times New Roman" pitchFamily="18" charset="0"/>
              </a:rPr>
              <a:t>Ondárroa</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dirty="0">
                <a:solidFill>
                  <a:srgbClr val="0070C0"/>
                </a:solidFill>
              </a:rPr>
              <a:t>Sector </a:t>
            </a:r>
            <a:r>
              <a:rPr lang="es-ES" sz="3600" b="1" dirty="0" smtClean="0">
                <a:solidFill>
                  <a:srgbClr val="0070C0"/>
                </a:solidFill>
              </a:rPr>
              <a:t>Secundario</a:t>
            </a:r>
            <a:r>
              <a:rPr lang="es-ES" dirty="0"/>
              <a:t/>
            </a:r>
            <a:br>
              <a:rPr lang="es-ES" dirty="0"/>
            </a:br>
            <a:endParaRPr lang="es-ES" dirty="0"/>
          </a:p>
        </p:txBody>
      </p:sp>
      <p:sp>
        <p:nvSpPr>
          <p:cNvPr id="5" name="4 Marcador de texto"/>
          <p:cNvSpPr>
            <a:spLocks noGrp="1"/>
          </p:cNvSpPr>
          <p:nvPr>
            <p:ph type="body" idx="1"/>
          </p:nvPr>
        </p:nvSpPr>
        <p:spPr/>
        <p:txBody>
          <a:bodyPr/>
          <a:lstStyle/>
          <a:p>
            <a:r>
              <a:rPr lang="es-ES" dirty="0">
                <a:solidFill>
                  <a:srgbClr val="0070C0"/>
                </a:solidFill>
              </a:rPr>
              <a:t>Minería y </a:t>
            </a:r>
            <a:r>
              <a:rPr lang="es-ES" dirty="0" smtClean="0">
                <a:solidFill>
                  <a:srgbClr val="0070C0"/>
                </a:solidFill>
              </a:rPr>
              <a:t>energía:</a:t>
            </a:r>
            <a:endParaRPr lang="es-ES" dirty="0">
              <a:solidFill>
                <a:srgbClr val="0070C0"/>
              </a:solidFill>
            </a:endParaRPr>
          </a:p>
          <a:p>
            <a:endParaRPr lang="es-ES" dirty="0">
              <a:solidFill>
                <a:srgbClr val="0070C0"/>
              </a:solidFill>
            </a:endParaRPr>
          </a:p>
        </p:txBody>
      </p:sp>
      <p:sp>
        <p:nvSpPr>
          <p:cNvPr id="6" name="5 Marcador de contenido"/>
          <p:cNvSpPr>
            <a:spLocks noGrp="1"/>
          </p:cNvSpPr>
          <p:nvPr>
            <p:ph sz="half" idx="2"/>
          </p:nvPr>
        </p:nvSpPr>
        <p:spPr>
          <a:xfrm>
            <a:off x="457200" y="1857364"/>
            <a:ext cx="8115328" cy="4572032"/>
          </a:xfrm>
        </p:spPr>
        <p:txBody>
          <a:bodyPr>
            <a:normAutofit fontScale="85000" lnSpcReduction="10000"/>
          </a:bodyPr>
          <a:lstStyle/>
          <a:p>
            <a:pPr>
              <a:buNone/>
            </a:pPr>
            <a:r>
              <a:rPr lang="es-ES" dirty="0" smtClean="0">
                <a:latin typeface="Times New Roman" pitchFamily="18" charset="0"/>
                <a:cs typeface="Times New Roman" pitchFamily="18" charset="0"/>
              </a:rPr>
              <a:t>             La minería vasca del hierro tiene gran tradición histórica. En el siglo XIX llegó a ser una de las más importantes de Europa. Los principales productos mineros son el hierro, plomo y cinc, cobre, petróleo y gas natural. El hierro se explota en Vizcaya, en la comarca del Gran Bilbao (</a:t>
            </a:r>
            <a:r>
              <a:rPr lang="es-ES" dirty="0" err="1" smtClean="0">
                <a:latin typeface="Times New Roman" pitchFamily="18" charset="0"/>
                <a:cs typeface="Times New Roman" pitchFamily="18" charset="0"/>
              </a:rPr>
              <a:t>Somorrostro</a:t>
            </a:r>
            <a:r>
              <a:rPr lang="es-ES" dirty="0" smtClean="0">
                <a:latin typeface="Times New Roman" pitchFamily="18" charset="0"/>
                <a:cs typeface="Times New Roman" pitchFamily="18" charset="0"/>
              </a:rPr>
              <a:t>). El plomo y el cinc están muy extendidos por todas las sierras de los montes Vascos y la costa. El cobre se halla en la sierra de </a:t>
            </a:r>
            <a:r>
              <a:rPr lang="es-ES" dirty="0" err="1" smtClean="0">
                <a:latin typeface="Times New Roman" pitchFamily="18" charset="0"/>
                <a:cs typeface="Times New Roman" pitchFamily="18" charset="0"/>
              </a:rPr>
              <a:t>Urkilla</a:t>
            </a:r>
            <a:r>
              <a:rPr lang="es-ES" dirty="0" smtClean="0">
                <a:latin typeface="Times New Roman" pitchFamily="18" charset="0"/>
                <a:cs typeface="Times New Roman" pitchFamily="18" charset="0"/>
              </a:rPr>
              <a:t> y en la de </a:t>
            </a:r>
            <a:r>
              <a:rPr lang="es-ES" dirty="0" err="1" smtClean="0">
                <a:latin typeface="Times New Roman" pitchFamily="18" charset="0"/>
                <a:cs typeface="Times New Roman" pitchFamily="18" charset="0"/>
              </a:rPr>
              <a:t>Aralar</a:t>
            </a:r>
            <a:r>
              <a:rPr lang="es-ES" dirty="0" smtClean="0">
                <a:latin typeface="Times New Roman" pitchFamily="18" charset="0"/>
                <a:cs typeface="Times New Roman" pitchFamily="18" charset="0"/>
              </a:rPr>
              <a:t>. Existen bolsas de petróleo y gas natural en pequeñas cantidades por toda la región, aunque sólo se explotan un par de plataformas petrolíferas frente a las costas vizcaínas. </a:t>
            </a:r>
          </a:p>
          <a:p>
            <a:pPr>
              <a:buNone/>
            </a:pPr>
            <a:r>
              <a:rPr lang="es-ES" dirty="0" smtClean="0">
                <a:latin typeface="Times New Roman" pitchFamily="18" charset="0"/>
                <a:cs typeface="Times New Roman" pitchFamily="18" charset="0"/>
              </a:rPr>
              <a:t>              La producción de energía eléctrica es muy inferior al consumo de la región. La producción hidroeléctrica es, en casi su totalidad, generada por pequeñas centrales que no requieren presas en los ríos. Más importante es la producción termoeléctrica. Existen tres centrales termoeléctricas, dos en Vizcaya, </a:t>
            </a:r>
            <a:r>
              <a:rPr lang="es-ES" dirty="0" err="1" smtClean="0">
                <a:latin typeface="Times New Roman" pitchFamily="18" charset="0"/>
                <a:cs typeface="Times New Roman" pitchFamily="18" charset="0"/>
              </a:rPr>
              <a:t>Burceña</a:t>
            </a:r>
            <a:r>
              <a:rPr lang="es-ES" dirty="0" smtClean="0">
                <a:latin typeface="Times New Roman" pitchFamily="18" charset="0"/>
                <a:cs typeface="Times New Roman" pitchFamily="18" charset="0"/>
              </a:rPr>
              <a:t> (Bilbao) y Santurce; y una en Guipúzcoa, Pasajes de San Juan, que suman más de 1.200.000 KW de potencia. </a:t>
            </a:r>
          </a:p>
          <a:p>
            <a:endParaRPr lang="es-ES" dirty="0" smtClean="0"/>
          </a:p>
          <a:p>
            <a:endParaRPr lang="es-ES" dirty="0"/>
          </a:p>
        </p:txBody>
      </p:sp>
      <p:sp>
        <p:nvSpPr>
          <p:cNvPr id="7" name="6 Marcador de texto"/>
          <p:cNvSpPr>
            <a:spLocks noGrp="1"/>
          </p:cNvSpPr>
          <p:nvPr>
            <p:ph type="body" sz="quarter" idx="3"/>
          </p:nvPr>
        </p:nvSpPr>
        <p:spPr/>
        <p:txBody>
          <a:bodyPr/>
          <a:lstStyle/>
          <a:p>
            <a:endParaRPr lang="es-ES"/>
          </a:p>
        </p:txBody>
      </p:sp>
      <p:sp>
        <p:nvSpPr>
          <p:cNvPr id="8" name="7 Marcador de contenido"/>
          <p:cNvSpPr>
            <a:spLocks noGrp="1"/>
          </p:cNvSpPr>
          <p:nvPr>
            <p:ph sz="quarter" idx="4"/>
          </p:nvPr>
        </p:nvSpPr>
        <p:spPr>
          <a:xfrm>
            <a:off x="4645025" y="1142984"/>
            <a:ext cx="4041775" cy="5357850"/>
          </a:xfrm>
        </p:spPr>
        <p:txBody>
          <a:bodyPr>
            <a:normAutofit/>
          </a:bodyPr>
          <a:lstStyle/>
          <a:p>
            <a:endParaRPr lang="es-ES" dirty="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pPr algn="l"/>
            <a:r>
              <a:rPr lang="es-ES" sz="2700" b="1" dirty="0" smtClean="0">
                <a:solidFill>
                  <a:srgbClr val="0070C0"/>
                </a:solidFill>
              </a:rPr>
              <a:t/>
            </a:r>
            <a:br>
              <a:rPr lang="es-ES" sz="2700" b="1" dirty="0" smtClean="0">
                <a:solidFill>
                  <a:srgbClr val="0070C0"/>
                </a:solidFill>
              </a:rPr>
            </a:br>
            <a:r>
              <a:rPr lang="es-ES" sz="2700" b="1" dirty="0">
                <a:solidFill>
                  <a:srgbClr val="0070C0"/>
                </a:solidFill>
              </a:rPr>
              <a:t/>
            </a:r>
            <a:br>
              <a:rPr lang="es-ES" sz="2700" b="1" dirty="0">
                <a:solidFill>
                  <a:srgbClr val="0070C0"/>
                </a:solidFill>
              </a:rPr>
            </a:br>
            <a:r>
              <a:rPr lang="es-ES" sz="2700" b="1" dirty="0" smtClean="0">
                <a:solidFill>
                  <a:srgbClr val="0070C0"/>
                </a:solidFill>
              </a:rPr>
              <a:t/>
            </a:r>
            <a:br>
              <a:rPr lang="es-ES" sz="2700" b="1" dirty="0" smtClean="0">
                <a:solidFill>
                  <a:srgbClr val="0070C0"/>
                </a:solidFill>
              </a:rPr>
            </a:br>
            <a:r>
              <a:rPr lang="es-ES" sz="2700" b="1" dirty="0" smtClean="0">
                <a:solidFill>
                  <a:srgbClr val="0070C0"/>
                </a:solidFill>
              </a:rPr>
              <a:t>Industria:</a:t>
            </a:r>
            <a:r>
              <a:rPr lang="es-ES" b="1" dirty="0"/>
              <a:t/>
            </a:r>
            <a:br>
              <a:rPr lang="es-ES" b="1" dirty="0"/>
            </a:br>
            <a:endParaRPr lang="es-ES" dirty="0"/>
          </a:p>
        </p:txBody>
      </p:sp>
      <p:pic>
        <p:nvPicPr>
          <p:cNvPr id="10" name="9 Marcador de contenido" descr="517px-Alto_horno_antiguo_Sestao[1].jpg"/>
          <p:cNvPicPr>
            <a:picLocks noGrp="1" noChangeAspect="1"/>
          </p:cNvPicPr>
          <p:nvPr>
            <p:ph sz="half" idx="1"/>
          </p:nvPr>
        </p:nvPicPr>
        <p:blipFill>
          <a:blip r:embed="rId3" cstate="print"/>
          <a:stretch>
            <a:fillRect/>
          </a:stretch>
        </p:blipFill>
        <p:spPr>
          <a:xfrm>
            <a:off x="857224" y="1571612"/>
            <a:ext cx="3000396" cy="3482084"/>
          </a:xfrm>
          <a:ln w="57150">
            <a:solidFill>
              <a:schemeClr val="bg1">
                <a:lumMod val="50000"/>
              </a:schemeClr>
            </a:solidFill>
          </a:ln>
        </p:spPr>
      </p:pic>
      <p:sp>
        <p:nvSpPr>
          <p:cNvPr id="9" name="8 Marcador de contenido"/>
          <p:cNvSpPr>
            <a:spLocks noGrp="1"/>
          </p:cNvSpPr>
          <p:nvPr>
            <p:ph sz="half" idx="2"/>
          </p:nvPr>
        </p:nvSpPr>
        <p:spPr>
          <a:xfrm>
            <a:off x="4648200" y="642918"/>
            <a:ext cx="4038600" cy="6000792"/>
          </a:xfrm>
        </p:spPr>
        <p:txBody>
          <a:bodyPr>
            <a:normAutofit fontScale="55000" lnSpcReduction="20000"/>
          </a:bodyPr>
          <a:lstStyle/>
          <a:p>
            <a:pPr>
              <a:buNone/>
            </a:pPr>
            <a:r>
              <a:rPr lang="es-ES" dirty="0" smtClean="0"/>
              <a:t>              El </a:t>
            </a:r>
            <a:r>
              <a:rPr lang="es-ES" dirty="0"/>
              <a:t>País Vasco es una de las regiones industriales más antiguas y estables de España. En el siglo XIX entra en el ciclo de la revolución industrial gracias a una burguesía emprendedora. Pero es en la década de los 60, durante el desarrollismo, cuando recibe su impulso definitivo que llega hasta hoy. </a:t>
            </a:r>
            <a:endParaRPr lang="es-ES" dirty="0" smtClean="0"/>
          </a:p>
          <a:p>
            <a:pPr>
              <a:buNone/>
            </a:pPr>
            <a:endParaRPr lang="es-ES" dirty="0"/>
          </a:p>
          <a:p>
            <a:pPr>
              <a:buNone/>
            </a:pPr>
            <a:r>
              <a:rPr lang="es-ES" dirty="0" smtClean="0"/>
              <a:t>           </a:t>
            </a:r>
            <a:r>
              <a:rPr lang="es-ES" dirty="0"/>
              <a:t>    La </a:t>
            </a:r>
            <a:r>
              <a:rPr lang="es-ES" dirty="0" err="1" smtClean="0"/>
              <a:t>siderometalurgia</a:t>
            </a:r>
            <a:r>
              <a:rPr lang="es-ES" dirty="0" smtClean="0"/>
              <a:t> </a:t>
            </a:r>
            <a:r>
              <a:rPr lang="es-ES" dirty="0"/>
              <a:t>es la principal actividad industrial del País Vasco, abarca gran cantidad de actividades. Tiene un alto grado de concentración espacial. Casi toda ella está en el margen izquierdo de la ría de Bilbao, aunque también hay plantas siderometalúrgicas en el resto de Vizcaya y en Guipúzcoa. Hay que mencionar la construcción naval, que a pesar de la profunda crisis que atraviesa tiene una notable importancia. Los principales astilleros se encuentran en Sestao. </a:t>
            </a:r>
            <a:endParaRPr lang="es-ES" dirty="0" smtClean="0"/>
          </a:p>
          <a:p>
            <a:pPr>
              <a:buNone/>
            </a:pPr>
            <a:endParaRPr lang="es-ES" dirty="0"/>
          </a:p>
          <a:p>
            <a:pPr>
              <a:buNone/>
            </a:pPr>
            <a:r>
              <a:rPr lang="es-ES" dirty="0" smtClean="0"/>
              <a:t>            </a:t>
            </a:r>
            <a:r>
              <a:rPr lang="es-ES" dirty="0"/>
              <a:t>    La industria química es muy moderna (años 70). Existen dos centros principales la ría de </a:t>
            </a:r>
            <a:r>
              <a:rPr lang="es-ES" dirty="0" err="1"/>
              <a:t>Ibaizábal</a:t>
            </a:r>
            <a:r>
              <a:rPr lang="es-ES" dirty="0"/>
              <a:t> en Vizcaya y el área metropolitana de San Sebastián, aunque hay otros centros en el resto de Guipúzcoa y en Álava. </a:t>
            </a:r>
          </a:p>
          <a:p>
            <a:endParaRPr lang="es-ES" dirty="0"/>
          </a:p>
        </p:txBody>
      </p:sp>
      <p:sp>
        <p:nvSpPr>
          <p:cNvPr id="11" name="10 Rectángulo"/>
          <p:cNvSpPr/>
          <p:nvPr/>
        </p:nvSpPr>
        <p:spPr>
          <a:xfrm>
            <a:off x="0" y="5143513"/>
            <a:ext cx="5072066" cy="369332"/>
          </a:xfrm>
          <a:prstGeom prst="rect">
            <a:avLst/>
          </a:prstGeom>
        </p:spPr>
        <p:txBody>
          <a:bodyPr wrap="square">
            <a:spAutoFit/>
          </a:bodyPr>
          <a:lstStyle/>
          <a:p>
            <a:r>
              <a:rPr lang="es-ES" b="1" dirty="0">
                <a:solidFill>
                  <a:srgbClr val="002060"/>
                </a:solidFill>
              </a:rPr>
              <a:t>Planta siderometalúrgica en Vizcaya (Altos Hornos)</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dirty="0"/>
          </a:p>
        </p:txBody>
      </p:sp>
      <p:sp>
        <p:nvSpPr>
          <p:cNvPr id="6" name="5 Marcador de contenido"/>
          <p:cNvSpPr>
            <a:spLocks noGrp="1"/>
          </p:cNvSpPr>
          <p:nvPr>
            <p:ph idx="1"/>
          </p:nvPr>
        </p:nvSpPr>
        <p:spPr>
          <a:xfrm>
            <a:off x="457200" y="928670"/>
            <a:ext cx="8229600" cy="5715040"/>
          </a:xfrm>
        </p:spPr>
        <p:txBody>
          <a:bodyPr>
            <a:normAutofit fontScale="47500" lnSpcReduction="20000"/>
          </a:bodyPr>
          <a:lstStyle/>
          <a:p>
            <a:pPr>
              <a:buNone/>
            </a:pPr>
            <a:r>
              <a:rPr lang="es-ES" dirty="0" smtClean="0"/>
              <a:t>        </a:t>
            </a:r>
            <a:r>
              <a:rPr lang="es-ES" dirty="0"/>
              <a:t>    </a:t>
            </a:r>
            <a:r>
              <a:rPr lang="es-ES" sz="3400" dirty="0">
                <a:latin typeface="Times New Roman" pitchFamily="18" charset="0"/>
                <a:cs typeface="Times New Roman" pitchFamily="18" charset="0"/>
              </a:rPr>
              <a:t>Las industrias manufactureras de bienes de consumo son muy numerosas y están muy diversificadas. Algunas de estas empresas pertenecen al subsector de la alta tecnología. Se encuentran </a:t>
            </a:r>
            <a:r>
              <a:rPr lang="es-ES" sz="3400" dirty="0" smtClean="0">
                <a:latin typeface="Times New Roman" pitchFamily="18" charset="0"/>
                <a:cs typeface="Times New Roman" pitchFamily="18" charset="0"/>
              </a:rPr>
              <a:t>diseminadas </a:t>
            </a:r>
            <a:r>
              <a:rPr lang="es-ES" sz="3400" dirty="0">
                <a:latin typeface="Times New Roman" pitchFamily="18" charset="0"/>
                <a:cs typeface="Times New Roman" pitchFamily="18" charset="0"/>
              </a:rPr>
              <a:t>por toda la región, aunque por número de establecimientos son Guipúzcoa, Vizcaya y Álava. </a:t>
            </a:r>
          </a:p>
          <a:p>
            <a:pPr>
              <a:buNone/>
            </a:pP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La industria agroalimentaria es muy heterogénea, aunque predomina la industria lechera y la vitivinícola. Se localizan en las inmediaciones de las grandes ciudades, aunque es Álava la que tiene un mayor número de plantas industriales. </a:t>
            </a:r>
            <a:endParaRPr lang="es-ES" sz="3400" dirty="0" smtClean="0">
              <a:latin typeface="Times New Roman" pitchFamily="18" charset="0"/>
              <a:cs typeface="Times New Roman" pitchFamily="18" charset="0"/>
            </a:endParaRPr>
          </a:p>
          <a:p>
            <a:pPr>
              <a:buNone/>
            </a:pPr>
            <a:r>
              <a:rPr lang="es-ES" sz="3400" dirty="0">
                <a:latin typeface="Times New Roman" pitchFamily="18" charset="0"/>
                <a:cs typeface="Times New Roman" pitchFamily="18" charset="0"/>
              </a:rPr>
              <a:t> </a:t>
            </a: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También encontramos fábricas de transformación de la madera, industria del mueble, corcho y, en menor medida, papel. La mayoría de los centros se encuentran en Vizcaya y Guipúzcoa. </a:t>
            </a:r>
            <a:endParaRPr lang="es-ES" sz="3400" dirty="0" smtClean="0">
              <a:latin typeface="Times New Roman" pitchFamily="18" charset="0"/>
              <a:cs typeface="Times New Roman" pitchFamily="18" charset="0"/>
            </a:endParaRPr>
          </a:p>
          <a:p>
            <a:pPr>
              <a:buNone/>
            </a:pP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La industria textil y del calzado también tiene una representación, aunque muy lejos de los principales centros textiles del país. </a:t>
            </a:r>
            <a:endParaRPr lang="es-ES" sz="3400" dirty="0" smtClean="0">
              <a:latin typeface="Times New Roman" pitchFamily="18" charset="0"/>
              <a:cs typeface="Times New Roman" pitchFamily="18" charset="0"/>
            </a:endParaRPr>
          </a:p>
          <a:p>
            <a:pPr>
              <a:buNone/>
            </a:pPr>
            <a:r>
              <a:rPr lang="es-ES" sz="3400" dirty="0" smtClean="0">
                <a:latin typeface="Times New Roman" pitchFamily="18" charset="0"/>
                <a:cs typeface="Times New Roman" pitchFamily="18" charset="0"/>
              </a:rPr>
              <a:t>         </a:t>
            </a:r>
            <a:r>
              <a:rPr lang="es-ES" sz="3400" dirty="0">
                <a:latin typeface="Times New Roman" pitchFamily="18" charset="0"/>
                <a:cs typeface="Times New Roman" pitchFamily="18" charset="0"/>
              </a:rPr>
              <a:t>    La construcción es uno de los sectores más activos debido a la gran demanda de viviendas, centros </a:t>
            </a:r>
            <a:r>
              <a:rPr lang="es-ES" sz="3400" dirty="0" smtClean="0">
                <a:latin typeface="Times New Roman" pitchFamily="18" charset="0"/>
                <a:cs typeface="Times New Roman" pitchFamily="18" charset="0"/>
              </a:rPr>
              <a:t>fabriles </a:t>
            </a:r>
            <a:r>
              <a:rPr lang="es-ES" sz="3400" dirty="0">
                <a:latin typeface="Times New Roman" pitchFamily="18" charset="0"/>
                <a:cs typeface="Times New Roman" pitchFamily="18" charset="0"/>
              </a:rPr>
              <a:t>modernos y una intensa renovación de las infraestructuras por parte de los poderes públicos. </a:t>
            </a:r>
            <a:endParaRPr lang="es-ES" sz="3400" dirty="0" smtClean="0">
              <a:latin typeface="Times New Roman" pitchFamily="18" charset="0"/>
              <a:cs typeface="Times New Roman" pitchFamily="18" charset="0"/>
            </a:endParaRPr>
          </a:p>
          <a:p>
            <a:pPr>
              <a:buNone/>
            </a:pPr>
            <a:r>
              <a:rPr lang="es-ES" sz="3400" dirty="0" smtClean="0">
                <a:latin typeface="Times New Roman" pitchFamily="18" charset="0"/>
                <a:cs typeface="Times New Roman" pitchFamily="18" charset="0"/>
              </a:rPr>
              <a:t>             La </a:t>
            </a:r>
            <a:r>
              <a:rPr lang="es-ES" sz="3400" dirty="0">
                <a:latin typeface="Times New Roman" pitchFamily="18" charset="0"/>
                <a:cs typeface="Times New Roman" pitchFamily="18" charset="0"/>
              </a:rPr>
              <a:t>Comunidad Autónoma Vasca cuenta con tres parques tecnológicos que desde 1997 integran una de las redes más consolidadas de Europa, y cuentan con un alto potencial de crecimiento. Los parques tecnológicos han impulsado el incremento sustancial de la actividad vasca de </a:t>
            </a:r>
            <a:r>
              <a:rPr lang="es-ES" sz="3400" dirty="0" smtClean="0">
                <a:latin typeface="Times New Roman" pitchFamily="18" charset="0"/>
                <a:cs typeface="Times New Roman" pitchFamily="18" charset="0"/>
              </a:rPr>
              <a:t>I+D+i:</a:t>
            </a:r>
          </a:p>
          <a:p>
            <a:pPr>
              <a:buNone/>
            </a:pPr>
            <a:r>
              <a:rPr lang="es-ES" sz="3400" dirty="0" smtClean="0">
                <a:latin typeface="Times New Roman" pitchFamily="18" charset="0"/>
                <a:cs typeface="Times New Roman" pitchFamily="18" charset="0"/>
              </a:rPr>
              <a:t> </a:t>
            </a:r>
            <a:endParaRPr lang="es-ES" sz="3400" dirty="0">
              <a:latin typeface="Times New Roman" pitchFamily="18" charset="0"/>
              <a:cs typeface="Times New Roman" pitchFamily="18" charset="0"/>
            </a:endParaRPr>
          </a:p>
          <a:p>
            <a:pPr lvl="0"/>
            <a:r>
              <a:rPr lang="es-ES" sz="3400" dirty="0">
                <a:latin typeface="Times New Roman" pitchFamily="18" charset="0"/>
                <a:cs typeface="Times New Roman" pitchFamily="18" charset="0"/>
              </a:rPr>
              <a:t>Parque Tecnológico de </a:t>
            </a:r>
            <a:r>
              <a:rPr lang="es-ES" sz="3400" dirty="0" err="1">
                <a:latin typeface="Times New Roman" pitchFamily="18" charset="0"/>
                <a:cs typeface="Times New Roman" pitchFamily="18" charset="0"/>
              </a:rPr>
              <a:t>Zamudio</a:t>
            </a:r>
            <a:r>
              <a:rPr lang="es-ES" sz="3400" dirty="0">
                <a:latin typeface="Times New Roman" pitchFamily="18" charset="0"/>
                <a:cs typeface="Times New Roman" pitchFamily="18" charset="0"/>
              </a:rPr>
              <a:t> </a:t>
            </a:r>
          </a:p>
          <a:p>
            <a:pPr lvl="0"/>
            <a:r>
              <a:rPr lang="es-ES" sz="3400" dirty="0">
                <a:latin typeface="Times New Roman" pitchFamily="18" charset="0"/>
                <a:cs typeface="Times New Roman" pitchFamily="18" charset="0"/>
              </a:rPr>
              <a:t>Parque Tecnológico de Á</a:t>
            </a:r>
            <a:r>
              <a:rPr lang="es-ES" sz="3400" dirty="0" smtClean="0">
                <a:latin typeface="Times New Roman" pitchFamily="18" charset="0"/>
                <a:cs typeface="Times New Roman" pitchFamily="18" charset="0"/>
              </a:rPr>
              <a:t>lava </a:t>
            </a:r>
            <a:endParaRPr lang="es-ES" sz="3400" dirty="0">
              <a:latin typeface="Times New Roman" pitchFamily="18" charset="0"/>
              <a:cs typeface="Times New Roman" pitchFamily="18" charset="0"/>
            </a:endParaRPr>
          </a:p>
          <a:p>
            <a:pPr lvl="0"/>
            <a:r>
              <a:rPr lang="es-ES" sz="3400" dirty="0">
                <a:latin typeface="Times New Roman" pitchFamily="18" charset="0"/>
                <a:cs typeface="Times New Roman" pitchFamily="18" charset="0"/>
              </a:rPr>
              <a:t>Parque Tecnológico de San Sebastián</a:t>
            </a:r>
          </a:p>
          <a:p>
            <a:pPr lvl="0"/>
            <a:r>
              <a:rPr lang="es-ES" sz="3400" dirty="0">
                <a:latin typeface="Times New Roman" pitchFamily="18" charset="0"/>
                <a:cs typeface="Times New Roman" pitchFamily="18" charset="0"/>
              </a:rPr>
              <a:t>Red de Parques Tecnológicos del País Vasco</a:t>
            </a:r>
          </a:p>
          <a:p>
            <a:endParaRPr lang="es-ES" sz="3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3600" b="1" dirty="0" smtClean="0">
                <a:solidFill>
                  <a:srgbClr val="0070C0"/>
                </a:solidFill>
              </a:rPr>
              <a:t>Sector Terciario</a:t>
            </a:r>
            <a:r>
              <a:rPr lang="es-ES" dirty="0"/>
              <a:t/>
            </a:r>
            <a:br>
              <a:rPr lang="es-ES" dirty="0"/>
            </a:br>
            <a:endParaRPr lang="es-ES" dirty="0"/>
          </a:p>
        </p:txBody>
      </p:sp>
      <p:sp>
        <p:nvSpPr>
          <p:cNvPr id="7" name="6 Marcador de texto"/>
          <p:cNvSpPr>
            <a:spLocks noGrp="1"/>
          </p:cNvSpPr>
          <p:nvPr>
            <p:ph type="body" idx="1"/>
          </p:nvPr>
        </p:nvSpPr>
        <p:spPr>
          <a:xfrm>
            <a:off x="457200" y="1000109"/>
            <a:ext cx="4040188" cy="571504"/>
          </a:xfrm>
        </p:spPr>
        <p:txBody>
          <a:bodyPr>
            <a:normAutofit/>
          </a:bodyPr>
          <a:lstStyle/>
          <a:p>
            <a:r>
              <a:rPr lang="es-ES" dirty="0" smtClean="0">
                <a:solidFill>
                  <a:srgbClr val="0070C0"/>
                </a:solidFill>
              </a:rPr>
              <a:t>Transporte:</a:t>
            </a:r>
            <a:endParaRPr lang="es-ES" dirty="0">
              <a:solidFill>
                <a:srgbClr val="0070C0"/>
              </a:solidFill>
            </a:endParaRPr>
          </a:p>
        </p:txBody>
      </p:sp>
      <p:sp>
        <p:nvSpPr>
          <p:cNvPr id="3" name="2 Marcador de contenido"/>
          <p:cNvSpPr>
            <a:spLocks noGrp="1"/>
          </p:cNvSpPr>
          <p:nvPr>
            <p:ph sz="half" idx="2"/>
          </p:nvPr>
        </p:nvSpPr>
        <p:spPr>
          <a:xfrm>
            <a:off x="457200" y="1714488"/>
            <a:ext cx="4040188" cy="4857783"/>
          </a:xfrm>
        </p:spPr>
        <p:txBody>
          <a:bodyPr>
            <a:normAutofit fontScale="55000" lnSpcReduction="20000"/>
          </a:bodyPr>
          <a:lstStyle/>
          <a:p>
            <a:pPr>
              <a:buNone/>
            </a:pPr>
            <a:r>
              <a:rPr lang="es-ES" dirty="0" smtClean="0"/>
              <a:t>              Dentro </a:t>
            </a:r>
            <a:r>
              <a:rPr lang="es-ES" dirty="0"/>
              <a:t>del sector del transporte marítimo destaca el Puerto de Bilbao, con 37,2 millones de toneladas en </a:t>
            </a:r>
            <a:r>
              <a:rPr lang="es-ES" dirty="0" smtClean="0"/>
              <a:t>2006,siendo </a:t>
            </a:r>
            <a:r>
              <a:rPr lang="es-ES" dirty="0"/>
              <a:t>el Reino Unido, resto de España y China los principales lugares de origen o </a:t>
            </a:r>
            <a:r>
              <a:rPr lang="es-ES" dirty="0" smtClean="0"/>
              <a:t>destino, contribuye </a:t>
            </a:r>
            <a:r>
              <a:rPr lang="es-ES" dirty="0"/>
              <a:t>con 419 millones de euros al PIB vasco y genera 9.500 puestos de trabajo. Después está el Puerto de Pasajes en Guipúzcoa.</a:t>
            </a:r>
          </a:p>
          <a:p>
            <a:pPr>
              <a:buNone/>
            </a:pPr>
            <a:r>
              <a:rPr lang="es-ES" dirty="0" smtClean="0"/>
              <a:t>               Los </a:t>
            </a:r>
            <a:r>
              <a:rPr lang="es-ES" dirty="0"/>
              <a:t>aeropuertos vascos de Vitoria, Bilbao, y San Sebastián se sitúan en un escaso radio de 60 </a:t>
            </a:r>
            <a:r>
              <a:rPr lang="es-ES" dirty="0" smtClean="0"/>
              <a:t>kilómetros </a:t>
            </a:r>
            <a:r>
              <a:rPr lang="es-ES" dirty="0"/>
              <a:t>y desplazaron en 2006 a 4,41 millones de viajeros</a:t>
            </a:r>
            <a:r>
              <a:rPr lang="es-ES" dirty="0" smtClean="0"/>
              <a:t>.                                    </a:t>
            </a:r>
            <a:endParaRPr lang="es-ES" dirty="0"/>
          </a:p>
          <a:p>
            <a:pPr>
              <a:buNone/>
            </a:pPr>
            <a:r>
              <a:rPr lang="es-ES" dirty="0" smtClean="0"/>
              <a:t>               El </a:t>
            </a:r>
            <a:r>
              <a:rPr lang="es-ES" dirty="0"/>
              <a:t>transporte ferroviario de la CAV está compuesto por varias </a:t>
            </a:r>
            <a:r>
              <a:rPr lang="es-ES" dirty="0" smtClean="0"/>
              <a:t>operadoras:</a:t>
            </a:r>
          </a:p>
          <a:p>
            <a:pPr>
              <a:buNone/>
            </a:pPr>
            <a:endParaRPr lang="es-ES" dirty="0"/>
          </a:p>
          <a:p>
            <a:pPr lvl="0"/>
            <a:r>
              <a:rPr lang="es-ES" dirty="0"/>
              <a:t>Renfe </a:t>
            </a:r>
            <a:endParaRPr lang="es-ES" sz="2800" dirty="0"/>
          </a:p>
          <a:p>
            <a:pPr lvl="0"/>
            <a:r>
              <a:rPr lang="es-ES" dirty="0" err="1" smtClean="0"/>
              <a:t>EuskoTren</a:t>
            </a:r>
            <a:r>
              <a:rPr lang="es-ES" dirty="0" smtClean="0"/>
              <a:t> </a:t>
            </a:r>
            <a:endParaRPr lang="es-ES" sz="2800" dirty="0"/>
          </a:p>
          <a:p>
            <a:pPr lvl="0"/>
            <a:r>
              <a:rPr lang="es-ES" dirty="0" err="1" smtClean="0"/>
              <a:t>EuskoTran</a:t>
            </a:r>
            <a:r>
              <a:rPr lang="es-ES" dirty="0" smtClean="0"/>
              <a:t> </a:t>
            </a:r>
            <a:endParaRPr lang="es-ES" sz="2800" dirty="0" smtClean="0"/>
          </a:p>
          <a:p>
            <a:pPr lvl="0"/>
            <a:r>
              <a:rPr lang="es-ES" dirty="0" smtClean="0"/>
              <a:t>Metro </a:t>
            </a:r>
            <a:r>
              <a:rPr lang="es-ES" dirty="0"/>
              <a:t>Bilbao </a:t>
            </a:r>
            <a:endParaRPr lang="es-ES" sz="2800" dirty="0"/>
          </a:p>
          <a:p>
            <a:pPr lvl="0"/>
            <a:r>
              <a:rPr lang="es-ES" dirty="0" smtClean="0"/>
              <a:t>FEVE </a:t>
            </a:r>
          </a:p>
          <a:p>
            <a:pPr lvl="0"/>
            <a:endParaRPr lang="es-ES" sz="2400" dirty="0"/>
          </a:p>
          <a:p>
            <a:pPr>
              <a:buNone/>
            </a:pPr>
            <a:r>
              <a:rPr lang="es-ES" dirty="0" smtClean="0"/>
              <a:t>                Además</a:t>
            </a:r>
            <a:r>
              <a:rPr lang="es-ES" dirty="0"/>
              <a:t>, se está construyendo una línea ferroviaria de alta velocidad que unirá a las tres capitales provinciales entre sí y con el resto de España, y que conectarán con la red europea. Se ha denominado Y vasca debido a la forma que adopta su recorrido.</a:t>
            </a:r>
          </a:p>
          <a:p>
            <a:endParaRPr lang="es-ES" dirty="0"/>
          </a:p>
        </p:txBody>
      </p:sp>
      <p:sp>
        <p:nvSpPr>
          <p:cNvPr id="8" name="7 Marcador de texto"/>
          <p:cNvSpPr>
            <a:spLocks noGrp="1"/>
          </p:cNvSpPr>
          <p:nvPr>
            <p:ph type="body" sz="quarter" idx="3"/>
          </p:nvPr>
        </p:nvSpPr>
        <p:spPr/>
        <p:txBody>
          <a:bodyPr/>
          <a:lstStyle/>
          <a:p>
            <a:endParaRPr lang="es-ES"/>
          </a:p>
        </p:txBody>
      </p:sp>
      <p:pic>
        <p:nvPicPr>
          <p:cNvPr id="5" name="4 Marcador de contenido" descr="puerto de bilbao.jpg"/>
          <p:cNvPicPr>
            <a:picLocks noGrp="1" noChangeAspect="1"/>
          </p:cNvPicPr>
          <p:nvPr>
            <p:ph sz="quarter" idx="4"/>
          </p:nvPr>
        </p:nvPicPr>
        <p:blipFill>
          <a:blip r:embed="rId3" cstate="print"/>
          <a:stretch>
            <a:fillRect/>
          </a:stretch>
        </p:blipFill>
        <p:spPr>
          <a:xfrm>
            <a:off x="4645025" y="2803260"/>
            <a:ext cx="4041775" cy="2694517"/>
          </a:xfrm>
          <a:ln w="57150">
            <a:solidFill>
              <a:schemeClr val="bg1">
                <a:lumMod val="50000"/>
              </a:schemeClr>
            </a:solidFill>
          </a:ln>
        </p:spPr>
      </p:pic>
      <p:sp>
        <p:nvSpPr>
          <p:cNvPr id="6" name="5 Rectángulo"/>
          <p:cNvSpPr/>
          <p:nvPr/>
        </p:nvSpPr>
        <p:spPr>
          <a:xfrm>
            <a:off x="5643570" y="5643578"/>
            <a:ext cx="2286016" cy="369332"/>
          </a:xfrm>
          <a:prstGeom prst="rect">
            <a:avLst/>
          </a:prstGeom>
        </p:spPr>
        <p:txBody>
          <a:bodyPr wrap="square">
            <a:spAutoFit/>
          </a:bodyPr>
          <a:lstStyle/>
          <a:p>
            <a:r>
              <a:rPr lang="es-ES" b="1" dirty="0" smtClean="0">
                <a:solidFill>
                  <a:srgbClr val="002060"/>
                </a:solidFill>
              </a:rPr>
              <a:t>Puerto de Bilbao</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p:txBody>
          <a:bodyPr/>
          <a:lstStyle/>
          <a:p>
            <a:endParaRPr lang="es-ES"/>
          </a:p>
        </p:txBody>
      </p:sp>
      <p:sp>
        <p:nvSpPr>
          <p:cNvPr id="13" name="12 Marcador de contenido"/>
          <p:cNvSpPr>
            <a:spLocks noGrp="1"/>
          </p:cNvSpPr>
          <p:nvPr>
            <p:ph idx="1"/>
          </p:nvPr>
        </p:nvSpPr>
        <p:spPr>
          <a:xfrm>
            <a:off x="214282" y="357166"/>
            <a:ext cx="8472518" cy="6500834"/>
          </a:xfrm>
        </p:spPr>
        <p:txBody>
          <a:bodyPr>
            <a:normAutofit fontScale="92500" lnSpcReduction="20000"/>
          </a:bodyPr>
          <a:lstStyle/>
          <a:p>
            <a:pPr>
              <a:buNone/>
            </a:pPr>
            <a:r>
              <a:rPr lang="es-ES" sz="2400" b="1" dirty="0" smtClean="0">
                <a:solidFill>
                  <a:srgbClr val="0070C0"/>
                </a:solidFill>
              </a:rPr>
              <a:t>Sanidad:</a:t>
            </a:r>
          </a:p>
          <a:p>
            <a:pPr>
              <a:buNone/>
            </a:pPr>
            <a:r>
              <a:rPr lang="es-ES" sz="1400" dirty="0" smtClean="0">
                <a:latin typeface="Times New Roman" pitchFamily="18" charset="0"/>
                <a:cs typeface="Times New Roman" pitchFamily="18" charset="0"/>
              </a:rPr>
              <a:t>   </a:t>
            </a:r>
            <a:r>
              <a:rPr lang="es-ES" sz="1200" dirty="0" smtClean="0">
                <a:latin typeface="Times New Roman" pitchFamily="18" charset="0"/>
                <a:cs typeface="Times New Roman" pitchFamily="18" charset="0"/>
              </a:rPr>
              <a:t>          </a:t>
            </a:r>
            <a:r>
              <a:rPr lang="es-ES" sz="1400" dirty="0" smtClean="0">
                <a:latin typeface="Times New Roman" pitchFamily="18" charset="0"/>
                <a:cs typeface="Times New Roman" pitchFamily="18" charset="0"/>
              </a:rPr>
              <a:t>El </a:t>
            </a:r>
            <a:r>
              <a:rPr lang="es-ES" sz="1400" dirty="0">
                <a:latin typeface="Times New Roman" pitchFamily="18" charset="0"/>
                <a:cs typeface="Times New Roman" pitchFamily="18" charset="0"/>
              </a:rPr>
              <a:t>sistema sanitario en el País Vasco depende fundamentalmente del servicio público sanitario gestionado por el Gobierno Vasco llamado Osakidetza - Servicio Vasco de Salud que es universal y gratuito, dentro de éste, también están los sanitarios, llamados </a:t>
            </a:r>
            <a:r>
              <a:rPr lang="es-ES" sz="1400" i="1" dirty="0" err="1">
                <a:latin typeface="Times New Roman" pitchFamily="18" charset="0"/>
                <a:cs typeface="Times New Roman" pitchFamily="18" charset="0"/>
              </a:rPr>
              <a:t>Osakitxes</a:t>
            </a:r>
            <a:r>
              <a:rPr lang="es-ES" sz="1400" dirty="0">
                <a:latin typeface="Times New Roman" pitchFamily="18" charset="0"/>
                <a:cs typeface="Times New Roman" pitchFamily="18" charset="0"/>
              </a:rPr>
              <a:t>, que se encargan de la mayoría de las urgencias sucedientes en el País Vasco.</a:t>
            </a:r>
          </a:p>
          <a:p>
            <a:pPr>
              <a:buNone/>
            </a:pPr>
            <a:r>
              <a:rPr lang="es-ES" sz="1400" dirty="0" smtClean="0">
                <a:latin typeface="Times New Roman" pitchFamily="18" charset="0"/>
                <a:cs typeface="Times New Roman" pitchFamily="18" charset="0"/>
              </a:rPr>
              <a:t>Los </a:t>
            </a:r>
            <a:r>
              <a:rPr lang="es-ES" sz="1400" dirty="0">
                <a:latin typeface="Times New Roman" pitchFamily="18" charset="0"/>
                <a:cs typeface="Times New Roman" pitchFamily="18" charset="0"/>
              </a:rPr>
              <a:t>Hospitales Generales mas importantes son</a:t>
            </a:r>
            <a:r>
              <a:rPr lang="es-ES" sz="1400" dirty="0" smtClean="0">
                <a:latin typeface="Times New Roman" pitchFamily="18" charset="0"/>
                <a:cs typeface="Times New Roman" pitchFamily="18" charset="0"/>
              </a:rPr>
              <a:t>:</a:t>
            </a:r>
          </a:p>
          <a:p>
            <a:pPr>
              <a:buNone/>
            </a:pPr>
            <a:endParaRPr lang="es-ES" sz="1400" dirty="0">
              <a:latin typeface="Times New Roman" pitchFamily="18" charset="0"/>
              <a:cs typeface="Times New Roman" pitchFamily="18" charset="0"/>
            </a:endParaRPr>
          </a:p>
          <a:p>
            <a:pPr lvl="0"/>
            <a:r>
              <a:rPr lang="es-ES" sz="1400" dirty="0">
                <a:latin typeface="Times New Roman" pitchFamily="18" charset="0"/>
                <a:cs typeface="Times New Roman" pitchFamily="18" charset="0"/>
              </a:rPr>
              <a:t>Hospital Santiago Apóstol - Vitoria(Álava)                                                                    </a:t>
            </a:r>
          </a:p>
          <a:p>
            <a:pPr lvl="0"/>
            <a:r>
              <a:rPr lang="es-ES" sz="1400" dirty="0">
                <a:latin typeface="Times New Roman" pitchFamily="18" charset="0"/>
                <a:cs typeface="Times New Roman" pitchFamily="18" charset="0"/>
              </a:rPr>
              <a:t>Hospital </a:t>
            </a:r>
            <a:r>
              <a:rPr lang="es-ES" sz="1400" dirty="0" err="1">
                <a:latin typeface="Times New Roman" pitchFamily="18" charset="0"/>
                <a:cs typeface="Times New Roman" pitchFamily="18" charset="0"/>
              </a:rPr>
              <a:t>Txagorritxu</a:t>
            </a:r>
            <a:r>
              <a:rPr lang="es-ES" sz="1400" dirty="0">
                <a:latin typeface="Times New Roman" pitchFamily="18" charset="0"/>
                <a:cs typeface="Times New Roman" pitchFamily="18" charset="0"/>
              </a:rPr>
              <a:t> - Vitoria(Álava)                                                                                    </a:t>
            </a:r>
          </a:p>
          <a:p>
            <a:pPr lvl="0"/>
            <a:r>
              <a:rPr lang="es-ES" sz="1400" dirty="0">
                <a:latin typeface="Times New Roman" pitchFamily="18" charset="0"/>
                <a:cs typeface="Times New Roman" pitchFamily="18" charset="0"/>
              </a:rPr>
              <a:t>Hospital Donostia - San Sebastián(Guipúzcoa)                                                                                    </a:t>
            </a:r>
          </a:p>
          <a:p>
            <a:pPr lvl="0"/>
            <a:r>
              <a:rPr lang="es-ES" sz="1400" dirty="0">
                <a:latin typeface="Times New Roman" pitchFamily="18" charset="0"/>
                <a:cs typeface="Times New Roman" pitchFamily="18" charset="0"/>
              </a:rPr>
              <a:t>Hospital de Basurto - Bilbao(Vizcaya)</a:t>
            </a:r>
          </a:p>
          <a:p>
            <a:pPr lvl="0"/>
            <a:r>
              <a:rPr lang="es-ES" sz="1400" dirty="0">
                <a:latin typeface="Times New Roman" pitchFamily="18" charset="0"/>
                <a:cs typeface="Times New Roman" pitchFamily="18" charset="0"/>
              </a:rPr>
              <a:t>Hospital de Cruces - Baracaldo(Vizcaya)</a:t>
            </a:r>
          </a:p>
          <a:p>
            <a:pPr lvl="0"/>
            <a:r>
              <a:rPr lang="es-ES" sz="1400" dirty="0">
                <a:latin typeface="Times New Roman" pitchFamily="18" charset="0"/>
                <a:cs typeface="Times New Roman" pitchFamily="18" charset="0"/>
              </a:rPr>
              <a:t>Hospital de </a:t>
            </a:r>
            <a:r>
              <a:rPr lang="es-ES" sz="1400" dirty="0" err="1">
                <a:latin typeface="Times New Roman" pitchFamily="18" charset="0"/>
                <a:cs typeface="Times New Roman" pitchFamily="18" charset="0"/>
              </a:rPr>
              <a:t>Galdakao-Usansolo</a:t>
            </a:r>
            <a:r>
              <a:rPr lang="es-ES" sz="1400" dirty="0">
                <a:latin typeface="Times New Roman" pitchFamily="18" charset="0"/>
                <a:cs typeface="Times New Roman" pitchFamily="18" charset="0"/>
              </a:rPr>
              <a:t> - </a:t>
            </a:r>
            <a:r>
              <a:rPr lang="es-ES" sz="1400" dirty="0" err="1">
                <a:latin typeface="Times New Roman" pitchFamily="18" charset="0"/>
                <a:cs typeface="Times New Roman" pitchFamily="18" charset="0"/>
              </a:rPr>
              <a:t>Galdácano</a:t>
            </a:r>
            <a:r>
              <a:rPr lang="es-ES" sz="1400" dirty="0">
                <a:latin typeface="Times New Roman" pitchFamily="18" charset="0"/>
                <a:cs typeface="Times New Roman" pitchFamily="18" charset="0"/>
              </a:rPr>
              <a:t>(Vizcaya)</a:t>
            </a:r>
          </a:p>
          <a:p>
            <a:pPr>
              <a:buNone/>
            </a:pPr>
            <a:endParaRPr lang="es-ES" sz="2400" b="1" dirty="0" smtClean="0">
              <a:solidFill>
                <a:srgbClr val="0070C0"/>
              </a:solidFill>
            </a:endParaRPr>
          </a:p>
          <a:p>
            <a:pPr>
              <a:buNone/>
            </a:pPr>
            <a:r>
              <a:rPr lang="es-ES" sz="2400" b="1" dirty="0" smtClean="0">
                <a:solidFill>
                  <a:srgbClr val="0070C0"/>
                </a:solidFill>
              </a:rPr>
              <a:t>Educación:</a:t>
            </a:r>
          </a:p>
          <a:p>
            <a:pPr>
              <a:buNone/>
            </a:pPr>
            <a:r>
              <a:rPr lang="es-ES" sz="1400" dirty="0" smtClean="0"/>
              <a:t>             El </a:t>
            </a:r>
            <a:r>
              <a:rPr lang="es-ES" sz="1400" dirty="0"/>
              <a:t>sistema educativo vasco se organiza según la Educación en España, pero según modelos lingüísticos en euskera o castellano</a:t>
            </a:r>
            <a:r>
              <a:rPr lang="es-ES" sz="1400" dirty="0" smtClean="0"/>
              <a:t>:</a:t>
            </a:r>
          </a:p>
          <a:p>
            <a:pPr>
              <a:buNone/>
            </a:pPr>
            <a:endParaRPr lang="es-ES" sz="1400" dirty="0"/>
          </a:p>
          <a:p>
            <a:pPr lvl="0"/>
            <a:r>
              <a:rPr lang="es-ES" sz="1400" b="1" dirty="0"/>
              <a:t>Modelo A</a:t>
            </a:r>
            <a:r>
              <a:rPr lang="es-ES" sz="1400" dirty="0"/>
              <a:t>: todo en castellano exceptuando la asignatura de euskera.</a:t>
            </a:r>
          </a:p>
          <a:p>
            <a:pPr lvl="0"/>
            <a:r>
              <a:rPr lang="es-ES" sz="1400" b="1" dirty="0"/>
              <a:t>Modelo B</a:t>
            </a:r>
            <a:r>
              <a:rPr lang="es-ES" sz="1400" dirty="0"/>
              <a:t>: una parte de las asignaturas en euskera y la otra parte en castellano.</a:t>
            </a:r>
          </a:p>
          <a:p>
            <a:pPr lvl="0"/>
            <a:r>
              <a:rPr lang="es-ES" sz="1400" b="1" dirty="0"/>
              <a:t>Modelo D</a:t>
            </a:r>
            <a:r>
              <a:rPr lang="es-ES" sz="1400" dirty="0"/>
              <a:t>: todas las asignaturas en euskera excepto la de lengua castellana.</a:t>
            </a:r>
          </a:p>
          <a:p>
            <a:pPr lvl="0"/>
            <a:r>
              <a:rPr lang="es-ES" sz="1400" b="1" dirty="0"/>
              <a:t>Modelo X</a:t>
            </a:r>
            <a:r>
              <a:rPr lang="es-ES" sz="1400" dirty="0"/>
              <a:t> : todas las asignaturas en castellano sin asignatura de euskera para alumnos que residan temporalmente en el País Vasco y modelos de colegios con idioma extranjero como lengua vehicular</a:t>
            </a:r>
            <a:r>
              <a:rPr lang="es-ES" sz="1400" dirty="0" smtClean="0"/>
              <a:t>.</a:t>
            </a:r>
          </a:p>
          <a:p>
            <a:pPr lvl="0"/>
            <a:endParaRPr lang="es-ES" sz="1400" dirty="0"/>
          </a:p>
          <a:p>
            <a:pPr>
              <a:buNone/>
            </a:pPr>
            <a:r>
              <a:rPr lang="es-ES" sz="1400" dirty="0" smtClean="0"/>
              <a:t>              El </a:t>
            </a:r>
            <a:r>
              <a:rPr lang="es-ES" sz="1400" dirty="0"/>
              <a:t>sistema educativo vasco se caracteriza por tener más alumnos en la educación privada concertada (51</a:t>
            </a:r>
            <a:r>
              <a:rPr lang="es-ES" sz="1400" dirty="0" smtClean="0"/>
              <a:t>%) que </a:t>
            </a:r>
            <a:r>
              <a:rPr lang="es-ES" sz="1400" dirty="0"/>
              <a:t>en el sistema público dependiente del Gobierno Vasco, siendo la comunidad autónoma española que más dinero público invierte en educación privada concertada</a:t>
            </a:r>
            <a:r>
              <a:rPr lang="es-ES" sz="1400" dirty="0" smtClean="0"/>
              <a:t>.</a:t>
            </a:r>
            <a:r>
              <a:rPr lang="es-ES" sz="1400" dirty="0"/>
              <a:t> </a:t>
            </a:r>
            <a:endParaRPr lang="es-ES" sz="1400" dirty="0" smtClean="0"/>
          </a:p>
          <a:p>
            <a:pPr>
              <a:buNone/>
            </a:pPr>
            <a:endParaRPr lang="es-ES" sz="1400" dirty="0"/>
          </a:p>
          <a:p>
            <a:pPr>
              <a:buNone/>
            </a:pPr>
            <a:r>
              <a:rPr lang="es-ES" sz="1400" dirty="0" smtClean="0"/>
              <a:t>El </a:t>
            </a:r>
            <a:r>
              <a:rPr lang="es-ES" sz="1400" dirty="0"/>
              <a:t>sistema universitario se completa con tres universidades:</a:t>
            </a:r>
          </a:p>
          <a:p>
            <a:pPr lvl="0"/>
            <a:r>
              <a:rPr lang="es-ES" sz="1400" dirty="0"/>
              <a:t>Universidad del País Vasco</a:t>
            </a:r>
          </a:p>
          <a:p>
            <a:pPr lvl="0"/>
            <a:r>
              <a:rPr lang="es-ES" sz="1400" dirty="0"/>
              <a:t>Universidad de Deusto</a:t>
            </a:r>
          </a:p>
          <a:p>
            <a:pPr lvl="0"/>
            <a:r>
              <a:rPr lang="es-ES" sz="1400" dirty="0"/>
              <a:t>Universidad de Mondragón.</a:t>
            </a:r>
          </a:p>
          <a:p>
            <a:pPr>
              <a:buNone/>
            </a:pPr>
            <a:endParaRPr lang="es-ES" sz="1400" b="1" dirty="0" smtClean="0">
              <a:solidFill>
                <a:srgbClr val="0070C0"/>
              </a:solidFill>
            </a:endParaRP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357158" y="142852"/>
            <a:ext cx="8329642" cy="6429420"/>
          </a:xfrm>
        </p:spPr>
        <p:txBody>
          <a:bodyPr>
            <a:normAutofit/>
          </a:bodyPr>
          <a:lstStyle/>
          <a:p>
            <a:pPr>
              <a:buNone/>
            </a:pPr>
            <a:r>
              <a:rPr lang="es-ES" sz="2400" b="1" dirty="0" smtClean="0">
                <a:solidFill>
                  <a:srgbClr val="0070C0"/>
                </a:solidFill>
              </a:rPr>
              <a:t>Turismo:</a:t>
            </a:r>
          </a:p>
          <a:p>
            <a:pPr>
              <a:buNone/>
            </a:pPr>
            <a:r>
              <a:rPr lang="es-ES" sz="1400" dirty="0" smtClean="0"/>
              <a:t>             El </a:t>
            </a:r>
            <a:r>
              <a:rPr lang="es-ES" sz="1400" dirty="0"/>
              <a:t>turismo es otro de los grandes sectores de la comunidad, a pesar de que no se corresponde con el modelo de turismo actual de sol y playa. El turismo actual busca en el País Vasco </a:t>
            </a:r>
            <a:r>
              <a:rPr lang="es-ES" sz="1400" dirty="0" smtClean="0"/>
              <a:t>su </a:t>
            </a:r>
            <a:r>
              <a:rPr lang="es-ES" sz="1400" dirty="0"/>
              <a:t>oferta gastronómica y cultural, de primer orden. En todas las capitales vascas hay grandes museos y durante el verano se suceden una serie de festivales de música y cine de categoría internacional que atraen a un turismo selectivo de alto nivel económico en busca de actividades culturales. No obstante, la capacidad del turismo vasco está muy lejos de los grandes centros turísticos españoles, tanto por oferta de plazas como de ocupación. Mucha culpa de este bajo nivel de ocupación la tiene el clima de enfrentamiento social y político que se percibe desde fuera del País Vasco</a:t>
            </a:r>
            <a:r>
              <a:rPr lang="es-ES" sz="1400" dirty="0" smtClean="0"/>
              <a:t>.</a:t>
            </a:r>
            <a:endParaRPr lang="es-ES" sz="1400" dirty="0"/>
          </a:p>
          <a:p>
            <a:pPr>
              <a:buNone/>
            </a:pPr>
            <a:r>
              <a:rPr lang="es-ES" sz="1400" b="1" dirty="0" smtClean="0"/>
              <a:t>Cine:</a:t>
            </a:r>
            <a:endParaRPr lang="es-ES" sz="1400" b="1" dirty="0"/>
          </a:p>
          <a:p>
            <a:pPr>
              <a:buNone/>
            </a:pPr>
            <a:r>
              <a:rPr lang="es-ES" sz="1400" dirty="0" smtClean="0"/>
              <a:t>              Sobresale  </a:t>
            </a:r>
            <a:r>
              <a:rPr lang="es-ES" sz="1400" dirty="0"/>
              <a:t>la importancia del Festival de Cine de San Sebastián que cada año reúne a estrellas internacionales, así como directores de cine de cierto renombre en el contexto español</a:t>
            </a:r>
            <a:r>
              <a:rPr lang="es-ES" sz="1400" dirty="0" smtClean="0"/>
              <a:t>. </a:t>
            </a:r>
            <a:endParaRPr lang="es-ES" sz="1400" dirty="0"/>
          </a:p>
          <a:p>
            <a:pPr>
              <a:buNone/>
            </a:pPr>
            <a:r>
              <a:rPr lang="es-ES" sz="1400" b="1" dirty="0" smtClean="0"/>
              <a:t>Teatro:</a:t>
            </a:r>
            <a:endParaRPr lang="es-ES" sz="1400" b="1" dirty="0"/>
          </a:p>
          <a:p>
            <a:pPr>
              <a:buNone/>
            </a:pPr>
            <a:r>
              <a:rPr lang="es-ES" sz="1400" dirty="0" smtClean="0"/>
              <a:t>              Destacan </a:t>
            </a:r>
            <a:r>
              <a:rPr lang="es-ES" sz="1400" dirty="0"/>
              <a:t>instituciones como el Teatro Victoria Eugenia en San Sebastián o el Teatro </a:t>
            </a:r>
            <a:r>
              <a:rPr lang="es-ES" sz="1400" dirty="0" err="1"/>
              <a:t>Arriaga</a:t>
            </a:r>
            <a:r>
              <a:rPr lang="es-ES" sz="1400" dirty="0"/>
              <a:t> en Bilbao dentro de los teatros históricos, pero también instalaciones modernas como el Kursaal de San Sebastián y el Palacio Euskalduna de Bilbao.</a:t>
            </a:r>
          </a:p>
          <a:p>
            <a:pPr>
              <a:buNone/>
            </a:pPr>
            <a:endParaRPr lang="es-ES" sz="1400" b="1" dirty="0">
              <a:solidFill>
                <a:srgbClr val="0070C0"/>
              </a:solidFill>
            </a:endParaRPr>
          </a:p>
        </p:txBody>
      </p:sp>
      <p:pic>
        <p:nvPicPr>
          <p:cNvPr id="4" name="3 Imagen" descr="800px-San_Sebastian_Palacio_Kursaal[1].jpg"/>
          <p:cNvPicPr>
            <a:picLocks noChangeAspect="1"/>
          </p:cNvPicPr>
          <p:nvPr/>
        </p:nvPicPr>
        <p:blipFill>
          <a:blip r:embed="rId3" cstate="print"/>
          <a:stretch>
            <a:fillRect/>
          </a:stretch>
        </p:blipFill>
        <p:spPr>
          <a:xfrm>
            <a:off x="5000628" y="3929066"/>
            <a:ext cx="3619525" cy="2714644"/>
          </a:xfrm>
          <a:prstGeom prst="rect">
            <a:avLst/>
          </a:prstGeom>
          <a:ln w="57150">
            <a:solidFill>
              <a:schemeClr val="bg1">
                <a:lumMod val="50000"/>
              </a:schemeClr>
            </a:solidFill>
          </a:ln>
        </p:spPr>
      </p:pic>
      <p:sp>
        <p:nvSpPr>
          <p:cNvPr id="52225" name="Rectangle 1"/>
          <p:cNvSpPr>
            <a:spLocks noChangeArrowheads="1"/>
          </p:cNvSpPr>
          <p:nvPr/>
        </p:nvSpPr>
        <p:spPr bwMode="auto">
          <a:xfrm>
            <a:off x="214282" y="4751594"/>
            <a:ext cx="450059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Palacio Kursaal (lugar de celebración del Festival de Cine de San Sebastián)</a:t>
            </a:r>
            <a:endParaRPr kumimoji="0" lang="es-ES" sz="1800" b="1" i="0" u="none" strike="noStrike" cap="none" normalizeH="0" baseline="0" dirty="0" smtClean="0">
              <a:ln>
                <a:noFill/>
              </a:ln>
              <a:solidFill>
                <a:srgbClr val="002060"/>
              </a:solidFill>
              <a:effectLst/>
              <a:latin typeface="Arial" pitchFamily="34" charset="0"/>
              <a:cs typeface="Arial" pitchFamily="34" charset="0"/>
            </a:endParaRPr>
          </a:p>
        </p:txBody>
      </p:sp>
      <p:sp>
        <p:nvSpPr>
          <p:cNvPr id="6" name="5 Flecha derecha"/>
          <p:cNvSpPr/>
          <p:nvPr/>
        </p:nvSpPr>
        <p:spPr>
          <a:xfrm flipV="1">
            <a:off x="1928794" y="5072074"/>
            <a:ext cx="221457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s-ES"/>
              <a:t>Geografía</a:t>
            </a:r>
          </a:p>
        </p:txBody>
      </p:sp>
      <p:sp>
        <p:nvSpPr>
          <p:cNvPr id="10243" name="Rectangle 3"/>
          <p:cNvSpPr>
            <a:spLocks noGrp="1" noChangeArrowheads="1"/>
          </p:cNvSpPr>
          <p:nvPr>
            <p:ph type="body" idx="1"/>
          </p:nvPr>
        </p:nvSpPr>
        <p:spPr/>
        <p:txBody>
          <a:bodyPr/>
          <a:lstStyle/>
          <a:p>
            <a:r>
              <a:rPr lang="es-ES">
                <a:solidFill>
                  <a:schemeClr val="tx2"/>
                </a:solidFill>
              </a:rPr>
              <a:t>La superficie de Aragón es de 47.719,2 km² de los cuales 15.636,2 km² pertenecen a la provincia de Huesca, 17.274,3 km² a la provincia de Zaragoza y 14.808,7 km² a la provincia de Teruel. El total representa un 9,43% de la superficie de España, siendo así la cuarta comunidad autónoma en tamaño por detrás de Castilla y León, Andalucía y Castilla la Mancha.</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sp>
        <p:nvSpPr>
          <p:cNvPr id="8" name="7 Marcador de texto"/>
          <p:cNvSpPr>
            <a:spLocks noGrp="1"/>
          </p:cNvSpPr>
          <p:nvPr>
            <p:ph type="body" idx="1"/>
          </p:nvPr>
        </p:nvSpPr>
        <p:spPr/>
        <p:txBody>
          <a:bodyPr/>
          <a:lstStyle/>
          <a:p>
            <a:endParaRPr lang="es-ES" dirty="0"/>
          </a:p>
        </p:txBody>
      </p:sp>
      <p:sp>
        <p:nvSpPr>
          <p:cNvPr id="5" name="4 Marcador de contenido"/>
          <p:cNvSpPr>
            <a:spLocks noGrp="1"/>
          </p:cNvSpPr>
          <p:nvPr>
            <p:ph sz="half" idx="2"/>
          </p:nvPr>
        </p:nvSpPr>
        <p:spPr>
          <a:xfrm>
            <a:off x="785786" y="1428736"/>
            <a:ext cx="7643866" cy="1928826"/>
          </a:xfrm>
        </p:spPr>
        <p:txBody>
          <a:bodyPr>
            <a:normAutofit fontScale="70000" lnSpcReduction="20000"/>
          </a:bodyPr>
          <a:lstStyle/>
          <a:p>
            <a:pPr>
              <a:buNone/>
            </a:pPr>
            <a:r>
              <a:rPr lang="es-ES" b="1" dirty="0" smtClean="0"/>
              <a:t>Museos:</a:t>
            </a:r>
            <a:endParaRPr lang="es-ES" b="1" dirty="0"/>
          </a:p>
          <a:p>
            <a:pPr>
              <a:buNone/>
            </a:pPr>
            <a:r>
              <a:rPr lang="es-ES" dirty="0" smtClean="0"/>
              <a:t>           </a:t>
            </a:r>
            <a:r>
              <a:rPr lang="es-ES" sz="2600" dirty="0" smtClean="0">
                <a:latin typeface="Times New Roman" pitchFamily="18" charset="0"/>
                <a:cs typeface="Times New Roman" pitchFamily="18" charset="0"/>
              </a:rPr>
              <a:t>El </a:t>
            </a:r>
            <a:r>
              <a:rPr lang="es-ES" sz="2600" dirty="0">
                <a:latin typeface="Times New Roman" pitchFamily="18" charset="0"/>
                <a:cs typeface="Times New Roman" pitchFamily="18" charset="0"/>
              </a:rPr>
              <a:t>País Vasco es sede del Museo Guggenheim Bilbao, una de las instituciones culturales más importantes de España, así como el museo </a:t>
            </a:r>
            <a:r>
              <a:rPr lang="es-ES" sz="2600" dirty="0" err="1">
                <a:latin typeface="Times New Roman" pitchFamily="18" charset="0"/>
                <a:cs typeface="Times New Roman" pitchFamily="18" charset="0"/>
              </a:rPr>
              <a:t>Artium</a:t>
            </a:r>
            <a:r>
              <a:rPr lang="es-ES" sz="2600" dirty="0">
                <a:latin typeface="Times New Roman" pitchFamily="18" charset="0"/>
                <a:cs typeface="Times New Roman" pitchFamily="18" charset="0"/>
              </a:rPr>
              <a:t> de Vitoria, el Museo </a:t>
            </a:r>
            <a:r>
              <a:rPr lang="es-ES" sz="2600" dirty="0" err="1">
                <a:latin typeface="Times New Roman" pitchFamily="18" charset="0"/>
                <a:cs typeface="Times New Roman" pitchFamily="18" charset="0"/>
              </a:rPr>
              <a:t>Chillida-Leku</a:t>
            </a:r>
            <a:r>
              <a:rPr lang="es-ES" sz="2600" dirty="0">
                <a:latin typeface="Times New Roman" pitchFamily="18" charset="0"/>
                <a:cs typeface="Times New Roman" pitchFamily="18" charset="0"/>
              </a:rPr>
              <a:t> en Hernani (Guipúzcoa) en honor al famoso escultor. Museos más tradicionales son el Museo de Bellas Artes de Bilbao, con una de las pinacotecas más importantes de España, el Museo Vasco, el Museo Marítimo Ría de Bilbao o el Museo Arqueológico de </a:t>
            </a:r>
            <a:r>
              <a:rPr lang="es-ES" sz="2600" dirty="0" err="1">
                <a:latin typeface="Times New Roman" pitchFamily="18" charset="0"/>
                <a:cs typeface="Times New Roman" pitchFamily="18" charset="0"/>
              </a:rPr>
              <a:t>Bizkaia</a:t>
            </a:r>
            <a:r>
              <a:rPr lang="es-ES" sz="2600" dirty="0">
                <a:latin typeface="Times New Roman" pitchFamily="18" charset="0"/>
                <a:cs typeface="Times New Roman" pitchFamily="18" charset="0"/>
              </a:rPr>
              <a:t>, todos ellos también en Bilbao.</a:t>
            </a:r>
          </a:p>
          <a:p>
            <a:endParaRPr lang="es-ES" dirty="0"/>
          </a:p>
        </p:txBody>
      </p:sp>
      <p:sp>
        <p:nvSpPr>
          <p:cNvPr id="9" name="8 Marcador de texto"/>
          <p:cNvSpPr>
            <a:spLocks noGrp="1"/>
          </p:cNvSpPr>
          <p:nvPr>
            <p:ph type="body" sz="quarter" idx="3"/>
          </p:nvPr>
        </p:nvSpPr>
        <p:spPr/>
        <p:txBody>
          <a:bodyPr/>
          <a:lstStyle/>
          <a:p>
            <a:endParaRPr lang="es-ES"/>
          </a:p>
        </p:txBody>
      </p:sp>
      <p:pic>
        <p:nvPicPr>
          <p:cNvPr id="11" name="10 Marcador de contenido" descr="800px-Guggenheim-bilbao-jan05[1].jpg"/>
          <p:cNvPicPr>
            <a:picLocks noGrp="1" noChangeAspect="1"/>
          </p:cNvPicPr>
          <p:nvPr>
            <p:ph sz="quarter" idx="4"/>
          </p:nvPr>
        </p:nvPicPr>
        <p:blipFill>
          <a:blip r:embed="rId3" cstate="print"/>
          <a:stretch>
            <a:fillRect/>
          </a:stretch>
        </p:blipFill>
        <p:spPr>
          <a:xfrm>
            <a:off x="1714480" y="3500438"/>
            <a:ext cx="5286412" cy="2676247"/>
          </a:xfrm>
          <a:ln w="57150">
            <a:solidFill>
              <a:schemeClr val="bg1">
                <a:lumMod val="50000"/>
              </a:schemeClr>
            </a:solidFill>
          </a:ln>
        </p:spPr>
      </p:pic>
      <p:sp>
        <p:nvSpPr>
          <p:cNvPr id="12" name="11 Rectángulo"/>
          <p:cNvSpPr/>
          <p:nvPr/>
        </p:nvSpPr>
        <p:spPr>
          <a:xfrm>
            <a:off x="2928926" y="6286520"/>
            <a:ext cx="3571900" cy="369332"/>
          </a:xfrm>
          <a:prstGeom prst="rect">
            <a:avLst/>
          </a:prstGeom>
        </p:spPr>
        <p:txBody>
          <a:bodyPr wrap="square">
            <a:spAutoFit/>
          </a:bodyPr>
          <a:lstStyle/>
          <a:p>
            <a:r>
              <a:rPr lang="es-ES" b="1" dirty="0" smtClean="0">
                <a:solidFill>
                  <a:srgbClr val="002060"/>
                </a:solidFill>
                <a:latin typeface="Times New Roman" pitchFamily="18" charset="0"/>
                <a:cs typeface="Times New Roman" pitchFamily="18" charset="0"/>
              </a:rPr>
              <a:t>Museo Guggenheim Bilbao</a:t>
            </a:r>
            <a:endParaRPr lang="es-ES" b="1" dirty="0">
              <a:solidFill>
                <a:srgbClr val="002060"/>
              </a:solidFill>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sp>
        <p:nvSpPr>
          <p:cNvPr id="8" name="7 Marcador de contenido"/>
          <p:cNvSpPr>
            <a:spLocks noGrp="1"/>
          </p:cNvSpPr>
          <p:nvPr>
            <p:ph idx="1"/>
          </p:nvPr>
        </p:nvSpPr>
        <p:spPr>
          <a:xfrm>
            <a:off x="428596" y="1571612"/>
            <a:ext cx="8229600" cy="4525963"/>
          </a:xfrm>
        </p:spPr>
        <p:txBody>
          <a:bodyPr/>
          <a:lstStyle/>
          <a:p>
            <a:pPr>
              <a:buNone/>
            </a:pPr>
            <a:r>
              <a:rPr lang="es-ES" sz="2400" b="1" dirty="0">
                <a:solidFill>
                  <a:srgbClr val="0070C0"/>
                </a:solidFill>
              </a:rPr>
              <a:t>Medios de </a:t>
            </a:r>
            <a:r>
              <a:rPr lang="es-ES" sz="2400" b="1" dirty="0" smtClean="0">
                <a:solidFill>
                  <a:srgbClr val="0070C0"/>
                </a:solidFill>
              </a:rPr>
              <a:t>comunicación:</a:t>
            </a:r>
            <a:endParaRPr lang="es-ES" sz="2400" b="1" dirty="0">
              <a:solidFill>
                <a:srgbClr val="0070C0"/>
              </a:solidFill>
            </a:endParaRPr>
          </a:p>
          <a:p>
            <a:pPr>
              <a:buNone/>
            </a:pPr>
            <a:r>
              <a:rPr lang="es-ES" sz="1600" dirty="0" smtClean="0"/>
              <a:t>            </a:t>
            </a:r>
            <a:r>
              <a:rPr lang="es-ES" sz="1800" dirty="0" smtClean="0"/>
              <a:t>Televisión</a:t>
            </a:r>
            <a:r>
              <a:rPr lang="es-ES" sz="1800" dirty="0"/>
              <a:t>: ETB Radio: Radio Euskadi, Euskadi </a:t>
            </a:r>
            <a:r>
              <a:rPr lang="es-ES" sz="1800" dirty="0" err="1"/>
              <a:t>Irratia</a:t>
            </a:r>
            <a:r>
              <a:rPr lang="es-ES" sz="1800" dirty="0"/>
              <a:t>. Diarios: El Correo (España), El </a:t>
            </a:r>
            <a:r>
              <a:rPr lang="es-ES" sz="1800" dirty="0" smtClean="0"/>
              <a:t>Diario Vasco, El País, El Mundo del País Vasco, Deia, </a:t>
            </a:r>
            <a:r>
              <a:rPr lang="es-ES" sz="1800" dirty="0"/>
              <a:t>Gara, </a:t>
            </a:r>
            <a:r>
              <a:rPr lang="es-ES" sz="1800" dirty="0" smtClean="0"/>
              <a:t>Egunkaria.</a:t>
            </a:r>
          </a:p>
          <a:p>
            <a:pPr>
              <a:buNone/>
            </a:pPr>
            <a:endParaRPr lang="es-ES" sz="1600" dirty="0" smtClean="0"/>
          </a:p>
          <a:p>
            <a:pPr>
              <a:buNone/>
            </a:pPr>
            <a:r>
              <a:rPr lang="es-ES" sz="2400" b="1" dirty="0" smtClean="0">
                <a:solidFill>
                  <a:srgbClr val="0070C0"/>
                </a:solidFill>
              </a:rPr>
              <a:t>Comercio:</a:t>
            </a:r>
            <a:endParaRPr lang="es-ES" sz="2400" b="1" dirty="0">
              <a:solidFill>
                <a:srgbClr val="0070C0"/>
              </a:solidFill>
            </a:endParaRPr>
          </a:p>
          <a:p>
            <a:pPr>
              <a:buNone/>
            </a:pPr>
            <a:r>
              <a:rPr lang="es-ES" sz="1800" dirty="0" smtClean="0"/>
              <a:t>           En </a:t>
            </a:r>
            <a:r>
              <a:rPr lang="es-ES" sz="1800" dirty="0"/>
              <a:t>la Comunidad Autónoma Vasca la balanza comercial del año 2002 ascendió a 1.466 millones de euros, con un aumento de las importaciones en un 10,3% y de las exportaciones en un 8,3%. </a:t>
            </a:r>
          </a:p>
          <a:p>
            <a:pPr>
              <a:buNone/>
            </a:pPr>
            <a:endParaRPr lang="es-ES" sz="1600" dirty="0"/>
          </a:p>
          <a:p>
            <a:pPr>
              <a:buNone/>
            </a:pPr>
            <a:endParaRPr lang="es-E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 name="3 Marcador de contenido" descr="800px-Flag_of_Asturias.svg (1).png"/>
          <p:cNvPicPr>
            <a:picLocks noGrp="1" noChangeAspect="1"/>
          </p:cNvPicPr>
          <p:nvPr>
            <p:ph idx="1"/>
          </p:nvPr>
        </p:nvPicPr>
        <p:blipFill>
          <a:blip r:embed="rId3" cstate="print"/>
          <a:stretch>
            <a:fillRect/>
          </a:stretch>
        </p:blipFill>
        <p:spPr>
          <a:xfrm>
            <a:off x="-1" y="0"/>
            <a:ext cx="9144001" cy="6858000"/>
          </a:xfrm>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u="sng" dirty="0" smtClean="0">
                <a:solidFill>
                  <a:srgbClr val="00B050"/>
                </a:solidFill>
              </a:rPr>
              <a:t>MEDIO FÍSICO</a:t>
            </a:r>
            <a:endParaRPr lang="es-ES" dirty="0"/>
          </a:p>
        </p:txBody>
      </p:sp>
      <p:sp>
        <p:nvSpPr>
          <p:cNvPr id="3" name="2 Marcador de contenido"/>
          <p:cNvSpPr>
            <a:spLocks noGrp="1"/>
          </p:cNvSpPr>
          <p:nvPr>
            <p:ph idx="1"/>
          </p:nvPr>
        </p:nvSpPr>
        <p:spPr>
          <a:xfrm>
            <a:off x="285720" y="1000108"/>
            <a:ext cx="8643998" cy="5857892"/>
          </a:xfrm>
        </p:spPr>
        <p:txBody>
          <a:bodyPr>
            <a:normAutofit/>
          </a:bodyPr>
          <a:lstStyle/>
          <a:p>
            <a:pPr>
              <a:buNone/>
            </a:pPr>
            <a:r>
              <a:rPr lang="es-ES" b="1" i="1" u="sng" dirty="0" smtClean="0">
                <a:effectLst>
                  <a:outerShdw blurRad="38100" dist="38100" dir="2700000" algn="tl">
                    <a:srgbClr val="000000">
                      <a:alpha val="43137"/>
                    </a:srgbClr>
                  </a:outerShdw>
                </a:effectLst>
              </a:rPr>
              <a:t>LOCALIZACIÓN:</a:t>
            </a:r>
          </a:p>
          <a:p>
            <a:pPr>
              <a:buNone/>
            </a:pPr>
            <a:r>
              <a:rPr lang="es-ES" sz="2300" dirty="0" smtClean="0"/>
              <a:t>     El Principado de Asturias se encuentra en el sector central de la costa cantábrica. Limita al norte con el mar Cantábrico y al oeste con Lugo (Galicia), al este con Cantabria y al sur con León (Castilla y León). Tiene una superficie de 10.604 km</a:t>
            </a:r>
            <a:r>
              <a:rPr lang="es-ES" sz="2300" baseline="30000" dirty="0" smtClean="0"/>
              <a:t>2</a:t>
            </a:r>
            <a:r>
              <a:rPr lang="es-ES" sz="2300" dirty="0" smtClean="0"/>
              <a:t> y sus costas tienen una longitud total de 401 kilómetros. Su cabo más sobresaliente es el cabo Peñas. El Principado de Asturias comprenden una sola provincia: Oviedo. Se convirtió en comunidad autónoma el 30 de diciembre de 1981. Existen tres ciudades principales Oviedo, Gijón y Avilés. La capital de la comunidad autónoma es Oviedo. </a:t>
            </a:r>
            <a:endParaRPr lang="es-ES" sz="2300" b="1" i="1" u="sng" dirty="0">
              <a:effectLst>
                <a:outerShdw blurRad="38100" dist="38100" dir="2700000" algn="tl">
                  <a:srgbClr val="000000">
                    <a:alpha val="43137"/>
                  </a:srgbClr>
                </a:outerShdw>
              </a:effectLst>
            </a:endParaRPr>
          </a:p>
        </p:txBody>
      </p:sp>
      <p:pic>
        <p:nvPicPr>
          <p:cNvPr id="4" name="3 Imagen" descr="astmap.gif"/>
          <p:cNvPicPr>
            <a:picLocks noChangeAspect="1"/>
          </p:cNvPicPr>
          <p:nvPr/>
        </p:nvPicPr>
        <p:blipFill>
          <a:blip r:embed="rId3" cstate="print"/>
          <a:stretch>
            <a:fillRect/>
          </a:stretch>
        </p:blipFill>
        <p:spPr>
          <a:xfrm>
            <a:off x="500034" y="4667250"/>
            <a:ext cx="8072494" cy="21907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62500" lnSpcReduction="20000"/>
          </a:bodyPr>
          <a:lstStyle/>
          <a:p>
            <a:pPr>
              <a:buNone/>
            </a:pPr>
            <a:r>
              <a:rPr lang="es-ES" sz="5800" b="1" i="1" dirty="0" smtClean="0">
                <a:solidFill>
                  <a:schemeClr val="tx2">
                    <a:lumMod val="75000"/>
                  </a:schemeClr>
                </a:solidFill>
              </a:rPr>
              <a:t>    </a:t>
            </a:r>
            <a:r>
              <a:rPr lang="es-ES" sz="5800" b="1" i="1" u="sng" dirty="0" smtClean="0">
                <a:solidFill>
                  <a:schemeClr val="tx2">
                    <a:lumMod val="75000"/>
                  </a:schemeClr>
                </a:solidFill>
              </a:rPr>
              <a:t>RELIEVE:</a:t>
            </a:r>
          </a:p>
          <a:p>
            <a:pPr>
              <a:buNone/>
            </a:pPr>
            <a:r>
              <a:rPr lang="es-ES" dirty="0" smtClean="0"/>
              <a:t>        El conjunto asturiano se desarrolla en el borde del macizo hespérico. El relieve se dispone en forma de rodilla doblada  que nos indican la dirección del empuje alpino.  En el Occidente las sierras y los valles de disponen de norte a sur y a medida que miramos hacia el este la dirección es mucho más </a:t>
            </a:r>
            <a:r>
              <a:rPr lang="es-ES" dirty="0" err="1" smtClean="0"/>
              <a:t>pronunciada.Se</a:t>
            </a:r>
            <a:r>
              <a:rPr lang="es-ES" dirty="0" smtClean="0"/>
              <a:t> trata de una serie de plataformas y sierras prelitorales fracturadas, de tipo apalachense.Son sierras como La Bobia, Tieno, Rañadoiro, Ablaniego...</a:t>
            </a:r>
          </a:p>
          <a:p>
            <a:r>
              <a:rPr lang="es-ES" dirty="0" smtClean="0"/>
              <a:t>    En el Oriente la dirección ya es claramente O-E, lo que nos permite distinguir cuatro unidades: las montañas del sur, el surco prelitoral, las sierras prelitorales y la costa. </a:t>
            </a:r>
          </a:p>
          <a:p>
            <a:r>
              <a:rPr lang="es-ES" dirty="0" smtClean="0"/>
              <a:t>    La cuenca central, al sur de Oviedo y hasta León, es una zona muy compleja, intensamente fracturada, de materiales pizarrosos.</a:t>
            </a:r>
          </a:p>
          <a:p>
            <a:r>
              <a:rPr lang="es-ES" dirty="0" smtClean="0"/>
              <a:t>    Esta disposición del relieve tiene carácter </a:t>
            </a:r>
            <a:r>
              <a:rPr lang="es-ES" dirty="0" err="1" smtClean="0"/>
              <a:t>extrarregional</a:t>
            </a:r>
            <a:r>
              <a:rPr lang="es-ES" dirty="0" smtClean="0"/>
              <a:t>, extendiéndose por los relieves montañosos de Lugo, Cantabria y León. Por otro lado la plataforma continental es muy estrecha.</a:t>
            </a:r>
          </a:p>
          <a:p>
            <a:r>
              <a:rPr lang="es-ES" dirty="0" smtClean="0"/>
              <a:t>    En la costa la rasa litoral da continuidad a todo el conjunto. Se trata de una planicie más o menos ancha que se extiende desde el borde del mar, o acantilado, hasta las primeras laderas de las montañas. </a:t>
            </a:r>
          </a:p>
          <a:p>
            <a:r>
              <a:rPr lang="es-ES" dirty="0" smtClean="0"/>
              <a:t>    La divisoria montañosa del sur se extiende desde los Ancares al oeste hasta los Picos de Europa al este. Los Picos de Europa son una unidad con personalidad propia, ya que se trata de un macizo de calizas masivas, fracturado y elevado. Aquí se encuentran las mayores alturas de Asturias: Torre </a:t>
            </a:r>
            <a:r>
              <a:rPr lang="es-ES" dirty="0" err="1" smtClean="0"/>
              <a:t>Cerredo</a:t>
            </a:r>
            <a:r>
              <a:rPr lang="es-ES" dirty="0" smtClean="0"/>
              <a:t> (2.648 m), Pico Tesorero (2.570 m) y </a:t>
            </a:r>
            <a:r>
              <a:rPr lang="es-ES" dirty="0" err="1" smtClean="0"/>
              <a:t>Naranco</a:t>
            </a:r>
            <a:r>
              <a:rPr lang="es-ES" dirty="0" smtClean="0"/>
              <a:t> de </a:t>
            </a:r>
            <a:r>
              <a:rPr lang="es-ES" dirty="0" err="1" smtClean="0"/>
              <a:t>Bulnes</a:t>
            </a:r>
            <a:r>
              <a:rPr lang="es-ES" dirty="0" smtClean="0"/>
              <a:t> o Pico </a:t>
            </a:r>
            <a:r>
              <a:rPr lang="es-ES" dirty="0" err="1" smtClean="0"/>
              <a:t>Urriello</a:t>
            </a:r>
            <a:r>
              <a:rPr lang="es-ES" dirty="0" smtClean="0"/>
              <a:t> (2.519 m).</a:t>
            </a:r>
          </a:p>
          <a:p>
            <a:pPr>
              <a:buNone/>
            </a:pPr>
            <a:endParaRPr lang="es-ES" b="1" i="1" u="sng"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dirty="0" smtClean="0">
                <a:solidFill>
                  <a:schemeClr val="tx2">
                    <a:lumMod val="75000"/>
                  </a:schemeClr>
                </a:solidFill>
              </a:rPr>
              <a:t>     </a:t>
            </a:r>
            <a:r>
              <a:rPr lang="es-ES" b="1" i="1" u="sng" dirty="0" smtClean="0">
                <a:solidFill>
                  <a:schemeClr val="tx2">
                    <a:lumMod val="75000"/>
                  </a:schemeClr>
                </a:solidFill>
              </a:rPr>
              <a:t>CLIMA:</a:t>
            </a:r>
            <a:endParaRPr lang="es-ES" dirty="0" smtClean="0">
              <a:solidFill>
                <a:schemeClr val="tx2">
                  <a:lumMod val="75000"/>
                </a:schemeClr>
              </a:solidFill>
            </a:endParaRPr>
          </a:p>
          <a:p>
            <a:pPr>
              <a:buNone/>
            </a:pPr>
            <a:r>
              <a:rPr lang="es-ES" sz="1700" dirty="0" smtClean="0"/>
              <a:t>       El conjunto del Principado posee un clima marítimo de la costa oeste, </a:t>
            </a:r>
            <a:r>
              <a:rPr lang="es-ES" sz="1700" dirty="0" err="1" smtClean="0"/>
              <a:t>lluvioso.Asturias</a:t>
            </a:r>
            <a:r>
              <a:rPr lang="es-ES" sz="1700" dirty="0" smtClean="0"/>
              <a:t> tiene un clima de temperaturas suaves, la media del mes más cálido no supera los 20 ºC, con una amplitud térmica reducida (entre 8 y 15 ºC). En verano no existen meses a aridez. Las medias de las temperaturas mínimas se dan en invierno</a:t>
            </a:r>
          </a:p>
          <a:p>
            <a:pPr>
              <a:buNone/>
            </a:pPr>
            <a:r>
              <a:rPr lang="es-ES" sz="1700" dirty="0" smtClean="0"/>
              <a:t>      Con estas características se establece una diferencia muy importante entre el litoral, donde no hay ningún mes de heladas seguras, aunque sí hay dos meses de heladas probables, y las montañas, en las que hay dos, tres, y hasta cuatro meses de heladas seguras. Esto implica que en las cumbres, buena parte de las precipitaciones sean en forma de nieve.</a:t>
            </a:r>
          </a:p>
          <a:p>
            <a:r>
              <a:rPr lang="es-ES" sz="1700" dirty="0" smtClean="0"/>
              <a:t>    Las precipitaciones son abundantes, siempre por encima de los 800 mm. El máximo se alcanza en invierno y el mínimo en verano. La zona menos lluviosa es la costa, desde Villaviciosa hasta </a:t>
            </a:r>
            <a:r>
              <a:rPr lang="es-ES" sz="1700" dirty="0" err="1" smtClean="0"/>
              <a:t>Vegadeo</a:t>
            </a:r>
            <a:r>
              <a:rPr lang="es-ES" sz="1700" dirty="0" smtClean="0"/>
              <a:t> y se extiende hasta Oviedo. Aquí caen menos de 1.000 mm. A medida que ascendemos en las montañas el efecto barrera hace que las precipitaciones aumenten rápidamente hasta alcanzar más de 1.600 mm anuales .</a:t>
            </a:r>
          </a:p>
          <a:p>
            <a:r>
              <a:rPr lang="es-ES" sz="1700" dirty="0" smtClean="0"/>
              <a:t>    Las zonas costeras están sometidas a vientos constantes, que frecuentemente llegan a ser fuertes. Cuando los vientos soplan de la meseta, del sur, el efecto </a:t>
            </a:r>
            <a:r>
              <a:rPr lang="es-ES" sz="1700" dirty="0" err="1" smtClean="0"/>
              <a:t>foehn</a:t>
            </a:r>
            <a:r>
              <a:rPr lang="es-ES" sz="1700" dirty="0" smtClean="0"/>
              <a:t> despliega todas su potencia. Son vientos ya de por sí secos. Son vientos muy fuertes e inesperados. Este meteoro puede cambiar el tipo de tiempo en cuestión de horas, y pasar de un tiempo nublado y fresco (8 ºC) a otro soleado, ventoso y caluroso (30 ºC). Es una situación esporádica que se repite varias veces durante el invierno.</a:t>
            </a:r>
          </a:p>
          <a:p>
            <a:r>
              <a:rPr lang="es-ES" sz="1700" dirty="0" smtClean="0"/>
              <a:t>    En toda la región son frecuentes las nieblas matinales en primavera, sobre todo en el fondo de los valles y la costa. En verano es normal que amanezca nublado pero que se vaya despejando a medida que se calienta el día.</a:t>
            </a:r>
          </a:p>
          <a:p>
            <a:pPr>
              <a:buNone/>
            </a:pPr>
            <a:endParaRPr lang="es-ES" sz="1700"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62500" lnSpcReduction="20000"/>
          </a:bodyPr>
          <a:lstStyle/>
          <a:p>
            <a:pPr>
              <a:buNone/>
            </a:pPr>
            <a:r>
              <a:rPr lang="es-ES" dirty="0" smtClean="0"/>
              <a:t>   </a:t>
            </a:r>
            <a:r>
              <a:rPr lang="es-ES" b="1" i="1" u="sng" dirty="0" smtClean="0"/>
              <a:t>HIDROGRAFÍA:</a:t>
            </a:r>
          </a:p>
          <a:p>
            <a:pPr>
              <a:buNone/>
            </a:pPr>
            <a:r>
              <a:rPr lang="es-ES" dirty="0" smtClean="0"/>
              <a:t>        Los ríos asturianos son cortos y rápidos y aunque en casi su totalidad discurren en los límites de la región algunos nacen fuera.  El río más occidental es el </a:t>
            </a:r>
            <a:r>
              <a:rPr lang="es-ES" dirty="0" err="1" smtClean="0"/>
              <a:t>Eo</a:t>
            </a:r>
            <a:r>
              <a:rPr lang="es-ES" dirty="0" smtClean="0"/>
              <a:t>, que hace frontera con Lugo. Nace en la sierra de </a:t>
            </a:r>
            <a:r>
              <a:rPr lang="es-ES" dirty="0" err="1" smtClean="0"/>
              <a:t>Meira</a:t>
            </a:r>
            <a:r>
              <a:rPr lang="es-ES" dirty="0" smtClean="0"/>
              <a:t> (Lugo) y desemboca en un estrecho estuario que se extiende desde </a:t>
            </a:r>
            <a:r>
              <a:rPr lang="es-ES" dirty="0" err="1" smtClean="0"/>
              <a:t>Vegadeo</a:t>
            </a:r>
            <a:r>
              <a:rPr lang="es-ES" dirty="0" smtClean="0"/>
              <a:t> (Asturias) hasta </a:t>
            </a:r>
            <a:r>
              <a:rPr lang="es-ES" dirty="0" err="1" smtClean="0"/>
              <a:t>Ribadeo</a:t>
            </a:r>
            <a:r>
              <a:rPr lang="es-ES" dirty="0" smtClean="0"/>
              <a:t> (Lugo). Sus afluentes son pequeños ríos que descienden desde las montañas próximas.</a:t>
            </a:r>
          </a:p>
          <a:p>
            <a:r>
              <a:rPr lang="es-ES" dirty="0" smtClean="0"/>
              <a:t>    El Navia nace en el </a:t>
            </a:r>
            <a:r>
              <a:rPr lang="es-ES" dirty="0" err="1" smtClean="0"/>
              <a:t>Cebreiro</a:t>
            </a:r>
            <a:r>
              <a:rPr lang="es-ES" dirty="0" smtClean="0"/>
              <a:t> (Lugo). Entra en Asturias dos veces. En Asturias el primer gran afluente es el </a:t>
            </a:r>
            <a:r>
              <a:rPr lang="es-ES" dirty="0" err="1" smtClean="0"/>
              <a:t>Ibias</a:t>
            </a:r>
            <a:r>
              <a:rPr lang="es-ES" dirty="0" smtClean="0"/>
              <a:t>. El resto de sus afluentes son pequeños ríos que nacen en las montañas próximas. Al fin desemboca en Navia.</a:t>
            </a:r>
          </a:p>
          <a:p>
            <a:r>
              <a:rPr lang="es-ES" dirty="0" smtClean="0"/>
              <a:t>    En las sierras </a:t>
            </a:r>
            <a:r>
              <a:rPr lang="es-ES" dirty="0" err="1" smtClean="0"/>
              <a:t>prelitorales</a:t>
            </a:r>
            <a:r>
              <a:rPr lang="es-ES" dirty="0" smtClean="0"/>
              <a:t> nace el </a:t>
            </a:r>
            <a:r>
              <a:rPr lang="es-ES" dirty="0" err="1" smtClean="0"/>
              <a:t>Esva</a:t>
            </a:r>
            <a:r>
              <a:rPr lang="es-ES" dirty="0" smtClean="0"/>
              <a:t>, que es el río más importante antes del Nalón.</a:t>
            </a:r>
          </a:p>
          <a:p>
            <a:r>
              <a:rPr lang="es-ES" dirty="0" smtClean="0"/>
              <a:t>    El Nalón posee la cuenca más grande de Asturias. Nace en el puerto de </a:t>
            </a:r>
            <a:r>
              <a:rPr lang="es-ES" dirty="0" err="1" smtClean="0"/>
              <a:t>Tarna</a:t>
            </a:r>
            <a:r>
              <a:rPr lang="es-ES" dirty="0" smtClean="0"/>
              <a:t>. Los afluentes del Nalón son algunos de los ríos más importantes de Asturias. Por la izquierda le llegan los ríos de la cordillera Cantábrica. Los más importantes son: el río Caudal, que tiene como tributarios al Aller, Pajares y </a:t>
            </a:r>
            <a:r>
              <a:rPr lang="es-ES" dirty="0" err="1" smtClean="0"/>
              <a:t>Huerna</a:t>
            </a:r>
            <a:endParaRPr lang="es-ES" dirty="0" smtClean="0"/>
          </a:p>
          <a:p>
            <a:r>
              <a:rPr lang="es-ES" dirty="0" smtClean="0"/>
              <a:t>    La del Narcea es la otra gran cuenca hidrográfica de Asturias. Nace en la sierra del </a:t>
            </a:r>
            <a:r>
              <a:rPr lang="es-ES" dirty="0" err="1" smtClean="0"/>
              <a:t>Rañadoiro</a:t>
            </a:r>
            <a:r>
              <a:rPr lang="es-ES" dirty="0" smtClean="0"/>
              <a:t>, disputándose la cabecera con el Navia, al oeste con el cueto de </a:t>
            </a:r>
            <a:r>
              <a:rPr lang="es-ES" dirty="0" err="1" smtClean="0"/>
              <a:t>Arbás</a:t>
            </a:r>
            <a:r>
              <a:rPr lang="es-ES" dirty="0" smtClean="0"/>
              <a:t>. Su afluente más importante es el </a:t>
            </a:r>
            <a:r>
              <a:rPr lang="es-ES" dirty="0" err="1" smtClean="0"/>
              <a:t>Pigüeña</a:t>
            </a:r>
            <a:r>
              <a:rPr lang="es-ES" dirty="0" smtClean="0"/>
              <a:t>.</a:t>
            </a:r>
          </a:p>
          <a:p>
            <a:r>
              <a:rPr lang="es-ES" dirty="0" smtClean="0"/>
              <a:t>    Por último encontramos el río Deva, que nace en peña </a:t>
            </a:r>
            <a:r>
              <a:rPr lang="es-ES" dirty="0" err="1" smtClean="0"/>
              <a:t>Remoña</a:t>
            </a:r>
            <a:r>
              <a:rPr lang="es-ES" dirty="0" smtClean="0"/>
              <a:t> (Santander), en el corazón de los Picos de Europa. Su afluente más importante es el Cares, que nace en los Picos de Europa de León. Desemboca en el Val de San Vicente.</a:t>
            </a:r>
          </a:p>
          <a:p>
            <a:r>
              <a:rPr lang="es-ES" dirty="0" smtClean="0"/>
              <a:t>    En Asturias hay multitud de pequeños lagos, la mayoría de ellos de origen glaciar. Apenas hay embalses dedicados al regadío, ya que la humedad del clima lo hace innecesario, pero sí hay muchos pequeños embalses para producir energía eléctrica y el consumo humano. Casi todos los ríos están regulados en la cabecera.</a:t>
            </a:r>
          </a:p>
          <a:p>
            <a:pPr>
              <a:buNone/>
            </a:pPr>
            <a:endParaRPr lang="es-ES"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a:t>
            </a:r>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Río Nalón                                           Río Deva</a:t>
            </a:r>
            <a:endParaRPr lang="es-ES" dirty="0"/>
          </a:p>
        </p:txBody>
      </p:sp>
      <p:pic>
        <p:nvPicPr>
          <p:cNvPr id="4" name="3 Imagen" descr="ketari-20080930104214.jpg"/>
          <p:cNvPicPr>
            <a:picLocks noChangeAspect="1"/>
          </p:cNvPicPr>
          <p:nvPr/>
        </p:nvPicPr>
        <p:blipFill>
          <a:blip r:embed="rId2" cstate="print"/>
          <a:stretch>
            <a:fillRect/>
          </a:stretch>
        </p:blipFill>
        <p:spPr>
          <a:xfrm>
            <a:off x="0" y="3286124"/>
            <a:ext cx="3786214" cy="2839661"/>
          </a:xfrm>
          <a:prstGeom prst="rect">
            <a:avLst/>
          </a:prstGeom>
          <a:ln>
            <a:noFill/>
          </a:ln>
          <a:effectLst>
            <a:softEdge rad="112500"/>
          </a:effectLst>
        </p:spPr>
      </p:pic>
      <p:pic>
        <p:nvPicPr>
          <p:cNvPr id="5" name="4 Imagen" descr="Imagen 162.jpg"/>
          <p:cNvPicPr>
            <a:picLocks noChangeAspect="1"/>
          </p:cNvPicPr>
          <p:nvPr/>
        </p:nvPicPr>
        <p:blipFill>
          <a:blip r:embed="rId3" cstate="print"/>
          <a:stretch>
            <a:fillRect/>
          </a:stretch>
        </p:blipFill>
        <p:spPr>
          <a:xfrm>
            <a:off x="428596" y="214290"/>
            <a:ext cx="3693941" cy="2768512"/>
          </a:xfrm>
          <a:prstGeom prst="rect">
            <a:avLst/>
          </a:prstGeom>
          <a:ln>
            <a:noFill/>
          </a:ln>
          <a:effectLst>
            <a:softEdge rad="112500"/>
          </a:effectLst>
        </p:spPr>
      </p:pic>
      <p:pic>
        <p:nvPicPr>
          <p:cNvPr id="6" name="5 Imagen" descr="Condado.jpg"/>
          <p:cNvPicPr>
            <a:picLocks noChangeAspect="1"/>
          </p:cNvPicPr>
          <p:nvPr/>
        </p:nvPicPr>
        <p:blipFill>
          <a:blip r:embed="rId4" cstate="print"/>
          <a:stretch>
            <a:fillRect/>
          </a:stretch>
        </p:blipFill>
        <p:spPr>
          <a:xfrm>
            <a:off x="5143504" y="785794"/>
            <a:ext cx="3576654" cy="50720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2000" dirty="0" smtClean="0"/>
              <a:t> </a:t>
            </a:r>
            <a:r>
              <a:rPr lang="es-ES" sz="2000" b="1" i="1" u="sng" dirty="0" smtClean="0">
                <a:effectLst>
                  <a:outerShdw blurRad="38100" dist="38100" dir="2700000" algn="tl">
                    <a:srgbClr val="000000">
                      <a:alpha val="43137"/>
                    </a:srgbClr>
                  </a:outerShdw>
                </a:effectLst>
              </a:rPr>
              <a:t>VEGETACIÓN:</a:t>
            </a:r>
          </a:p>
          <a:p>
            <a:pPr>
              <a:buNone/>
            </a:pPr>
            <a:r>
              <a:rPr lang="es-ES" sz="2000" dirty="0" smtClean="0"/>
              <a:t>      La vegetación en Asturias depende de tres factores fundamentales, el suelo, el clima lluvioso y la acción </a:t>
            </a:r>
            <a:r>
              <a:rPr lang="es-ES" sz="2000" dirty="0" err="1" smtClean="0"/>
              <a:t>antrópica</a:t>
            </a:r>
            <a:r>
              <a:rPr lang="es-ES" sz="2000" dirty="0" smtClean="0"/>
              <a:t>.   </a:t>
            </a:r>
          </a:p>
          <a:p>
            <a:pPr>
              <a:buNone/>
            </a:pPr>
            <a:r>
              <a:rPr lang="es-ES" sz="2000" dirty="0" smtClean="0"/>
              <a:t>      La vegetación está intensamente transformada por la acción </a:t>
            </a:r>
            <a:r>
              <a:rPr lang="es-ES" sz="2000" dirty="0" err="1" smtClean="0"/>
              <a:t>antrópica</a:t>
            </a:r>
            <a:r>
              <a:rPr lang="es-ES" sz="2000" dirty="0" smtClean="0"/>
              <a:t>. Las montañas presentan un bosque claro, que se a aprovechado para pasto. La costa ha sufrido el impacto de las especies de repoblación de crecimiento rápido el pino y el eucalipto.  La especie dominante del bosque asturiano es el roble, roble carvallo, aunque en las zonas calizas, tanto las costeras como las montañosas, aparece la encina gracias a la sequedad relativa del ambiente. Forman el bosque del piso basal especies como el roble carvallo, la encina, el castaño y el fresno. Por encima, en el piso montano, aparece el haya. </a:t>
            </a:r>
          </a:p>
          <a:p>
            <a:pPr>
              <a:buNone/>
            </a:pPr>
            <a:r>
              <a:rPr lang="es-ES" sz="2000" b="1" i="1" u="sng" dirty="0" smtClean="0">
                <a:effectLst>
                  <a:outerShdw blurRad="38100" dist="38100" dir="2700000" algn="tl">
                    <a:srgbClr val="000000">
                      <a:alpha val="43137"/>
                    </a:srgbClr>
                  </a:outerShdw>
                </a:effectLst>
              </a:rPr>
              <a:t>FAUNA:</a:t>
            </a:r>
          </a:p>
          <a:p>
            <a:pPr>
              <a:buNone/>
            </a:pPr>
            <a:r>
              <a:rPr lang="es-ES" sz="2000" dirty="0" smtClean="0"/>
              <a:t>      La fauna en Asturias es de gran variedad debido a su gran diversidad de territorios que van desde la alta montaña, bosques de diverso tipo, valles o zonas de dunas o playas. Toda esta diversidad se ve reflejada en que un alto porcentaje del territorio tiene algún tipo de protección medioambiental. Así podemos destacar la existencia de cuatro </a:t>
            </a:r>
            <a:r>
              <a:rPr lang="es-ES" sz="2000" b="1" dirty="0" smtClean="0"/>
              <a:t>reservas de la </a:t>
            </a:r>
            <a:r>
              <a:rPr lang="es-ES" sz="2000" b="1" dirty="0" err="1" smtClean="0"/>
              <a:t>bioesfera</a:t>
            </a:r>
            <a:r>
              <a:rPr lang="es-ES" sz="2000" dirty="0" smtClean="0"/>
              <a:t>, un </a:t>
            </a:r>
            <a:r>
              <a:rPr lang="es-ES" sz="2000" b="1" dirty="0" smtClean="0"/>
              <a:t>parque nacional</a:t>
            </a:r>
            <a:r>
              <a:rPr lang="es-ES" sz="2000" dirty="0" smtClean="0"/>
              <a:t>, cinco </a:t>
            </a:r>
            <a:r>
              <a:rPr lang="es-ES" sz="2000" b="1" dirty="0" smtClean="0"/>
              <a:t>parques naturales</a:t>
            </a:r>
            <a:r>
              <a:rPr lang="es-ES" sz="2000" dirty="0" smtClean="0"/>
              <a:t>, diez </a:t>
            </a:r>
            <a:r>
              <a:rPr lang="es-ES" sz="2000" b="1" dirty="0" smtClean="0"/>
              <a:t>reservas </a:t>
            </a:r>
            <a:r>
              <a:rPr lang="es-ES" sz="2000" b="1" dirty="0" err="1" smtClean="0"/>
              <a:t>naturales</a:t>
            </a:r>
            <a:r>
              <a:rPr lang="es-ES" sz="2000" dirty="0" err="1" smtClean="0"/>
              <a:t>iez</a:t>
            </a:r>
            <a:r>
              <a:rPr lang="es-ES" sz="2000" dirty="0" smtClean="0"/>
              <a:t> </a:t>
            </a:r>
            <a:r>
              <a:rPr lang="es-ES" sz="2000" b="1" dirty="0" smtClean="0"/>
              <a:t>parajes naturales</a:t>
            </a:r>
            <a:r>
              <a:rPr lang="es-ES" sz="2000" dirty="0" smtClean="0"/>
              <a:t> y treinta y cinco </a:t>
            </a:r>
            <a:r>
              <a:rPr lang="es-ES" sz="2000" b="1" dirty="0" smtClean="0"/>
              <a:t>monumentos naturales</a:t>
            </a:r>
            <a:r>
              <a:rPr lang="es-ES" sz="2000" dirty="0" smtClean="0"/>
              <a:t>. Esta red de espacios </a:t>
            </a:r>
            <a:r>
              <a:rPr lang="es-ES" sz="2000" dirty="0" err="1" smtClean="0"/>
              <a:t>naturalescomprenden</a:t>
            </a:r>
            <a:r>
              <a:rPr lang="es-ES" sz="2000" dirty="0" smtClean="0"/>
              <a:t> alrededor de un tercio del territorio de la región</a:t>
            </a:r>
          </a:p>
          <a:p>
            <a:pPr>
              <a:buNone/>
            </a:pPr>
            <a:endParaRPr lang="es-ES" sz="8000"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r>
              <a:rPr lang="es-ES" dirty="0" smtClean="0"/>
              <a:t>        Oso pardo                                            Zorro</a:t>
            </a:r>
          </a:p>
          <a:p>
            <a:pPr>
              <a:buNone/>
            </a:pPr>
            <a:endParaRPr lang="es-ES" dirty="0" smtClean="0"/>
          </a:p>
          <a:p>
            <a:pPr>
              <a:buNone/>
            </a:pPr>
            <a:endParaRPr lang="es-ES" dirty="0" smtClean="0"/>
          </a:p>
          <a:p>
            <a:pPr>
              <a:buNone/>
            </a:pPr>
            <a:r>
              <a:rPr lang="es-ES" dirty="0" smtClean="0"/>
              <a:t>                                        Haya</a:t>
            </a:r>
          </a:p>
          <a:p>
            <a:pPr>
              <a:buNone/>
            </a:pPr>
            <a:endParaRPr lang="es-ES" dirty="0" smtClean="0"/>
          </a:p>
          <a:p>
            <a:pPr>
              <a:buNone/>
            </a:pPr>
            <a:r>
              <a:rPr lang="es-ES" dirty="0" smtClean="0"/>
              <a:t>         Urogallo                                                     </a:t>
            </a:r>
          </a:p>
          <a:p>
            <a:pPr>
              <a:buNone/>
            </a:pPr>
            <a:r>
              <a:rPr lang="es-ES" dirty="0" smtClean="0"/>
              <a:t>                                                                     Erizo</a:t>
            </a:r>
            <a:endParaRPr lang="es-ES" dirty="0"/>
          </a:p>
        </p:txBody>
      </p:sp>
      <p:pic>
        <p:nvPicPr>
          <p:cNvPr id="4" name="3 Imagen" descr="711px-Capercaillie_Lomvi_2004.jpg"/>
          <p:cNvPicPr>
            <a:picLocks noChangeAspect="1"/>
          </p:cNvPicPr>
          <p:nvPr/>
        </p:nvPicPr>
        <p:blipFill>
          <a:blip r:embed="rId2" cstate="print"/>
          <a:stretch>
            <a:fillRect/>
          </a:stretch>
        </p:blipFill>
        <p:spPr>
          <a:xfrm>
            <a:off x="214282" y="3429000"/>
            <a:ext cx="3164346" cy="2670334"/>
          </a:xfrm>
          <a:prstGeom prst="rect">
            <a:avLst/>
          </a:prstGeom>
          <a:ln>
            <a:noFill/>
          </a:ln>
          <a:effectLst>
            <a:softEdge rad="112500"/>
          </a:effectLst>
        </p:spPr>
      </p:pic>
      <p:pic>
        <p:nvPicPr>
          <p:cNvPr id="5" name="4 Imagen" descr="800px-Igel.JPG"/>
          <p:cNvPicPr>
            <a:picLocks noChangeAspect="1"/>
          </p:cNvPicPr>
          <p:nvPr/>
        </p:nvPicPr>
        <p:blipFill>
          <a:blip r:embed="rId3" cstate="print"/>
          <a:stretch>
            <a:fillRect/>
          </a:stretch>
        </p:blipFill>
        <p:spPr>
          <a:xfrm>
            <a:off x="5143504" y="3571876"/>
            <a:ext cx="3714776" cy="2786082"/>
          </a:xfrm>
          <a:prstGeom prst="rect">
            <a:avLst/>
          </a:prstGeom>
          <a:ln>
            <a:noFill/>
          </a:ln>
          <a:effectLst>
            <a:softEdge rad="112500"/>
          </a:effectLst>
        </p:spPr>
      </p:pic>
      <p:pic>
        <p:nvPicPr>
          <p:cNvPr id="6" name="5 Imagen" descr="800px-Katmai_Sow_and_Cubs.JPG"/>
          <p:cNvPicPr>
            <a:picLocks noChangeAspect="1"/>
          </p:cNvPicPr>
          <p:nvPr/>
        </p:nvPicPr>
        <p:blipFill>
          <a:blip r:embed="rId4" cstate="print"/>
          <a:stretch>
            <a:fillRect/>
          </a:stretch>
        </p:blipFill>
        <p:spPr>
          <a:xfrm>
            <a:off x="428596" y="357166"/>
            <a:ext cx="3152780" cy="2364585"/>
          </a:xfrm>
          <a:prstGeom prst="rect">
            <a:avLst/>
          </a:prstGeom>
          <a:ln>
            <a:noFill/>
          </a:ln>
          <a:effectLst>
            <a:softEdge rad="112500"/>
          </a:effectLst>
        </p:spPr>
      </p:pic>
      <p:pic>
        <p:nvPicPr>
          <p:cNvPr id="7" name="6 Imagen" descr="800px-Rød_ræv_(Vulpes_vulpes).jpg"/>
          <p:cNvPicPr>
            <a:picLocks noChangeAspect="1"/>
          </p:cNvPicPr>
          <p:nvPr/>
        </p:nvPicPr>
        <p:blipFill>
          <a:blip r:embed="rId5" cstate="print"/>
          <a:stretch>
            <a:fillRect/>
          </a:stretch>
        </p:blipFill>
        <p:spPr>
          <a:xfrm>
            <a:off x="5072066" y="428604"/>
            <a:ext cx="3422805" cy="2395963"/>
          </a:xfrm>
          <a:prstGeom prst="rect">
            <a:avLst/>
          </a:prstGeom>
          <a:ln>
            <a:noFill/>
          </a:ln>
          <a:effectLst>
            <a:softEdge rad="112500"/>
          </a:effectLst>
        </p:spPr>
      </p:pic>
      <p:pic>
        <p:nvPicPr>
          <p:cNvPr id="8" name="7 Imagen" descr="injerto13.JPG"/>
          <p:cNvPicPr>
            <a:picLocks noChangeAspect="1"/>
          </p:cNvPicPr>
          <p:nvPr/>
        </p:nvPicPr>
        <p:blipFill>
          <a:blip r:embed="rId6" cstate="print"/>
          <a:stretch>
            <a:fillRect/>
          </a:stretch>
        </p:blipFill>
        <p:spPr>
          <a:xfrm>
            <a:off x="2500298" y="1643050"/>
            <a:ext cx="3810000" cy="2857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54098"/>
          </a:xfrm>
        </p:spPr>
        <p:txBody>
          <a:bodyPr/>
          <a:lstStyle/>
          <a:p>
            <a:r>
              <a:rPr lang="es-ES" u="sng" dirty="0" smtClean="0">
                <a:solidFill>
                  <a:srgbClr val="7030A0"/>
                </a:solidFill>
                <a:effectLst>
                  <a:outerShdw blurRad="38100" dist="38100" dir="2700000" algn="tl">
                    <a:srgbClr val="000000">
                      <a:alpha val="43137"/>
                    </a:srgbClr>
                  </a:outerShdw>
                </a:effectLst>
              </a:rPr>
              <a:t>INTRODUCCIÓN</a:t>
            </a:r>
            <a:endParaRPr lang="es-ES" u="sng" dirty="0">
              <a:solidFill>
                <a:srgbClr val="7030A0"/>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57158" y="1357298"/>
            <a:ext cx="8229600" cy="4525963"/>
          </a:xfrm>
        </p:spPr>
        <p:txBody>
          <a:bodyPr/>
          <a:lstStyle/>
          <a:p>
            <a:pPr>
              <a:buNone/>
            </a:pPr>
            <a:r>
              <a:rPr lang="es-ES" dirty="0" smtClean="0"/>
              <a:t>      España está constituida por 17 comunidades autónomas y 2 ciudades autónomas.</a:t>
            </a:r>
            <a:endParaRPr lang="es-ES" dirty="0"/>
          </a:p>
        </p:txBody>
      </p:sp>
      <p:pic>
        <p:nvPicPr>
          <p:cNvPr id="4" name="3 Imagen" descr="comunidades.png"/>
          <p:cNvPicPr>
            <a:picLocks noChangeAspect="1"/>
          </p:cNvPicPr>
          <p:nvPr/>
        </p:nvPicPr>
        <p:blipFill>
          <a:blip r:embed="rId3" cstate="print"/>
          <a:stretch>
            <a:fillRect/>
          </a:stretch>
        </p:blipFill>
        <p:spPr>
          <a:xfrm>
            <a:off x="2285984" y="2786058"/>
            <a:ext cx="4714908" cy="3839111"/>
          </a:xfrm>
          <a:prstGeom prst="rect">
            <a:avLst/>
          </a:prstGeom>
          <a:ln w="76200">
            <a:solidFill>
              <a:schemeClr val="accent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s-ES"/>
              <a:t>Relieve</a:t>
            </a:r>
          </a:p>
        </p:txBody>
      </p:sp>
      <p:sp>
        <p:nvSpPr>
          <p:cNvPr id="11267" name="Rectangle 3"/>
          <p:cNvSpPr>
            <a:spLocks noGrp="1" noChangeArrowheads="1"/>
          </p:cNvSpPr>
          <p:nvPr>
            <p:ph type="body" idx="1"/>
          </p:nvPr>
        </p:nvSpPr>
        <p:spPr>
          <a:xfrm>
            <a:off x="468313" y="1557338"/>
            <a:ext cx="8229600" cy="4530725"/>
          </a:xfrm>
        </p:spPr>
        <p:txBody>
          <a:bodyPr/>
          <a:lstStyle/>
          <a:p>
            <a:pPr>
              <a:lnSpc>
                <a:spcPct val="80000"/>
              </a:lnSpc>
            </a:pPr>
            <a:r>
              <a:rPr lang="es-ES" sz="2000">
                <a:solidFill>
                  <a:schemeClr val="tx2"/>
                </a:solidFill>
              </a:rPr>
              <a:t>La orografía de la comunidad tiene como eje central el valle del Ebro (alturas entre 150 y 300 metros aprox.) el cual transita entre dos somontanos, el pirenaico y el ibérico, preámbulos de dos grandes formaciones montañosas, el Pirineo al norte y el Sistema Ibérico al sur.</a:t>
            </a:r>
          </a:p>
          <a:p>
            <a:pPr>
              <a:lnSpc>
                <a:spcPct val="80000"/>
              </a:lnSpc>
            </a:pPr>
            <a:r>
              <a:rPr lang="es-ES" sz="2000">
                <a:solidFill>
                  <a:schemeClr val="tx2"/>
                </a:solidFill>
              </a:rPr>
              <a:t>El </a:t>
            </a:r>
            <a:r>
              <a:rPr lang="es-ES" sz="2000" b="1">
                <a:solidFill>
                  <a:schemeClr val="tx2"/>
                </a:solidFill>
              </a:rPr>
              <a:t>Pirineo</a:t>
            </a:r>
            <a:r>
              <a:rPr lang="es-ES" sz="2000">
                <a:solidFill>
                  <a:schemeClr val="tx2"/>
                </a:solidFill>
              </a:rPr>
              <a:t> aragonés cuenta con las principales alturas de esta cordillera que separa Francia y España. Destacan el Aneto (3.404 m), Posets (3.371 m), Monte Perdido (3.355 m), Perdiguero (3.221 m), Cotiella (2.912 m), entre otros. Los principales valles pirenaicos, formados por los ríos que ahí nacen, son Ansó (río Veral), Hecho (río Aragón Subordán), Canfranc (río Aragón), Tena (río Gállego) y Broto-Ainsa-Benasque (ríos Ara, Cinca y Ésera). Es precisamente por encima de estos valles donde se sitúa el Parque Nacional de Ordesa y Monte Perdido.</a:t>
            </a:r>
          </a:p>
          <a:p>
            <a:pPr>
              <a:lnSpc>
                <a:spcPct val="80000"/>
              </a:lnSpc>
            </a:pPr>
            <a:r>
              <a:rPr lang="es-ES" sz="2000">
                <a:solidFill>
                  <a:schemeClr val="tx2"/>
                </a:solidFill>
              </a:rPr>
              <a:t>Entre el somontano y el pirineo se levantan un conjunto de sierras que forman el llamado prepirineo, que alcanza una altura máxima de 2.077 m (Sierra de Guara). Destacan por su belleza los Mallos de Riglos, cerca de la localidad de Ayerbe.</a:t>
            </a: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fontScale="40000" lnSpcReduction="20000"/>
          </a:bodyPr>
          <a:lstStyle/>
          <a:p>
            <a:pPr>
              <a:buNone/>
            </a:pPr>
            <a:r>
              <a:rPr lang="es-ES" sz="4800" b="1" u="sng" dirty="0" smtClean="0"/>
              <a:t>Espacios naturales protegidos</a:t>
            </a:r>
          </a:p>
          <a:p>
            <a:pPr>
              <a:buNone/>
            </a:pPr>
            <a:r>
              <a:rPr lang="es-ES" sz="4000" dirty="0" smtClean="0"/>
              <a:t>       En Asturias hay muchos espacios naturales de interés, pero sólo algunos están protegidos por la legislación, con gran cantidad de figuras legales. Los más importantes son:</a:t>
            </a:r>
          </a:p>
          <a:p>
            <a:pPr>
              <a:buNone/>
            </a:pPr>
            <a:r>
              <a:rPr lang="es-ES" sz="4000" dirty="0" smtClean="0"/>
              <a:t>        Montaña Centro Oriental:</a:t>
            </a:r>
          </a:p>
          <a:p>
            <a:pPr>
              <a:buNone/>
            </a:pPr>
            <a:r>
              <a:rPr lang="es-ES" sz="4000" b="1" dirty="0" smtClean="0"/>
              <a:t>        Parque nacional de los Picos de Europa </a:t>
            </a:r>
            <a:r>
              <a:rPr lang="es-ES" sz="4000" dirty="0" smtClean="0"/>
              <a:t>(</a:t>
            </a:r>
            <a:r>
              <a:rPr lang="es-ES" sz="4000" dirty="0" err="1" smtClean="0"/>
              <a:t>Amieva</a:t>
            </a:r>
            <a:r>
              <a:rPr lang="es-ES" sz="4000" dirty="0" smtClean="0"/>
              <a:t>, Cangas de Onís, Onís, Cabrales y </a:t>
            </a:r>
            <a:r>
              <a:rPr lang="es-ES" sz="4000" dirty="0" err="1" smtClean="0"/>
              <a:t>Peñamellera</a:t>
            </a:r>
            <a:r>
              <a:rPr lang="es-ES" sz="4000" dirty="0" smtClean="0"/>
              <a:t> Baja).  Compartido con León y Cantabria. </a:t>
            </a:r>
            <a:br>
              <a:rPr lang="es-ES" sz="4000" dirty="0" smtClean="0"/>
            </a:br>
            <a:r>
              <a:rPr lang="es-ES" sz="4000" b="1" dirty="0" smtClean="0"/>
              <a:t>Parque natural de </a:t>
            </a:r>
            <a:r>
              <a:rPr lang="es-ES" sz="4000" b="1" dirty="0" err="1" smtClean="0"/>
              <a:t>Reres</a:t>
            </a:r>
            <a:r>
              <a:rPr lang="es-ES" sz="4000" b="1" dirty="0" smtClean="0"/>
              <a:t> </a:t>
            </a:r>
            <a:r>
              <a:rPr lang="es-ES" sz="4000" dirty="0" smtClean="0"/>
              <a:t>(Caso y </a:t>
            </a:r>
            <a:r>
              <a:rPr lang="es-ES" sz="4000" dirty="0" err="1" smtClean="0"/>
              <a:t>Sobrescobio</a:t>
            </a:r>
            <a:r>
              <a:rPr lang="es-ES" sz="4000" dirty="0" smtClean="0"/>
              <a:t>). </a:t>
            </a:r>
            <a:br>
              <a:rPr lang="es-ES" sz="4000" dirty="0" smtClean="0"/>
            </a:br>
            <a:r>
              <a:rPr lang="es-ES" sz="4000" b="1" dirty="0" smtClean="0"/>
              <a:t>Reserva natural protegida de </a:t>
            </a:r>
            <a:r>
              <a:rPr lang="es-ES" sz="4000" b="1" dirty="0" err="1" smtClean="0"/>
              <a:t>Peloño</a:t>
            </a:r>
            <a:r>
              <a:rPr lang="es-ES" sz="4000" dirty="0" smtClean="0"/>
              <a:t> (Ponga). </a:t>
            </a:r>
            <a:br>
              <a:rPr lang="es-ES" sz="4000" dirty="0" smtClean="0"/>
            </a:br>
            <a:r>
              <a:rPr lang="es-ES" sz="4000" b="1" dirty="0" smtClean="0"/>
              <a:t>Paisaje protegido de la sierra del </a:t>
            </a:r>
            <a:r>
              <a:rPr lang="es-ES" sz="4000" b="1" dirty="0" err="1" smtClean="0"/>
              <a:t>Aramo</a:t>
            </a:r>
            <a:r>
              <a:rPr lang="es-ES" sz="4000" b="1" dirty="0" smtClean="0"/>
              <a:t> </a:t>
            </a:r>
            <a:r>
              <a:rPr lang="es-ES" sz="4000" dirty="0" smtClean="0"/>
              <a:t>(</a:t>
            </a:r>
            <a:r>
              <a:rPr lang="es-ES" sz="4000" dirty="0" err="1" smtClean="0"/>
              <a:t>Quirós</a:t>
            </a:r>
            <a:r>
              <a:rPr lang="es-ES" sz="4000" dirty="0" smtClean="0"/>
              <a:t>, </a:t>
            </a:r>
            <a:r>
              <a:rPr lang="es-ES" sz="4000" dirty="0" err="1" smtClean="0"/>
              <a:t>Morcín</a:t>
            </a:r>
            <a:r>
              <a:rPr lang="es-ES" sz="4000" dirty="0" smtClean="0"/>
              <a:t> y </a:t>
            </a:r>
            <a:r>
              <a:rPr lang="es-ES" sz="4000" dirty="0" err="1" smtClean="0"/>
              <a:t>Riosa</a:t>
            </a:r>
            <a:r>
              <a:rPr lang="es-ES" sz="4000" dirty="0" smtClean="0"/>
              <a:t>). </a:t>
            </a:r>
            <a:br>
              <a:rPr lang="es-ES" sz="4000" dirty="0" smtClean="0"/>
            </a:br>
            <a:r>
              <a:rPr lang="es-ES" sz="4000" b="1" dirty="0" smtClean="0"/>
              <a:t>Paisaje protegido de la sierra del Cuera </a:t>
            </a:r>
            <a:r>
              <a:rPr lang="es-ES" sz="4000" dirty="0" smtClean="0"/>
              <a:t>(Cabrales, </a:t>
            </a:r>
            <a:r>
              <a:rPr lang="es-ES" sz="4000" dirty="0" err="1" smtClean="0"/>
              <a:t>Llanes</a:t>
            </a:r>
            <a:r>
              <a:rPr lang="es-ES" sz="4000" dirty="0" smtClean="0"/>
              <a:t>, </a:t>
            </a:r>
            <a:r>
              <a:rPr lang="es-ES" sz="4000" dirty="0" err="1" smtClean="0"/>
              <a:t>Peñamellera</a:t>
            </a:r>
            <a:r>
              <a:rPr lang="es-ES" sz="4000" dirty="0" smtClean="0"/>
              <a:t> Alta, </a:t>
            </a:r>
            <a:r>
              <a:rPr lang="es-ES" sz="4000" dirty="0" err="1" smtClean="0"/>
              <a:t>Peñamellera</a:t>
            </a:r>
            <a:r>
              <a:rPr lang="es-ES" sz="4000" dirty="0" smtClean="0"/>
              <a:t> Baja y </a:t>
            </a:r>
            <a:r>
              <a:rPr lang="es-ES" sz="4000" dirty="0" err="1" smtClean="0"/>
              <a:t>Ribadedeva</a:t>
            </a:r>
            <a:r>
              <a:rPr lang="es-ES" sz="4000" dirty="0" smtClean="0"/>
              <a:t>).Montaña Centro </a:t>
            </a:r>
            <a:r>
              <a:rPr lang="es-ES" sz="4000" dirty="0" err="1" smtClean="0"/>
              <a:t>Occidental:Parque</a:t>
            </a:r>
            <a:r>
              <a:rPr lang="es-ES" sz="4000" dirty="0" smtClean="0"/>
              <a:t> natural de </a:t>
            </a:r>
            <a:r>
              <a:rPr lang="es-ES" sz="4000" dirty="0" err="1" smtClean="0"/>
              <a:t>Somiedo</a:t>
            </a:r>
            <a:r>
              <a:rPr lang="es-ES" sz="4000" dirty="0" smtClean="0"/>
              <a:t> (</a:t>
            </a:r>
            <a:r>
              <a:rPr lang="es-ES" sz="4000" dirty="0" err="1" smtClean="0"/>
              <a:t>Somiedo</a:t>
            </a:r>
            <a:r>
              <a:rPr lang="es-ES" sz="4000" dirty="0" smtClean="0"/>
              <a:t>, Belmonte y </a:t>
            </a:r>
            <a:r>
              <a:rPr lang="es-ES" sz="4000" dirty="0" err="1" smtClean="0"/>
              <a:t>Teverga</a:t>
            </a:r>
            <a:r>
              <a:rPr lang="es-ES" sz="4000" dirty="0" smtClean="0"/>
              <a:t>). </a:t>
            </a:r>
            <a:br>
              <a:rPr lang="es-ES" sz="4000" dirty="0" smtClean="0"/>
            </a:br>
            <a:r>
              <a:rPr lang="es-ES" sz="4000" b="1" dirty="0" smtClean="0"/>
              <a:t>Parque natural de las fuentes del Narcea y del </a:t>
            </a:r>
            <a:r>
              <a:rPr lang="es-ES" sz="4000" b="1" dirty="0" err="1" smtClean="0"/>
              <a:t>Ibias</a:t>
            </a:r>
            <a:r>
              <a:rPr lang="es-ES" sz="4000" b="1" dirty="0" smtClean="0"/>
              <a:t> </a:t>
            </a:r>
            <a:r>
              <a:rPr lang="es-ES" sz="4000" dirty="0" smtClean="0"/>
              <a:t>(Cangas del Narcea, </a:t>
            </a:r>
            <a:r>
              <a:rPr lang="es-ES" sz="4000" dirty="0" err="1" smtClean="0"/>
              <a:t>Degaña</a:t>
            </a:r>
            <a:r>
              <a:rPr lang="es-ES" sz="4000" dirty="0" smtClean="0"/>
              <a:t> e </a:t>
            </a:r>
            <a:r>
              <a:rPr lang="es-ES" sz="4000" dirty="0" err="1" smtClean="0"/>
              <a:t>Ibias</a:t>
            </a:r>
            <a:r>
              <a:rPr lang="es-ES" sz="4000" dirty="0" smtClean="0"/>
              <a:t>). </a:t>
            </a:r>
            <a:br>
              <a:rPr lang="es-ES" sz="4000" dirty="0" smtClean="0"/>
            </a:br>
            <a:r>
              <a:rPr lang="es-ES" sz="4000" b="1" dirty="0" smtClean="0"/>
              <a:t>Reserva natural integral de </a:t>
            </a:r>
            <a:r>
              <a:rPr lang="es-ES" sz="4000" b="1" dirty="0" err="1" smtClean="0"/>
              <a:t>Muniellos</a:t>
            </a:r>
            <a:r>
              <a:rPr lang="es-ES" sz="4000" b="1" dirty="0" smtClean="0"/>
              <a:t> </a:t>
            </a:r>
            <a:r>
              <a:rPr lang="es-ES" sz="4000" dirty="0" smtClean="0"/>
              <a:t>(</a:t>
            </a:r>
            <a:r>
              <a:rPr lang="es-ES" sz="4000" dirty="0" err="1" smtClean="0"/>
              <a:t>Ibias</a:t>
            </a:r>
            <a:r>
              <a:rPr lang="es-ES" sz="4000" dirty="0" smtClean="0"/>
              <a:t> y Cangas del Narcea). </a:t>
            </a:r>
            <a:br>
              <a:rPr lang="es-ES" sz="4000" dirty="0" smtClean="0"/>
            </a:br>
            <a:r>
              <a:rPr lang="es-ES" sz="4000" b="1" dirty="0" smtClean="0"/>
              <a:t>Paisaje protegido de las sierras de </a:t>
            </a:r>
            <a:r>
              <a:rPr lang="es-ES" sz="4000" b="1" dirty="0" err="1" smtClean="0"/>
              <a:t>Carondio</a:t>
            </a:r>
            <a:r>
              <a:rPr lang="es-ES" sz="4000" b="1" dirty="0" smtClean="0"/>
              <a:t> y </a:t>
            </a:r>
            <a:r>
              <a:rPr lang="es-ES" sz="4000" b="1" dirty="0" err="1" smtClean="0"/>
              <a:t>Valledor</a:t>
            </a:r>
            <a:r>
              <a:rPr lang="es-ES" sz="4000" b="1" dirty="0" smtClean="0"/>
              <a:t> </a:t>
            </a:r>
            <a:r>
              <a:rPr lang="es-ES" sz="4000" dirty="0" smtClean="0"/>
              <a:t>(</a:t>
            </a:r>
            <a:r>
              <a:rPr lang="es-ES" sz="4000" dirty="0" err="1" smtClean="0"/>
              <a:t>Allande</a:t>
            </a:r>
            <a:r>
              <a:rPr lang="es-ES" sz="4000" dirty="0" smtClean="0"/>
              <a:t>, </a:t>
            </a:r>
            <a:r>
              <a:rPr lang="es-ES" sz="4000" dirty="0" err="1" smtClean="0"/>
              <a:t>Grandas</a:t>
            </a:r>
            <a:r>
              <a:rPr lang="es-ES" sz="4000" dirty="0" smtClean="0"/>
              <a:t> de </a:t>
            </a:r>
            <a:r>
              <a:rPr lang="es-ES" sz="4000" dirty="0" err="1" smtClean="0"/>
              <a:t>Salime</a:t>
            </a:r>
            <a:r>
              <a:rPr lang="es-ES" sz="4000" dirty="0" smtClean="0"/>
              <a:t> y </a:t>
            </a:r>
            <a:r>
              <a:rPr lang="es-ES" sz="4000" dirty="0" err="1" smtClean="0"/>
              <a:t>Villayón</a:t>
            </a:r>
            <a:r>
              <a:rPr lang="es-ES" sz="4000" dirty="0" smtClean="0"/>
              <a:t>). </a:t>
            </a:r>
            <a:br>
              <a:rPr lang="es-ES" sz="4000" dirty="0" smtClean="0"/>
            </a:br>
            <a:r>
              <a:rPr lang="es-ES" sz="4000" b="1" dirty="0" smtClean="0"/>
              <a:t>Paisaje protegido del pico de </a:t>
            </a:r>
            <a:r>
              <a:rPr lang="es-ES" sz="4000" b="1" dirty="0" err="1" smtClean="0"/>
              <a:t>Caldoveiro</a:t>
            </a:r>
            <a:r>
              <a:rPr lang="es-ES" sz="4000" b="1" dirty="0" smtClean="0"/>
              <a:t> </a:t>
            </a:r>
            <a:r>
              <a:rPr lang="es-ES" sz="4000" dirty="0" smtClean="0"/>
              <a:t>(Grado, </a:t>
            </a:r>
            <a:r>
              <a:rPr lang="es-ES" sz="4000" dirty="0" err="1" smtClean="0"/>
              <a:t>Yernes</a:t>
            </a:r>
            <a:r>
              <a:rPr lang="es-ES" sz="4000" dirty="0" smtClean="0"/>
              <a:t> y </a:t>
            </a:r>
            <a:r>
              <a:rPr lang="es-ES" sz="4000" dirty="0" err="1" smtClean="0"/>
              <a:t>Tameza</a:t>
            </a:r>
            <a:r>
              <a:rPr lang="es-ES" sz="4000" dirty="0" smtClean="0"/>
              <a:t>, </a:t>
            </a:r>
            <a:r>
              <a:rPr lang="es-ES" sz="4000" dirty="0" err="1" smtClean="0"/>
              <a:t>Proaza</a:t>
            </a:r>
            <a:r>
              <a:rPr lang="es-ES" sz="4000" dirty="0" smtClean="0"/>
              <a:t> y </a:t>
            </a:r>
            <a:r>
              <a:rPr lang="es-ES" sz="4000" dirty="0" err="1" smtClean="0"/>
              <a:t>Teverga</a:t>
            </a:r>
            <a:r>
              <a:rPr lang="es-ES" sz="4000" dirty="0" smtClean="0"/>
              <a:t>). </a:t>
            </a:r>
            <a:br>
              <a:rPr lang="es-ES" sz="4000" dirty="0" smtClean="0"/>
            </a:br>
            <a:r>
              <a:rPr lang="es-ES" sz="4000" b="1" dirty="0" smtClean="0"/>
              <a:t>Paisaje protegido de peña </a:t>
            </a:r>
            <a:r>
              <a:rPr lang="es-ES" sz="4000" b="1" dirty="0" err="1" smtClean="0"/>
              <a:t>Ubiña</a:t>
            </a:r>
            <a:r>
              <a:rPr lang="es-ES" sz="4000" b="1" dirty="0" smtClean="0"/>
              <a:t> </a:t>
            </a:r>
            <a:r>
              <a:rPr lang="es-ES" sz="4000" dirty="0" smtClean="0"/>
              <a:t>(Lena y </a:t>
            </a:r>
            <a:r>
              <a:rPr lang="es-ES" sz="4000" dirty="0" err="1" smtClean="0"/>
              <a:t>Quirós</a:t>
            </a:r>
            <a:r>
              <a:rPr lang="es-ES" sz="4000" dirty="0" smtClean="0"/>
              <a:t>). </a:t>
            </a:r>
            <a:br>
              <a:rPr lang="es-ES" sz="4000" dirty="0" smtClean="0"/>
            </a:br>
            <a:r>
              <a:rPr lang="es-ES" sz="4000" b="1" dirty="0" smtClean="0"/>
              <a:t>Monumento natural del Tejo de Lago </a:t>
            </a:r>
            <a:r>
              <a:rPr lang="es-ES" sz="4000" dirty="0" smtClean="0"/>
              <a:t>(</a:t>
            </a:r>
            <a:r>
              <a:rPr lang="es-ES" sz="4000" dirty="0" err="1" smtClean="0"/>
              <a:t>Allande</a:t>
            </a:r>
            <a:r>
              <a:rPr lang="es-ES" sz="4000" dirty="0" smtClean="0"/>
              <a:t>). </a:t>
            </a:r>
            <a:r>
              <a:rPr lang="es-ES" sz="4000" b="1" dirty="0" smtClean="0"/>
              <a:t/>
            </a:r>
            <a:br>
              <a:rPr lang="es-ES" sz="4000" b="1" dirty="0" smtClean="0"/>
            </a:br>
            <a:r>
              <a:rPr lang="es-ES" sz="4000" b="1" dirty="0" smtClean="0"/>
              <a:t>Monumento natural del Tejo de </a:t>
            </a:r>
            <a:r>
              <a:rPr lang="es-ES" sz="4000" b="1" dirty="0" err="1" smtClean="0"/>
              <a:t>Bermiego</a:t>
            </a:r>
            <a:r>
              <a:rPr lang="es-ES" sz="4000" b="1" dirty="0" smtClean="0"/>
              <a:t> </a:t>
            </a:r>
            <a:r>
              <a:rPr lang="es-ES" sz="4000" dirty="0" smtClean="0"/>
              <a:t>(</a:t>
            </a:r>
            <a:r>
              <a:rPr lang="es-ES" sz="4000" dirty="0" err="1" smtClean="0"/>
              <a:t>Quirós</a:t>
            </a:r>
            <a:r>
              <a:rPr lang="es-ES" sz="4000" dirty="0" smtClean="0"/>
              <a:t>). </a:t>
            </a:r>
            <a:r>
              <a:rPr lang="es-ES" sz="4000" b="1" dirty="0" smtClean="0"/>
              <a:t/>
            </a:r>
            <a:br>
              <a:rPr lang="es-ES" sz="4000" b="1" dirty="0" smtClean="0"/>
            </a:br>
            <a:r>
              <a:rPr lang="es-ES" sz="4000" b="1" dirty="0" smtClean="0"/>
              <a:t>Monumento natural del </a:t>
            </a:r>
            <a:r>
              <a:rPr lang="es-ES" sz="4000" b="1" dirty="0" err="1" smtClean="0"/>
              <a:t>Carbayón</a:t>
            </a:r>
            <a:r>
              <a:rPr lang="es-ES" sz="4000" b="1" dirty="0" smtClean="0"/>
              <a:t> de Valentín </a:t>
            </a:r>
            <a:r>
              <a:rPr lang="es-ES" sz="4000" dirty="0" smtClean="0"/>
              <a:t>(</a:t>
            </a:r>
            <a:r>
              <a:rPr lang="es-ES" sz="4000" dirty="0" err="1" smtClean="0"/>
              <a:t>Tineo</a:t>
            </a:r>
            <a:r>
              <a:rPr lang="es-ES" sz="4000" dirty="0" smtClean="0"/>
              <a:t>).</a:t>
            </a:r>
          </a:p>
          <a:p>
            <a:pPr>
              <a:buNone/>
            </a:pPr>
            <a:r>
              <a:rPr lang="es-ES" sz="4000" dirty="0" smtClean="0"/>
              <a:t>        Costa Centro  Occidental:</a:t>
            </a:r>
          </a:p>
          <a:p>
            <a:pPr>
              <a:buNone/>
            </a:pPr>
            <a:r>
              <a:rPr lang="es-ES" sz="4000" dirty="0" smtClean="0"/>
              <a:t>        Reserva </a:t>
            </a:r>
            <a:r>
              <a:rPr lang="es-ES" sz="4000" b="1" dirty="0" smtClean="0"/>
              <a:t>natural parcial de la ría del </a:t>
            </a:r>
            <a:r>
              <a:rPr lang="es-ES" sz="4000" b="1" dirty="0" err="1" smtClean="0"/>
              <a:t>Eo</a:t>
            </a:r>
            <a:r>
              <a:rPr lang="es-ES" sz="4000" b="1" dirty="0" smtClean="0"/>
              <a:t> </a:t>
            </a:r>
            <a:r>
              <a:rPr lang="es-ES" sz="4000" dirty="0" smtClean="0"/>
              <a:t>(</a:t>
            </a:r>
            <a:r>
              <a:rPr lang="es-ES" sz="4000" dirty="0" err="1" smtClean="0"/>
              <a:t>Castropol</a:t>
            </a:r>
            <a:r>
              <a:rPr lang="es-ES" sz="4000" dirty="0" smtClean="0"/>
              <a:t> y </a:t>
            </a:r>
            <a:r>
              <a:rPr lang="es-ES" sz="4000" dirty="0" err="1" smtClean="0"/>
              <a:t>Vegadeo</a:t>
            </a:r>
            <a:r>
              <a:rPr lang="es-ES" sz="4000" dirty="0" smtClean="0"/>
              <a:t>). </a:t>
            </a:r>
            <a:r>
              <a:rPr lang="es-ES" sz="4000" b="1" dirty="0" smtClean="0"/>
              <a:t/>
            </a:r>
            <a:br>
              <a:rPr lang="es-ES" sz="4000" b="1" dirty="0" smtClean="0"/>
            </a:br>
            <a:r>
              <a:rPr lang="es-ES" sz="4000" b="1" dirty="0" smtClean="0"/>
              <a:t>Reserva natural parcial de </a:t>
            </a:r>
            <a:r>
              <a:rPr lang="es-ES" sz="4000" b="1" dirty="0" err="1" smtClean="0"/>
              <a:t>Barayo</a:t>
            </a:r>
            <a:r>
              <a:rPr lang="es-ES" sz="4000" b="1" dirty="0" smtClean="0"/>
              <a:t> </a:t>
            </a:r>
            <a:r>
              <a:rPr lang="es-ES" sz="4000" dirty="0" smtClean="0"/>
              <a:t>(Navia y Valdés). </a:t>
            </a:r>
            <a:r>
              <a:rPr lang="es-ES" sz="4000" b="1" dirty="0" smtClean="0"/>
              <a:t/>
            </a:r>
            <a:br>
              <a:rPr lang="es-ES" sz="4000" b="1" dirty="0" smtClean="0"/>
            </a:br>
            <a:r>
              <a:rPr lang="es-ES" sz="4000" b="1" dirty="0" smtClean="0"/>
              <a:t>Paisaje protegido de la Costa Occidental </a:t>
            </a:r>
            <a:r>
              <a:rPr lang="es-ES" sz="4000" dirty="0" smtClean="0"/>
              <a:t>(</a:t>
            </a:r>
            <a:r>
              <a:rPr lang="es-ES" sz="4000" dirty="0" err="1" smtClean="0"/>
              <a:t>Cudillero</a:t>
            </a:r>
            <a:r>
              <a:rPr lang="es-ES" sz="4000" dirty="0" smtClean="0"/>
              <a:t> y Valdés). </a:t>
            </a:r>
            <a:r>
              <a:rPr lang="es-ES" sz="4000" b="1" dirty="0" smtClean="0"/>
              <a:t/>
            </a:r>
            <a:br>
              <a:rPr lang="es-ES" sz="4000" b="1" dirty="0" smtClean="0"/>
            </a:br>
            <a:r>
              <a:rPr lang="es-ES" sz="4000" b="1" dirty="0" smtClean="0"/>
              <a:t>Paisaje protegido de la cuenca del </a:t>
            </a:r>
            <a:r>
              <a:rPr lang="es-ES" sz="4000" b="1" dirty="0" err="1" smtClean="0"/>
              <a:t>Esva</a:t>
            </a:r>
            <a:r>
              <a:rPr lang="es-ES" sz="4000" b="1" dirty="0" smtClean="0"/>
              <a:t> </a:t>
            </a:r>
            <a:r>
              <a:rPr lang="es-ES" sz="4000" dirty="0" smtClean="0"/>
              <a:t>(Valdés, Salas y </a:t>
            </a:r>
            <a:r>
              <a:rPr lang="es-ES" sz="4000" dirty="0" err="1" smtClean="0"/>
              <a:t>Tineo</a:t>
            </a:r>
            <a:r>
              <a:rPr lang="es-ES" sz="4000" dirty="0" smtClean="0"/>
              <a:t>). </a:t>
            </a:r>
            <a:r>
              <a:rPr lang="es-ES" sz="4000" b="1" dirty="0" smtClean="0"/>
              <a:t/>
            </a:r>
            <a:br>
              <a:rPr lang="es-ES" sz="4000" b="1" dirty="0" smtClean="0"/>
            </a:br>
            <a:r>
              <a:rPr lang="es-ES" sz="4000" b="1" dirty="0" smtClean="0"/>
              <a:t>Monumento natural de las cascadas de </a:t>
            </a:r>
            <a:r>
              <a:rPr lang="es-ES" sz="4000" b="1" dirty="0" err="1" smtClean="0"/>
              <a:t>Oneta</a:t>
            </a:r>
            <a:r>
              <a:rPr lang="es-ES" sz="4000" b="1" dirty="0" smtClean="0"/>
              <a:t> </a:t>
            </a:r>
            <a:r>
              <a:rPr lang="es-ES" sz="4000" dirty="0" smtClean="0"/>
              <a:t>(</a:t>
            </a:r>
            <a:r>
              <a:rPr lang="es-ES" sz="4000" dirty="0" err="1" smtClean="0"/>
              <a:t>Villayón</a:t>
            </a:r>
            <a:r>
              <a:rPr lang="es-ES" sz="4000" dirty="0" smtClean="0"/>
              <a:t>). </a:t>
            </a:r>
            <a:r>
              <a:rPr lang="es-ES" sz="4000" b="1" dirty="0" smtClean="0"/>
              <a:t/>
            </a:r>
            <a:br>
              <a:rPr lang="es-ES" sz="4000" b="1" dirty="0" smtClean="0"/>
            </a:br>
            <a:r>
              <a:rPr lang="es-ES" sz="4000" b="1" dirty="0" smtClean="0"/>
              <a:t>Monumento natural de la playa de </a:t>
            </a:r>
            <a:r>
              <a:rPr lang="es-ES" sz="4000" b="1" dirty="0" err="1" smtClean="0"/>
              <a:t>Frejulfe</a:t>
            </a:r>
            <a:r>
              <a:rPr lang="es-ES" sz="4000" b="1" dirty="0" smtClean="0"/>
              <a:t> </a:t>
            </a:r>
            <a:r>
              <a:rPr lang="es-ES" sz="4000" dirty="0" smtClean="0"/>
              <a:t>(Navia).</a:t>
            </a:r>
          </a:p>
          <a:p>
            <a:pPr>
              <a:buNone/>
            </a:pPr>
            <a:r>
              <a:rPr lang="es-ES" sz="4000" dirty="0" smtClean="0"/>
              <a:t>        Costa Centro Oriental:  </a:t>
            </a:r>
          </a:p>
          <a:p>
            <a:pPr>
              <a:buNone/>
            </a:pPr>
            <a:r>
              <a:rPr lang="es-ES" sz="4000" b="1" dirty="0" smtClean="0"/>
              <a:t>        Paisaje protegido de la sierra del </a:t>
            </a:r>
            <a:r>
              <a:rPr lang="es-ES" sz="4000" b="1" dirty="0" err="1" smtClean="0"/>
              <a:t>Sueve</a:t>
            </a:r>
            <a:r>
              <a:rPr lang="es-ES" sz="4000" b="1" dirty="0" smtClean="0"/>
              <a:t> </a:t>
            </a:r>
            <a:r>
              <a:rPr lang="es-ES" sz="4000" dirty="0" smtClean="0"/>
              <a:t>(</a:t>
            </a:r>
            <a:r>
              <a:rPr lang="es-ES" sz="4000" dirty="0" err="1" smtClean="0"/>
              <a:t>Colunga</a:t>
            </a:r>
            <a:r>
              <a:rPr lang="es-ES" sz="4000" dirty="0" smtClean="0"/>
              <a:t>, </a:t>
            </a:r>
            <a:r>
              <a:rPr lang="es-ES" sz="4000" dirty="0" err="1" smtClean="0"/>
              <a:t>Caravia</a:t>
            </a:r>
            <a:r>
              <a:rPr lang="es-ES" sz="4000" dirty="0" smtClean="0"/>
              <a:t>, </a:t>
            </a:r>
            <a:r>
              <a:rPr lang="es-ES" sz="4000" dirty="0" err="1" smtClean="0"/>
              <a:t>Piloña</a:t>
            </a:r>
            <a:r>
              <a:rPr lang="es-ES" sz="4000" dirty="0" smtClean="0"/>
              <a:t>, Parres y Ribadesella). </a:t>
            </a:r>
            <a:r>
              <a:rPr lang="es-ES" sz="4000" b="1" dirty="0" smtClean="0"/>
              <a:t/>
            </a:r>
            <a:br>
              <a:rPr lang="es-ES" sz="4000" b="1" dirty="0" smtClean="0"/>
            </a:br>
            <a:r>
              <a:rPr lang="es-ES" sz="4000" b="1" dirty="0" smtClean="0"/>
              <a:t>Paisaje protegido de la Costa Oriental</a:t>
            </a:r>
            <a:r>
              <a:rPr lang="es-ES" sz="4000" dirty="0" smtClean="0"/>
              <a:t> (</a:t>
            </a:r>
            <a:r>
              <a:rPr lang="es-ES" sz="4000" dirty="0" err="1" smtClean="0"/>
              <a:t>Llanes</a:t>
            </a:r>
            <a:r>
              <a:rPr lang="es-ES" sz="4000" dirty="0" smtClean="0"/>
              <a:t> y Ribadesella). </a:t>
            </a:r>
            <a:r>
              <a:rPr lang="es-ES" sz="4000" b="1" dirty="0" smtClean="0"/>
              <a:t/>
            </a:r>
            <a:br>
              <a:rPr lang="es-ES" sz="4000" b="1" dirty="0" smtClean="0"/>
            </a:br>
            <a:r>
              <a:rPr lang="es-ES" sz="4000" b="1" dirty="0" smtClean="0"/>
              <a:t>Monumento natural de los bufones de Arenillas y </a:t>
            </a:r>
            <a:r>
              <a:rPr lang="es-ES" sz="4000" b="1" dirty="0" err="1" smtClean="0"/>
              <a:t>Santiuste</a:t>
            </a:r>
            <a:r>
              <a:rPr lang="es-ES" sz="4000" b="1" dirty="0" smtClean="0"/>
              <a:t> </a:t>
            </a:r>
            <a:r>
              <a:rPr lang="es-ES" sz="4000" dirty="0" smtClean="0"/>
              <a:t>(</a:t>
            </a:r>
            <a:r>
              <a:rPr lang="es-ES" sz="4000" dirty="0" err="1" smtClean="0"/>
              <a:t>Llanes</a:t>
            </a:r>
            <a:r>
              <a:rPr lang="es-ES" sz="4000" dirty="0" smtClean="0"/>
              <a:t>).</a:t>
            </a:r>
            <a:endParaRPr lang="es-ES" sz="4000"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lstStyle/>
          <a:p>
            <a:pPr>
              <a:buNone/>
            </a:pPr>
            <a:r>
              <a:rPr lang="es-ES" dirty="0" smtClean="0"/>
              <a:t>Picos de Europa</a:t>
            </a:r>
          </a:p>
          <a:p>
            <a:pPr>
              <a:buNone/>
            </a:pPr>
            <a:endParaRPr lang="es-ES" dirty="0"/>
          </a:p>
        </p:txBody>
      </p:sp>
      <p:pic>
        <p:nvPicPr>
          <p:cNvPr id="4" name="3 Imagen" descr="OlzDDdUpLIRTVGx4htaq.jpg"/>
          <p:cNvPicPr>
            <a:picLocks noChangeAspect="1"/>
          </p:cNvPicPr>
          <p:nvPr/>
        </p:nvPicPr>
        <p:blipFill>
          <a:blip r:embed="rId3" cstate="print"/>
          <a:stretch>
            <a:fillRect/>
          </a:stretch>
        </p:blipFill>
        <p:spPr>
          <a:xfrm>
            <a:off x="214282" y="714356"/>
            <a:ext cx="3905250" cy="2533650"/>
          </a:xfrm>
          <a:prstGeom prst="rect">
            <a:avLst/>
          </a:prstGeom>
          <a:ln>
            <a:noFill/>
          </a:ln>
          <a:effectLst>
            <a:softEdge rad="112500"/>
          </a:effectLst>
        </p:spPr>
      </p:pic>
      <p:pic>
        <p:nvPicPr>
          <p:cNvPr id="5" name="4 Imagen" descr="cascada-picos-de-europa.jpg"/>
          <p:cNvPicPr>
            <a:picLocks noChangeAspect="1"/>
          </p:cNvPicPr>
          <p:nvPr/>
        </p:nvPicPr>
        <p:blipFill>
          <a:blip r:embed="rId4" cstate="print"/>
          <a:stretch>
            <a:fillRect/>
          </a:stretch>
        </p:blipFill>
        <p:spPr>
          <a:xfrm>
            <a:off x="4643438" y="357166"/>
            <a:ext cx="3857620" cy="3109241"/>
          </a:xfrm>
          <a:prstGeom prst="rect">
            <a:avLst/>
          </a:prstGeom>
          <a:ln>
            <a:noFill/>
          </a:ln>
          <a:effectLst>
            <a:softEdge rad="112500"/>
          </a:effectLst>
        </p:spPr>
      </p:pic>
      <p:pic>
        <p:nvPicPr>
          <p:cNvPr id="6" name="5 Imagen" descr="Alta ruta Picos_de_Europa.jpg"/>
          <p:cNvPicPr>
            <a:picLocks noChangeAspect="1"/>
          </p:cNvPicPr>
          <p:nvPr/>
        </p:nvPicPr>
        <p:blipFill>
          <a:blip r:embed="rId5" cstate="print"/>
          <a:stretch>
            <a:fillRect/>
          </a:stretch>
        </p:blipFill>
        <p:spPr>
          <a:xfrm>
            <a:off x="0" y="3576629"/>
            <a:ext cx="4914496" cy="3281371"/>
          </a:xfrm>
          <a:prstGeom prst="rect">
            <a:avLst/>
          </a:prstGeom>
          <a:ln>
            <a:noFill/>
          </a:ln>
          <a:effectLst>
            <a:softEdge rad="112500"/>
          </a:effectLst>
        </p:spPr>
      </p:pic>
      <p:pic>
        <p:nvPicPr>
          <p:cNvPr id="7" name="6 Imagen" descr="naran2.jpg"/>
          <p:cNvPicPr>
            <a:picLocks noChangeAspect="1"/>
          </p:cNvPicPr>
          <p:nvPr/>
        </p:nvPicPr>
        <p:blipFill>
          <a:blip r:embed="rId6" cstate="print"/>
          <a:stretch>
            <a:fillRect/>
          </a:stretch>
        </p:blipFill>
        <p:spPr>
          <a:xfrm>
            <a:off x="5143504" y="4000504"/>
            <a:ext cx="3604795" cy="233748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14338"/>
            <a:ext cx="9144000" cy="1143000"/>
          </a:xfrm>
        </p:spPr>
        <p:txBody>
          <a:bodyPr/>
          <a:lstStyle/>
          <a:p>
            <a:r>
              <a:rPr lang="es-ES" b="1" dirty="0" smtClean="0">
                <a:solidFill>
                  <a:schemeClr val="tx2">
                    <a:lumMod val="75000"/>
                  </a:schemeClr>
                </a:solidFill>
              </a:rPr>
              <a:t>POBLACIÓN</a:t>
            </a:r>
            <a:endParaRPr lang="es-ES" b="1" dirty="0">
              <a:solidFill>
                <a:schemeClr val="tx2">
                  <a:lumMod val="75000"/>
                </a:schemeClr>
              </a:solidFill>
            </a:endParaRPr>
          </a:p>
        </p:txBody>
      </p:sp>
      <p:sp>
        <p:nvSpPr>
          <p:cNvPr id="3" name="2 Marcador de contenido"/>
          <p:cNvSpPr>
            <a:spLocks noGrp="1"/>
          </p:cNvSpPr>
          <p:nvPr>
            <p:ph idx="1"/>
          </p:nvPr>
        </p:nvSpPr>
        <p:spPr>
          <a:xfrm>
            <a:off x="0" y="428604"/>
            <a:ext cx="9144000" cy="6000768"/>
          </a:xfrm>
        </p:spPr>
        <p:txBody>
          <a:bodyPr>
            <a:normAutofit/>
          </a:bodyPr>
          <a:lstStyle/>
          <a:p>
            <a:pPr>
              <a:buNone/>
            </a:pPr>
            <a:r>
              <a:rPr lang="es-ES" dirty="0" smtClean="0"/>
              <a:t>    </a:t>
            </a:r>
            <a:r>
              <a:rPr lang="es-ES" sz="1600" dirty="0" smtClean="0"/>
              <a:t>Asturias posee 1.062.998 habitantes, y una densidad demográfica de 100 h/km</a:t>
            </a:r>
            <a:r>
              <a:rPr lang="es-ES" sz="1600" baseline="30000" dirty="0" smtClean="0"/>
              <a:t>2</a:t>
            </a:r>
            <a:r>
              <a:rPr lang="es-ES" sz="1600" dirty="0" smtClean="0"/>
              <a:t>. Su población está marcada por tres fenómenos, la emigración, </a:t>
            </a:r>
            <a:r>
              <a:rPr lang="es-ES" sz="1600" dirty="0" err="1" smtClean="0"/>
              <a:t>lainmigración</a:t>
            </a:r>
            <a:r>
              <a:rPr lang="es-ES" sz="1600" dirty="0" smtClean="0"/>
              <a:t> y el envejecimiento. Más del 65% de la población se concentra en la conurbación formada por Avilés, Gijón, Oviedo, </a:t>
            </a:r>
            <a:r>
              <a:rPr lang="es-ES" sz="1600" dirty="0" err="1" smtClean="0"/>
              <a:t>Mieres</a:t>
            </a:r>
            <a:r>
              <a:rPr lang="es-ES" sz="1600" dirty="0" smtClean="0"/>
              <a:t>, </a:t>
            </a:r>
            <a:r>
              <a:rPr lang="es-ES" sz="1600" dirty="0" err="1" smtClean="0"/>
              <a:t>Pola</a:t>
            </a:r>
            <a:r>
              <a:rPr lang="es-ES" sz="1600" dirty="0" smtClean="0"/>
              <a:t> de </a:t>
            </a:r>
            <a:r>
              <a:rPr lang="es-ES" sz="1600" dirty="0" err="1" smtClean="0"/>
              <a:t>Siero</a:t>
            </a:r>
            <a:r>
              <a:rPr lang="es-ES" sz="1600" dirty="0" smtClean="0"/>
              <a:t> y </a:t>
            </a:r>
            <a:r>
              <a:rPr lang="es-ES" sz="1600" dirty="0" err="1" smtClean="0"/>
              <a:t>Langreo</a:t>
            </a:r>
            <a:r>
              <a:rPr lang="es-ES" sz="1600" dirty="0" smtClean="0"/>
              <a:t>. La ciudad más poblada es Gijón, con 266.419 habitantes, seguida de cerca por Oviedo (201.154) y Avilés (83.185). Tan solo 16 municipios tienen menos de 1.000 habitantes. </a:t>
            </a:r>
          </a:p>
          <a:p>
            <a:pPr>
              <a:buNone/>
            </a:pPr>
            <a:r>
              <a:rPr lang="es-ES" sz="1600" dirty="0" smtClean="0"/>
              <a:t>        Asturias ha sido una región que siempre ha crecido a un ritmo muy superior al del resto de España, lo que significa que casi siempre ha estado en el límite de la superpoblación, pero ha seguido los mismos ciclos de la transición demográfica. </a:t>
            </a:r>
          </a:p>
          <a:p>
            <a:pPr>
              <a:buNone/>
            </a:pPr>
            <a:r>
              <a:rPr lang="es-ES" sz="1600" dirty="0" smtClean="0"/>
              <a:t>        Las migraciones más importantes son las interiores: desde el resto de la región a Oviedo, Gijón y Avilés, y desde la región a Madrid y Andalucía, principalmente. El destino andaluz se debió a que era etapa intermedia en la emigración a América.</a:t>
            </a:r>
          </a:p>
          <a:p>
            <a:pPr>
              <a:buNone/>
            </a:pPr>
            <a:r>
              <a:rPr lang="es-ES" sz="1600" dirty="0" smtClean="0"/>
              <a:t>        La mortalidad general es algo superior a la del resto de España pero hay que tener en cuenta que también es la población más envejecida. La mortalidad infantil está en los niveles del resto de España.</a:t>
            </a:r>
          </a:p>
        </p:txBody>
      </p:sp>
      <p:pic>
        <p:nvPicPr>
          <p:cNvPr id="5" name="4 Imagen" descr="d5c82317447d10dcbb1602298309069c.png"/>
          <p:cNvPicPr>
            <a:picLocks noChangeAspect="1"/>
          </p:cNvPicPr>
          <p:nvPr/>
        </p:nvPicPr>
        <p:blipFill>
          <a:blip r:embed="rId3" cstate="print"/>
          <a:stretch>
            <a:fillRect/>
          </a:stretch>
        </p:blipFill>
        <p:spPr>
          <a:xfrm>
            <a:off x="357158" y="4000480"/>
            <a:ext cx="8501090" cy="28575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ES" b="1" dirty="0" smtClean="0">
                <a:solidFill>
                  <a:schemeClr val="accent6">
                    <a:lumMod val="75000"/>
                  </a:schemeClr>
                </a:solidFill>
              </a:rPr>
              <a:t>ECONOMÍA</a:t>
            </a:r>
            <a:endParaRPr lang="es-ES" b="1" dirty="0">
              <a:solidFill>
                <a:schemeClr val="accent6">
                  <a:lumMod val="75000"/>
                </a:schemeClr>
              </a:solidFill>
            </a:endParaRPr>
          </a:p>
        </p:txBody>
      </p:sp>
      <p:sp>
        <p:nvSpPr>
          <p:cNvPr id="3" name="2 Marcador de contenido"/>
          <p:cNvSpPr>
            <a:spLocks noGrp="1"/>
          </p:cNvSpPr>
          <p:nvPr>
            <p:ph idx="1"/>
          </p:nvPr>
        </p:nvSpPr>
        <p:spPr>
          <a:xfrm>
            <a:off x="0" y="857232"/>
            <a:ext cx="9144000" cy="6000768"/>
          </a:xfrm>
        </p:spPr>
        <p:txBody>
          <a:bodyPr>
            <a:noAutofit/>
          </a:bodyPr>
          <a:lstStyle/>
          <a:p>
            <a:pPr>
              <a:buNone/>
            </a:pPr>
            <a:r>
              <a:rPr lang="es-ES" sz="2200" dirty="0" smtClean="0"/>
              <a:t>      La economía del Principado de Asturias, comunidad autónoma española, cuenta con un sector primario en retroceso que ocupa al 6% de la población activa con ganadería vacuna, agricultura (maíz, patatas y manzanas) y pesca. Sigue siendo significativa la minería del carbón aunque no goza del papel preponderante de antaño.</a:t>
            </a:r>
          </a:p>
          <a:p>
            <a:pPr>
              <a:buNone/>
            </a:pPr>
            <a:r>
              <a:rPr lang="es-ES" sz="2200" dirty="0" smtClean="0"/>
              <a:t>     El sector secundario emplea al 30% de la población activa, siendo importantes: la siderurgia, la alimentación, los astilleros, las armas, las químicas, equipos de transporte, etc. En </a:t>
            </a:r>
            <a:r>
              <a:rPr lang="es-ES" sz="2200" dirty="0" err="1" smtClean="0"/>
              <a:t>elsector</a:t>
            </a:r>
            <a:r>
              <a:rPr lang="es-ES" sz="2200" dirty="0" smtClean="0"/>
              <a:t> terciario se asienta el 65% de la población activa y va en aumento, siendo este hecho sintomático de la concentración de la población en los centros urbanos y de la importancia que el turismo ha adquirido en la región en los últimos años.</a:t>
            </a:r>
          </a:p>
          <a:p>
            <a:pPr>
              <a:buNone/>
            </a:pPr>
            <a:r>
              <a:rPr lang="es-ES" sz="2200" dirty="0" smtClean="0"/>
              <a:t>     A pesar de la relocalización industrial que golpeó a la comunidad en décadas anteriores, la renta por habitante ha crecido por encima de la media nacional hasta ubicarse en 19.868 € en 2006 (el 89,7% del PIB per </a:t>
            </a:r>
            <a:r>
              <a:rPr lang="es-ES" sz="2200" dirty="0" err="1" smtClean="0"/>
              <a:t>capita</a:t>
            </a:r>
            <a:r>
              <a:rPr lang="es-ES" sz="2200" dirty="0" smtClean="0"/>
              <a:t> del país).</a:t>
            </a:r>
          </a:p>
          <a:p>
            <a:pPr>
              <a:buNone/>
            </a:pPr>
            <a:r>
              <a:rPr lang="es-ES" sz="2200" dirty="0" smtClean="0"/>
              <a:t>      Los ayuntamientos que forman parte del Principado de Asturias tienen una deuda pública global de 451.071.000 millones de € </a:t>
            </a:r>
          </a:p>
          <a:p>
            <a:pPr>
              <a:buNone/>
            </a:pPr>
            <a:endParaRPr lang="es-ES" sz="2200"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338"/>
            <a:ext cx="8229600" cy="1143000"/>
          </a:xfrm>
        </p:spPr>
        <p:txBody>
          <a:bodyPr/>
          <a:lstStyle/>
          <a:p>
            <a:r>
              <a:rPr lang="es-ES" dirty="0" smtClean="0">
                <a:solidFill>
                  <a:srgbClr val="0070C0"/>
                </a:solidFill>
                <a:effectLst>
                  <a:outerShdw blurRad="38100" dist="38100" dir="2700000" algn="tl">
                    <a:srgbClr val="000000">
                      <a:alpha val="43137"/>
                    </a:srgbClr>
                  </a:outerShdw>
                </a:effectLst>
                <a:latin typeface="Aharoni" pitchFamily="2" charset="-79"/>
                <a:cs typeface="Aharoni" pitchFamily="2" charset="-79"/>
              </a:rPr>
              <a:t>SECTOR PRIMARIO</a:t>
            </a:r>
            <a:endParaRPr lang="es-ES" dirty="0">
              <a:solidFill>
                <a:srgbClr val="0070C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2 Marcador de contenido"/>
          <p:cNvSpPr>
            <a:spLocks noGrp="1"/>
          </p:cNvSpPr>
          <p:nvPr>
            <p:ph idx="1"/>
          </p:nvPr>
        </p:nvSpPr>
        <p:spPr>
          <a:xfrm>
            <a:off x="0" y="642918"/>
            <a:ext cx="9144000" cy="6429396"/>
          </a:xfrm>
        </p:spPr>
        <p:txBody>
          <a:bodyPr>
            <a:normAutofit fontScale="55000" lnSpcReduction="20000"/>
          </a:bodyPr>
          <a:lstStyle/>
          <a:p>
            <a:pPr>
              <a:buNone/>
            </a:pPr>
            <a:r>
              <a:rPr lang="es-ES" sz="4400" b="1" u="sng" dirty="0" smtClean="0">
                <a:solidFill>
                  <a:srgbClr val="00B050"/>
                </a:solidFill>
              </a:rPr>
              <a:t>Agricultura y silvicultura:</a:t>
            </a:r>
          </a:p>
          <a:p>
            <a:pPr>
              <a:buNone/>
            </a:pPr>
            <a:r>
              <a:rPr lang="es-ES" dirty="0" smtClean="0"/>
              <a:t>       </a:t>
            </a:r>
            <a:r>
              <a:rPr lang="es-ES" sz="3500" dirty="0" smtClean="0"/>
              <a:t> La agricultura asturiana tiene aún gran cantidad de explotaciones muy poco renovadas. La explotación clásica extensiva es la casería. Se trata de una estrategia de colonización del espacio. La casería es una unidad de gran propiedad que se explota de manera indirecta, por medio de arrendamiento, aunque en la actualidad se venden y se dividen por herencia, con lo que son raras las caserías que superan las tres hectáreas. Las que sí han llegado a ser rentables es gracias a una profunda modernización de sus explotaciones, invirtiendo mucho dinero en maquinaria, bien para ganadería bien para pomaradas. </a:t>
            </a:r>
          </a:p>
          <a:p>
            <a:pPr>
              <a:buNone/>
            </a:pPr>
            <a:r>
              <a:rPr lang="es-ES" sz="3500" dirty="0" smtClean="0"/>
              <a:t>        En Asturias también encontramos explotaciones modernas cuya producción está íntegramente dirigida al mercado y vendida a la industria agroalimentaria. Estas explotaciones están regidas por familias cuyos ingresos principales se obtienen de la actividad agropecuaria. Predominan las explotaciones de tamaño medio.</a:t>
            </a:r>
          </a:p>
          <a:p>
            <a:pPr>
              <a:buNone/>
            </a:pPr>
            <a:r>
              <a:rPr lang="es-ES" sz="3500" dirty="0" smtClean="0"/>
              <a:t>        El cereal panificable histórico fue la escanda, el trigo apenas se cultiva. Si hay producciones notables de cebada y maíz, pero en general están destinadas al forraje para el ganado. Sólo la producción de manzanas para sidra escapa a la especialización ganadera. Asturias es una región en la que la agricultura es muy difícil ya que la mayor parte de ella está declarada como agricultura de montaña.</a:t>
            </a:r>
          </a:p>
          <a:p>
            <a:pPr>
              <a:buNone/>
            </a:pPr>
            <a:r>
              <a:rPr lang="es-ES" sz="3500" dirty="0" smtClean="0"/>
              <a:t>        A pesar de su carácter rural y montañoso Asturias no es una región con grandes explotaciones silvícolas. La mayor parte de la superficie de la región está dedicada a praderas y pasto, y en todo caso a matorral. Son muy pocas las manchas de frondosas, la más destacada el bosque de </a:t>
            </a:r>
            <a:r>
              <a:rPr lang="es-ES" sz="3500" dirty="0" err="1" smtClean="0"/>
              <a:t>Muniellos</a:t>
            </a:r>
            <a:r>
              <a:rPr lang="es-ES" sz="3500" dirty="0" smtClean="0"/>
              <a:t>. Los recursos forestales que se explotan son cultivos de pino y eucalipto, destinados a la industria papelera y en menor medida a la madera. Son pequeños cultivos privados sitiados en las montañas próximas a la costa.</a:t>
            </a:r>
          </a:p>
          <a:p>
            <a:pPr>
              <a:buNone/>
            </a:pPr>
            <a:endParaRPr lang="es-ES"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Autofit/>
          </a:bodyPr>
          <a:lstStyle/>
          <a:p>
            <a:pPr>
              <a:buNone/>
            </a:pPr>
            <a:r>
              <a:rPr lang="es-ES" sz="2400" b="1" dirty="0" smtClean="0">
                <a:solidFill>
                  <a:srgbClr val="00B050"/>
                </a:solidFill>
              </a:rPr>
              <a:t> </a:t>
            </a:r>
            <a:r>
              <a:rPr lang="es-ES" sz="2400" b="1" u="sng" dirty="0" smtClean="0">
                <a:solidFill>
                  <a:srgbClr val="00B050"/>
                </a:solidFill>
              </a:rPr>
              <a:t>Ganadería</a:t>
            </a:r>
          </a:p>
          <a:p>
            <a:pPr>
              <a:buNone/>
            </a:pPr>
            <a:r>
              <a:rPr lang="es-ES" sz="1900" dirty="0" smtClean="0"/>
              <a:t>        Asturias tienen una especialización productiva muy acusada, la del ganado vacuno de carne y de leche, de razas frisona y pardo-alpina.    La ganadería de vacuno aporta casi el 75% del total. En los concejos del sur montañoso predomina el vacuno de carne, en régimen </a:t>
            </a:r>
            <a:r>
              <a:rPr lang="es-ES" sz="1900" dirty="0" err="1" smtClean="0"/>
              <a:t>semiextensivo</a:t>
            </a:r>
            <a:r>
              <a:rPr lang="es-ES" sz="1900" dirty="0" smtClean="0"/>
              <a:t>; mientras que los concejos del norte y los de Picos de Europa están orientados al vacuno de leche. Los concejos costeros y los de la Asturias central tienen explotaciones intensivas, mientras que el resto tienen explotaciones </a:t>
            </a:r>
            <a:r>
              <a:rPr lang="es-ES" sz="1900" dirty="0" err="1" smtClean="0"/>
              <a:t>semiextensivas</a:t>
            </a:r>
            <a:r>
              <a:rPr lang="es-ES" sz="1900" dirty="0" smtClean="0"/>
              <a:t>. Se trata de una producción enteramente destinada al mercado.</a:t>
            </a:r>
          </a:p>
          <a:p>
            <a:pPr>
              <a:buNone/>
            </a:pPr>
            <a:r>
              <a:rPr lang="es-ES" sz="1900" dirty="0" smtClean="0"/>
              <a:t>        Los concejos que más leche producen son los de la costa occidental. En conjunto el Occidente de Asturias es más lechero que el Oriente, sin embargo las mayores centrales lecheras se sitúan en el centro: </a:t>
            </a:r>
            <a:r>
              <a:rPr lang="es-ES" sz="1900" dirty="0" err="1" smtClean="0"/>
              <a:t>Siero</a:t>
            </a:r>
            <a:r>
              <a:rPr lang="es-ES" sz="1900" dirty="0" smtClean="0"/>
              <a:t>, Villaviciosa y Gijón; y en el Occidente Salas y Navia. La ganadería de leche es la única actividad agrícola moderna de la región.</a:t>
            </a:r>
          </a:p>
          <a:p>
            <a:pPr>
              <a:buNone/>
            </a:pPr>
            <a:r>
              <a:rPr lang="es-ES" sz="2400" b="1" u="sng" dirty="0" smtClean="0">
                <a:solidFill>
                  <a:srgbClr val="00B050"/>
                </a:solidFill>
              </a:rPr>
              <a:t>Pesca</a:t>
            </a:r>
          </a:p>
          <a:p>
            <a:pPr>
              <a:buNone/>
            </a:pPr>
            <a:r>
              <a:rPr lang="es-ES" sz="1900" dirty="0" smtClean="0"/>
              <a:t>      Asturias es una de las regiones pesqueras con más tradición, pero con pocos recursos. Su plataforma continental es muy pequeña, por lo que debe pescar, sobre todo, en altura. Los principales puertos pesqueros asturianos son los de Avilés, Gijón y </a:t>
            </a:r>
            <a:r>
              <a:rPr lang="es-ES" sz="1900" dirty="0" err="1" smtClean="0"/>
              <a:t>Cudillero</a:t>
            </a:r>
            <a:r>
              <a:rPr lang="es-ES" sz="1900" dirty="0" smtClean="0"/>
              <a:t>.    La flota asturiana está anticuada. Apenas tienen barcos de gran altura: congeladores y bacaladeros. Muy pocos barcos pescan en altura, en aguas comunitarias. </a:t>
            </a:r>
          </a:p>
          <a:p>
            <a:pPr>
              <a:buNone/>
            </a:pPr>
            <a:r>
              <a:rPr lang="es-ES" sz="1900" dirty="0" smtClean="0"/>
              <a:t>      Las principales especies pescadas son la merluza, el bonito, y en menor medida la sardina, el jurel, el bonito, la bacaladilla y la caballa. </a:t>
            </a:r>
          </a:p>
          <a:p>
            <a:pPr>
              <a:buNone/>
            </a:pPr>
            <a:r>
              <a:rPr lang="es-ES" sz="1900" dirty="0" smtClean="0"/>
              <a:t> </a:t>
            </a:r>
            <a:endParaRPr lang="es-ES" sz="1900"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338"/>
            <a:ext cx="8229600" cy="1143000"/>
          </a:xfrm>
        </p:spPr>
        <p:txBody>
          <a:bodyPr/>
          <a:lstStyle/>
          <a:p>
            <a:r>
              <a:rPr lang="es-ES" dirty="0" smtClean="0">
                <a:solidFill>
                  <a:srgbClr val="0070C0"/>
                </a:solidFill>
                <a:effectLst>
                  <a:outerShdw blurRad="38100" dist="38100" dir="2700000" algn="tl">
                    <a:srgbClr val="000000">
                      <a:alpha val="43137"/>
                    </a:srgbClr>
                  </a:outerShdw>
                </a:effectLst>
                <a:latin typeface="Aharoni" pitchFamily="2" charset="-79"/>
                <a:cs typeface="Aharoni" pitchFamily="2" charset="-79"/>
              </a:rPr>
              <a:t>SECTOR SECUNDARIO</a:t>
            </a:r>
            <a:endParaRPr lang="es-ES" dirty="0">
              <a:solidFill>
                <a:srgbClr val="0070C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2 Marcador de contenido"/>
          <p:cNvSpPr>
            <a:spLocks noGrp="1"/>
          </p:cNvSpPr>
          <p:nvPr>
            <p:ph idx="1"/>
          </p:nvPr>
        </p:nvSpPr>
        <p:spPr>
          <a:xfrm>
            <a:off x="0" y="571480"/>
            <a:ext cx="9144000" cy="6286520"/>
          </a:xfrm>
        </p:spPr>
        <p:txBody>
          <a:bodyPr>
            <a:normAutofit fontScale="32500" lnSpcReduction="20000"/>
          </a:bodyPr>
          <a:lstStyle/>
          <a:p>
            <a:pPr>
              <a:buNone/>
            </a:pPr>
            <a:r>
              <a:rPr lang="es-ES" sz="5200" b="1" u="sng" dirty="0" smtClean="0">
                <a:solidFill>
                  <a:schemeClr val="bg2">
                    <a:lumMod val="25000"/>
                  </a:schemeClr>
                </a:solidFill>
              </a:rPr>
              <a:t>Minería y energía</a:t>
            </a:r>
          </a:p>
          <a:p>
            <a:pPr>
              <a:buNone/>
            </a:pPr>
            <a:r>
              <a:rPr lang="es-ES" sz="5200" dirty="0" smtClean="0"/>
              <a:t>            Asturias no tiene grandes recursos mineros, sin embargo, la producción de carbón ha supuesto para las comarcas del Caudal y del Nalón una especialización productiva tan intensa que toda la vida económica ha girado en torno a él. Estos recursos no son fáciles de explotar y no siempre tienen rentabilidad económica. Muy pocas minas en Asturias son privadas, la mayoría pertenecen a HUNOSA. El carbón más común es el de hulla que se extrae en las comarcas del Caudal, el Nalón, Gijón y </a:t>
            </a:r>
            <a:r>
              <a:rPr lang="es-ES" sz="5200" dirty="0" err="1" smtClean="0"/>
              <a:t>Piloña</a:t>
            </a:r>
            <a:r>
              <a:rPr lang="es-ES" sz="5200" dirty="0" smtClean="0"/>
              <a:t>-Sella, aunque también se extrae antracita en </a:t>
            </a:r>
            <a:r>
              <a:rPr lang="es-ES" sz="5200" dirty="0" err="1" smtClean="0"/>
              <a:t>Tineo</a:t>
            </a:r>
            <a:r>
              <a:rPr lang="es-ES" sz="5200" dirty="0" smtClean="0"/>
              <a:t>, Cangas del Narcea y </a:t>
            </a:r>
            <a:r>
              <a:rPr lang="es-ES" sz="5200" dirty="0" err="1" smtClean="0"/>
              <a:t>Degaña</a:t>
            </a:r>
            <a:r>
              <a:rPr lang="es-ES" sz="5200" dirty="0" smtClean="0"/>
              <a:t>.   . Sin embargo, esta industria se mantenía gracias a políticas económicas proteccionistas, que cuando desaparecieron produjeron el declive de la industria asturiana. Además de carbón en Asturias se extrae flúor, hierro, plomo, cinc y oro.</a:t>
            </a:r>
          </a:p>
          <a:p>
            <a:pPr>
              <a:buNone/>
            </a:pPr>
            <a:r>
              <a:rPr lang="es-ES" sz="5200" dirty="0" smtClean="0"/>
              <a:t>            Asturias es una de las principales regiones productoras de energía eléctrica, pero la consume casi toda. A pesar de ser una región lluviosa y montañosa la producción de energía hidroeléctrica es inferior a la termoeléctrica. Existen cuatro centrales termoeléctricas: </a:t>
            </a:r>
            <a:r>
              <a:rPr lang="es-ES" sz="5200" dirty="0" err="1" smtClean="0"/>
              <a:t>Aboño</a:t>
            </a:r>
            <a:r>
              <a:rPr lang="es-ES" sz="5200" dirty="0" smtClean="0"/>
              <a:t>, en Carreño, Lada, en </a:t>
            </a:r>
            <a:r>
              <a:rPr lang="es-ES" sz="5200" dirty="0" err="1" smtClean="0"/>
              <a:t>Langreo</a:t>
            </a:r>
            <a:r>
              <a:rPr lang="es-ES" sz="5200" dirty="0" smtClean="0"/>
              <a:t>, Narcea, en </a:t>
            </a:r>
            <a:r>
              <a:rPr lang="es-ES" sz="5200" dirty="0" err="1" smtClean="0"/>
              <a:t>Tineo</a:t>
            </a:r>
            <a:r>
              <a:rPr lang="es-ES" sz="5200" dirty="0" smtClean="0"/>
              <a:t> y Soto de Ribera, en Ribera de Arriba.</a:t>
            </a:r>
          </a:p>
          <a:p>
            <a:pPr>
              <a:buNone/>
            </a:pPr>
            <a:r>
              <a:rPr lang="es-ES" sz="5200" b="1" u="sng" dirty="0" smtClean="0">
                <a:solidFill>
                  <a:schemeClr val="accent1">
                    <a:lumMod val="50000"/>
                  </a:schemeClr>
                </a:solidFill>
              </a:rPr>
              <a:t>Industria</a:t>
            </a:r>
          </a:p>
          <a:p>
            <a:pPr>
              <a:buNone/>
            </a:pPr>
            <a:r>
              <a:rPr lang="es-ES" sz="5200" dirty="0" smtClean="0"/>
              <a:t>           Toda la industria de relieve se concentra en la región </a:t>
            </a:r>
            <a:r>
              <a:rPr lang="es-ES" sz="5200" dirty="0" err="1" smtClean="0"/>
              <a:t>central.Sólo</a:t>
            </a:r>
            <a:r>
              <a:rPr lang="es-ES" sz="5200" dirty="0" smtClean="0"/>
              <a:t> algunas industrias agroalimentaria tienen una localización diferente. La mayor parte el suelo industrial asturiano se encuentra en el triángulo Oviedo, Gijón, Avilés; y en menor medida en Oviedo, </a:t>
            </a:r>
            <a:r>
              <a:rPr lang="es-ES" sz="5200" dirty="0" err="1" smtClean="0"/>
              <a:t>Mieres</a:t>
            </a:r>
            <a:r>
              <a:rPr lang="es-ES" sz="5200" dirty="0" smtClean="0"/>
              <a:t>, </a:t>
            </a:r>
            <a:r>
              <a:rPr lang="es-ES" sz="5200" dirty="0" err="1" smtClean="0"/>
              <a:t>Langreo</a:t>
            </a:r>
            <a:r>
              <a:rPr lang="es-ES" sz="5200" dirty="0" smtClean="0"/>
              <a:t>. El puerto del </a:t>
            </a:r>
            <a:r>
              <a:rPr lang="es-ES" sz="5200" dirty="0" err="1" smtClean="0"/>
              <a:t>Musel</a:t>
            </a:r>
            <a:r>
              <a:rPr lang="es-ES" sz="5200" dirty="0" smtClean="0"/>
              <a:t>, en Gijón, se convirtió en un gran puerto industrial, que daba salida a productos. Falta en Asturias la siderurgia de transformación, que se reduce a la fábrica de armas y algunas plantas escaleras mecánicas de la Thyssen.</a:t>
            </a:r>
          </a:p>
          <a:p>
            <a:pPr>
              <a:buNone/>
            </a:pPr>
            <a:r>
              <a:rPr lang="es-ES" sz="5200" dirty="0" smtClean="0"/>
              <a:t>            Además de la industria siderurgia se fabrica cemento en Tudela </a:t>
            </a:r>
            <a:r>
              <a:rPr lang="es-ES" sz="5200" dirty="0" err="1" smtClean="0"/>
              <a:t>Veguín</a:t>
            </a:r>
            <a:r>
              <a:rPr lang="es-ES" sz="5200" dirty="0" smtClean="0"/>
              <a:t>, cañones y armas en </a:t>
            </a:r>
            <a:r>
              <a:rPr lang="es-ES" sz="5200" dirty="0" err="1" smtClean="0"/>
              <a:t>Trubia</a:t>
            </a:r>
            <a:r>
              <a:rPr lang="es-ES" sz="5200" dirty="0" smtClean="0"/>
              <a:t> y explosivos en </a:t>
            </a:r>
            <a:r>
              <a:rPr lang="es-ES" sz="5200" dirty="0" err="1" smtClean="0"/>
              <a:t>Lugones</a:t>
            </a:r>
            <a:r>
              <a:rPr lang="es-ES" sz="5200" dirty="0" smtClean="0"/>
              <a:t>. </a:t>
            </a:r>
          </a:p>
          <a:p>
            <a:pPr>
              <a:buNone/>
            </a:pPr>
            <a:r>
              <a:rPr lang="es-ES" sz="5200" dirty="0" smtClean="0"/>
              <a:t>            La industria agroalimentaria también tiene una localización en la Asturias central. Se trata, esencialmente de la industria lechera y la de conservas de pescado.</a:t>
            </a:r>
          </a:p>
          <a:p>
            <a:pPr>
              <a:buNone/>
            </a:pPr>
            <a:r>
              <a:rPr lang="es-ES" sz="5200" dirty="0" smtClean="0"/>
              <a:t>           El sector de la construcción naval fue muy importante, pero los astilleros de Gijón están en declive creciente.</a:t>
            </a:r>
          </a:p>
          <a:p>
            <a:pPr>
              <a:buNone/>
            </a:pPr>
            <a:r>
              <a:rPr lang="es-ES" dirty="0" smtClean="0"/>
              <a:t>         </a:t>
            </a:r>
            <a:endParaRPr lang="es-ES" dirty="0"/>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lstStyle/>
          <a:p>
            <a:r>
              <a:rPr lang="es-ES" dirty="0" smtClean="0">
                <a:solidFill>
                  <a:srgbClr val="002060"/>
                </a:solidFill>
                <a:effectLst>
                  <a:outerShdw blurRad="38100" dist="38100" dir="2700000" algn="tl">
                    <a:srgbClr val="000000">
                      <a:alpha val="43137"/>
                    </a:srgbClr>
                  </a:outerShdw>
                </a:effectLst>
                <a:latin typeface="Aharoni" pitchFamily="2" charset="-79"/>
                <a:cs typeface="Aharoni" pitchFamily="2" charset="-79"/>
              </a:rPr>
              <a:t>SECTOR TERCIARIO</a:t>
            </a:r>
            <a:endParaRPr lang="es-ES" dirty="0">
              <a:solidFill>
                <a:srgbClr val="00206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2 Marcador de contenido"/>
          <p:cNvSpPr>
            <a:spLocks noGrp="1"/>
          </p:cNvSpPr>
          <p:nvPr>
            <p:ph idx="1"/>
          </p:nvPr>
        </p:nvSpPr>
        <p:spPr>
          <a:xfrm>
            <a:off x="0" y="857232"/>
            <a:ext cx="9144000" cy="6000768"/>
          </a:xfrm>
        </p:spPr>
        <p:txBody>
          <a:bodyPr>
            <a:normAutofit fontScale="40000" lnSpcReduction="20000"/>
          </a:bodyPr>
          <a:lstStyle/>
          <a:p>
            <a:pPr>
              <a:buNone/>
            </a:pPr>
            <a:r>
              <a:rPr lang="es-ES" sz="4800" b="1" dirty="0" smtClean="0"/>
              <a:t>      </a:t>
            </a:r>
            <a:r>
              <a:rPr lang="es-ES" sz="4800" dirty="0" smtClean="0"/>
              <a:t> El sector terciario es, como en todas las economías desarrolladas, el que más contribuye al PIB y el que más empleos produce. El carácter fuertemente urbano de la región central hace que aquí se acumule la mayor parte de sector servicios. Destaca el comercio, en el que se pueden encontrar gran cantidad de grandes superficies. También es muy importante el sector financiero, ya que las empresas necesitan de bancos potentes para sus inversiones.</a:t>
            </a:r>
          </a:p>
          <a:p>
            <a:pPr>
              <a:buNone/>
            </a:pPr>
            <a:r>
              <a:rPr lang="es-ES" sz="4800" dirty="0" smtClean="0"/>
              <a:t>      El triángulo Oviedo, Gijón, Avilés concentra la mayor parte de los servicios y desde aquí irradia su influencia la resto de la región. El resto de los lugares centrales están supeditados a este. En el Occidente sólo </a:t>
            </a:r>
            <a:r>
              <a:rPr lang="es-ES" sz="4800" dirty="0" err="1" smtClean="0"/>
              <a:t>Luarca</a:t>
            </a:r>
            <a:r>
              <a:rPr lang="es-ES" sz="4800" dirty="0" smtClean="0"/>
              <a:t> y Cangas del Narcea tienen servicios notables, pero más en virtud de su alejamiento que de su capacidad. En el </a:t>
            </a:r>
            <a:r>
              <a:rPr lang="es-ES" sz="4800" dirty="0" err="1" smtClean="0"/>
              <a:t>Orientedestacan</a:t>
            </a:r>
            <a:r>
              <a:rPr lang="es-ES" sz="4800" dirty="0" smtClean="0"/>
              <a:t> Villaviciosa, Ribadesella y </a:t>
            </a:r>
            <a:r>
              <a:rPr lang="es-ES" sz="4800" dirty="0" err="1" smtClean="0"/>
              <a:t>Llanes</a:t>
            </a:r>
            <a:r>
              <a:rPr lang="es-ES" sz="4800" dirty="0" smtClean="0"/>
              <a:t>.</a:t>
            </a:r>
          </a:p>
          <a:p>
            <a:pPr>
              <a:buNone/>
            </a:pPr>
            <a:r>
              <a:rPr lang="es-ES" sz="4800" dirty="0" smtClean="0"/>
              <a:t>      El turismo es un de los sectores más estables de Asturias. No es muy numeroso, ya que el clima no favorece el turismo de sol y playa, pero se remonta a los primeros tiempos de la explosión turística. Tiene dos destinos con dos características diferentes, la montaña de Picos de Europa y la costa, tanto la oriental como la occidental. El principal destino turístico es </a:t>
            </a:r>
            <a:r>
              <a:rPr lang="es-ES" sz="4800" dirty="0" err="1" smtClean="0"/>
              <a:t>Llanes</a:t>
            </a:r>
            <a:r>
              <a:rPr lang="es-ES" sz="4800" dirty="0" smtClean="0"/>
              <a:t>, localidad costera y muy cerca de los Picos de Europa. Otros destinos turísticos importantes son </a:t>
            </a:r>
            <a:r>
              <a:rPr lang="es-ES" sz="4800" dirty="0" err="1" smtClean="0"/>
              <a:t>Candás</a:t>
            </a:r>
            <a:r>
              <a:rPr lang="es-ES" sz="4800" dirty="0" smtClean="0"/>
              <a:t>, </a:t>
            </a:r>
            <a:r>
              <a:rPr lang="es-ES" sz="4800" dirty="0" err="1" smtClean="0"/>
              <a:t>Luanco</a:t>
            </a:r>
            <a:r>
              <a:rPr lang="es-ES" sz="4800" dirty="0" smtClean="0"/>
              <a:t> y Piedras Blancas, en torno al cabo Peñas. La mayoría de este turismo se aloja en cámpines, por lo que no hay una infraestructura hostelera estable, lo que dificulta la ampliación de la temporada. También son destinos importantes Oviedo y Gijón. Oviedo atrae por su catedral y el arte asturiano, Gijón por su playa, pero son visitas de muy pocos días. En los últimos tiempos está despegando el turismo rural en las montañas y la costa. Es un tipo de turismo no centralizado y podemos encontrar casas rurales por toda la región. Asturias se incorporó tarde a esta corriente pero hoy en día es una de las más dinámicas de España.</a:t>
            </a:r>
          </a:p>
          <a:p>
            <a:pPr>
              <a:buNone/>
            </a:pPr>
            <a:endParaRPr lang="es-ES" dirty="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7000900"/>
          </a:xfrm>
        </p:spPr>
        <p:txBody>
          <a:bodyPr>
            <a:normAutofit fontScale="25000" lnSpcReduction="20000"/>
          </a:bodyPr>
          <a:lstStyle/>
          <a:p>
            <a:pPr>
              <a:buNone/>
            </a:pPr>
            <a:r>
              <a:rPr lang="es-ES" sz="9600" b="1" i="1" u="sng" dirty="0" smtClean="0">
                <a:solidFill>
                  <a:schemeClr val="accent2">
                    <a:lumMod val="75000"/>
                  </a:schemeClr>
                </a:solidFill>
                <a:effectLst>
                  <a:outerShdw blurRad="38100" dist="38100" dir="2700000" algn="tl">
                    <a:srgbClr val="000000">
                      <a:alpha val="43137"/>
                    </a:srgbClr>
                  </a:outerShdw>
                </a:effectLst>
              </a:rPr>
              <a:t>Comunicaciones y transportes </a:t>
            </a:r>
          </a:p>
          <a:p>
            <a:pPr>
              <a:buNone/>
            </a:pPr>
            <a:r>
              <a:rPr lang="es-ES" sz="7200" dirty="0" smtClean="0"/>
              <a:t>       Asturias está bastante aislada debido al gran relieve montañoso que tiene. </a:t>
            </a:r>
          </a:p>
          <a:p>
            <a:pPr>
              <a:buNone/>
            </a:pPr>
            <a:r>
              <a:rPr lang="es-ES" sz="7200" b="1" dirty="0" smtClean="0">
                <a:solidFill>
                  <a:schemeClr val="accent5">
                    <a:lumMod val="50000"/>
                  </a:schemeClr>
                </a:solidFill>
              </a:rPr>
              <a:t>Aeropuertos </a:t>
            </a:r>
          </a:p>
          <a:p>
            <a:pPr>
              <a:buNone/>
            </a:pPr>
            <a:r>
              <a:rPr lang="es-ES" sz="7200" dirty="0" smtClean="0"/>
              <a:t>        Asturias únicamente cuenta con un aeropuerto: el Aeropuerto de Asturias, situado en </a:t>
            </a:r>
            <a:r>
              <a:rPr lang="es-ES" sz="7200" dirty="0" err="1" smtClean="0"/>
              <a:t>Castrillón</a:t>
            </a:r>
            <a:r>
              <a:rPr lang="es-ES" sz="7200" dirty="0" smtClean="0"/>
              <a:t> y un aeródromo, el Aeródromo de la </a:t>
            </a:r>
            <a:r>
              <a:rPr lang="es-ES" sz="7200" dirty="0" err="1" smtClean="0"/>
              <a:t>Morgal</a:t>
            </a:r>
            <a:r>
              <a:rPr lang="es-ES" sz="7200" dirty="0" smtClean="0"/>
              <a:t> situado en Llanera. La peculiaridad del aeropuerto es que es extremadamente pequeño, está cerca del mar y debido a la densa niebla que ocasionalmente se forma, el aterrizaje en él es algo muy difícil.</a:t>
            </a:r>
          </a:p>
          <a:p>
            <a:pPr>
              <a:buNone/>
            </a:pPr>
            <a:r>
              <a:rPr lang="es-ES" sz="7200" dirty="0" smtClean="0"/>
              <a:t>       El aeropuerto registró un considerable aumento de pasajeros, desde 774.317 en 2002 hasta 1.530.248 en 2008, pero noto una bajada en 2009 hasta 1.316.088. Es uno de los aeropuertos que menos pasajeros recibe al año, siendo el 19ª aeropuerto de España.</a:t>
            </a:r>
          </a:p>
          <a:p>
            <a:pPr>
              <a:buNone/>
            </a:pPr>
            <a:r>
              <a:rPr lang="es-ES" sz="7200" dirty="0" smtClean="0"/>
              <a:t> </a:t>
            </a:r>
            <a:r>
              <a:rPr lang="es-ES" sz="7200" b="1" dirty="0" smtClean="0">
                <a:solidFill>
                  <a:schemeClr val="accent5">
                    <a:lumMod val="50000"/>
                  </a:schemeClr>
                </a:solidFill>
              </a:rPr>
              <a:t>Ferrocarril </a:t>
            </a:r>
          </a:p>
          <a:p>
            <a:pPr>
              <a:buNone/>
            </a:pPr>
            <a:r>
              <a:rPr lang="es-ES" sz="7200" dirty="0" smtClean="0"/>
              <a:t>      Existe una importante red de servicios de cercanías de las dos empresas que prestan sus servicios en Asturias, Renfe Operadora y FEVE. También prestan servicios regionales y de larga distancia con Ferrol, Santander, León, Madrid, Alicante y Barcelona.</a:t>
            </a:r>
          </a:p>
          <a:p>
            <a:pPr>
              <a:buNone/>
            </a:pPr>
            <a:r>
              <a:rPr lang="es-ES" sz="7200" dirty="0" smtClean="0"/>
              <a:t>      En la actualidad se está construyendo la </a:t>
            </a:r>
            <a:r>
              <a:rPr lang="es-ES" sz="7200" i="1" dirty="0" smtClean="0"/>
              <a:t>variante de Pajares</a:t>
            </a:r>
            <a:r>
              <a:rPr lang="es-ES" sz="7200" dirty="0" smtClean="0"/>
              <a:t>, una infraestructura ferroviaria largamente solicitada, que permitirá el acceso a la alta velocidad española AVE y la conexiones con tiempos más reducidos con Madrid y el resto de España.</a:t>
            </a:r>
          </a:p>
          <a:p>
            <a:pPr>
              <a:buNone/>
            </a:pPr>
            <a:r>
              <a:rPr lang="es-ES" sz="7200" b="1" dirty="0" smtClean="0">
                <a:solidFill>
                  <a:schemeClr val="accent5">
                    <a:lumMod val="50000"/>
                  </a:schemeClr>
                </a:solidFill>
              </a:rPr>
              <a:t>Carreteras </a:t>
            </a:r>
          </a:p>
          <a:p>
            <a:pPr>
              <a:buNone/>
            </a:pPr>
            <a:r>
              <a:rPr lang="es-ES" sz="7200" dirty="0" smtClean="0"/>
              <a:t>      Los dos grandes ejes de Asturias son las autovías A-66 y A-8 que cruzan de norte a sur y de este a oeste respectivamente la región. Además existe un número creciente de nuevas autovías, algunas todavía en construcción o proyecto, como la A-63, la A-64, la AS-I y la AS-II.</a:t>
            </a:r>
          </a:p>
          <a:p>
            <a:pPr>
              <a:buNone/>
            </a:pPr>
            <a:r>
              <a:rPr lang="es-ES" sz="7200" b="1" dirty="0" smtClean="0">
                <a:solidFill>
                  <a:schemeClr val="accent5">
                    <a:lumMod val="50000"/>
                  </a:schemeClr>
                </a:solidFill>
              </a:rPr>
              <a:t>Puertos</a:t>
            </a:r>
            <a:endParaRPr lang="es-ES" sz="7200" dirty="0" smtClean="0"/>
          </a:p>
          <a:p>
            <a:pPr>
              <a:buNone/>
            </a:pPr>
            <a:r>
              <a:rPr lang="es-ES" sz="7200" dirty="0" smtClean="0"/>
              <a:t>            Existen dos grandes puertos el del </a:t>
            </a:r>
            <a:r>
              <a:rPr lang="es-ES" sz="7200" dirty="0" err="1" smtClean="0"/>
              <a:t>Musel</a:t>
            </a:r>
            <a:r>
              <a:rPr lang="es-ES" sz="7200" dirty="0" smtClean="0"/>
              <a:t> en Gijón y el de Avilés. El </a:t>
            </a:r>
            <a:r>
              <a:rPr lang="es-ES" sz="7200" dirty="0" err="1" smtClean="0"/>
              <a:t>Musel</a:t>
            </a:r>
            <a:r>
              <a:rPr lang="es-ES" sz="7200" dirty="0" smtClean="0"/>
              <a:t> es el mayor puerto industrial de Asturias, y donde atracan los barcos más grandes. Aquí salen y     llegan las mercancías. El puerto de Avilés, también tiene un carácter industrial, sobre todo de la siderurgia, pero ante todo es el puerto pesquero de Asturias. Además, existen múltiples puertos pesqueros y deportivos diseminados por todas la costa.</a:t>
            </a:r>
          </a:p>
          <a:p>
            <a:pPr>
              <a:buNone/>
            </a:pPr>
            <a:endParaRPr lang="es-ES" sz="4200" dirty="0" smtClean="0"/>
          </a:p>
          <a:p>
            <a:pPr>
              <a:buNone/>
            </a:pPr>
            <a:endParaRPr lang="es-ES" dirty="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txBody>
          <a:bodyPr>
            <a:normAutofit/>
          </a:bodyPr>
          <a:lstStyle/>
          <a:p>
            <a:pPr>
              <a:buNone/>
            </a:pPr>
            <a:r>
              <a:rPr lang="es-ES" dirty="0" smtClean="0"/>
              <a:t>Monumentos:</a:t>
            </a:r>
          </a:p>
          <a:p>
            <a:pPr>
              <a:buNone/>
            </a:pPr>
            <a:r>
              <a:rPr lang="es-ES" dirty="0" smtClean="0"/>
              <a:t>     </a:t>
            </a:r>
            <a:r>
              <a:rPr lang="es-ES" sz="1800" b="1" dirty="0" smtClean="0"/>
              <a:t>Asturias es una región rica en monumentos, desde el prerrománico hasta nuestros días, sin pasar por alto las pinturas rupestres del paleolítico, son muchos los lugares que merecen ser visitados en Asturias, y los rincones que merecen ser explorados.</a:t>
            </a:r>
            <a:endParaRPr lang="es-ES" sz="1800" dirty="0" smtClean="0"/>
          </a:p>
          <a:p>
            <a:pPr>
              <a:buNone/>
            </a:pPr>
            <a:r>
              <a:rPr lang="es-ES" sz="1800" dirty="0" smtClean="0"/>
              <a:t>     Debemos destacar, ante todo el arte prerrománico de Asturias, la Iglesia de Santa María del </a:t>
            </a:r>
            <a:r>
              <a:rPr lang="es-ES" sz="1800" dirty="0" err="1" smtClean="0"/>
              <a:t>Naranco</a:t>
            </a:r>
            <a:r>
              <a:rPr lang="es-ES" sz="1800" dirty="0" smtClean="0"/>
              <a:t>( Foto izquierda) y la de San Miguel de Lillo(Foto derecha) son dos claros ejemplos de ello. Del prerrománico o asturiano pasamos al arte románico, también asentado en esta tierra tan rica </a:t>
            </a:r>
            <a:r>
              <a:rPr lang="es-ES" sz="1800" dirty="0" err="1" smtClean="0"/>
              <a:t>enhistoria</a:t>
            </a:r>
            <a:r>
              <a:rPr lang="es-ES" sz="1800" dirty="0" smtClean="0"/>
              <a:t>, arte y cultura, y el arte románico se puede ver a lo largo de toda la ruta Jacobea o </a:t>
            </a:r>
            <a:r>
              <a:rPr lang="es-ES" sz="1800" dirty="0" err="1" smtClean="0"/>
              <a:t>Xacobea</a:t>
            </a:r>
            <a:r>
              <a:rPr lang="es-ES" sz="1800" dirty="0" smtClean="0"/>
              <a:t>. El ejemplo más claro de esta corriente es el </a:t>
            </a:r>
            <a:r>
              <a:rPr lang="es-ES" sz="1800" dirty="0" err="1" smtClean="0"/>
              <a:t>Monasteriode</a:t>
            </a:r>
            <a:r>
              <a:rPr lang="es-ES" sz="1800" dirty="0" smtClean="0"/>
              <a:t> San Pedro de Villanueva. </a:t>
            </a:r>
            <a:br>
              <a:rPr lang="es-ES" sz="1800" dirty="0" smtClean="0"/>
            </a:br>
            <a:r>
              <a:rPr lang="es-ES" sz="1800" dirty="0" smtClean="0"/>
              <a:t/>
            </a:r>
            <a:br>
              <a:rPr lang="es-ES" sz="1800" dirty="0" smtClean="0"/>
            </a:br>
            <a:r>
              <a:rPr lang="es-ES" sz="1800" dirty="0" smtClean="0"/>
              <a:t>Así del gótico y del barroco encontramos también monumentos, si bien no tan destacados e importantes como los del barroco. También debemos reseñar que todo el conjunto de monumentos del Principado de Asturias en general, y de Oviedo, su capital, en particular, está declarado como Patrimonio Histórico por la UNESCO.</a:t>
            </a:r>
            <a:r>
              <a:rPr lang="es-ES" dirty="0" smtClean="0"/>
              <a:t/>
            </a:r>
            <a:br>
              <a:rPr lang="es-ES" dirty="0" smtClean="0"/>
            </a:br>
            <a:endParaRPr lang="es-ES" dirty="0" smtClean="0"/>
          </a:p>
          <a:p>
            <a:pPr>
              <a:buNone/>
            </a:pPr>
            <a:endParaRPr lang="es-ES" dirty="0"/>
          </a:p>
        </p:txBody>
      </p:sp>
      <p:pic>
        <p:nvPicPr>
          <p:cNvPr id="4" name="3 Imagen" descr="55209.jpg"/>
          <p:cNvPicPr>
            <a:picLocks noChangeAspect="1"/>
          </p:cNvPicPr>
          <p:nvPr/>
        </p:nvPicPr>
        <p:blipFill>
          <a:blip r:embed="rId3" cstate="print"/>
          <a:stretch>
            <a:fillRect/>
          </a:stretch>
        </p:blipFill>
        <p:spPr>
          <a:xfrm>
            <a:off x="285720" y="4857760"/>
            <a:ext cx="3714776" cy="2000240"/>
          </a:xfrm>
          <a:prstGeom prst="rect">
            <a:avLst/>
          </a:prstGeom>
          <a:ln>
            <a:noFill/>
          </a:ln>
          <a:effectLst>
            <a:softEdge rad="112500"/>
          </a:effectLst>
        </p:spPr>
      </p:pic>
      <p:pic>
        <p:nvPicPr>
          <p:cNvPr id="5" name="4 Imagen" descr="20070831124120!San_Miguel_de_Lillo.jpg"/>
          <p:cNvPicPr>
            <a:picLocks noChangeAspect="1"/>
          </p:cNvPicPr>
          <p:nvPr/>
        </p:nvPicPr>
        <p:blipFill>
          <a:blip r:embed="rId4" cstate="print"/>
          <a:stretch>
            <a:fillRect/>
          </a:stretch>
        </p:blipFill>
        <p:spPr>
          <a:xfrm>
            <a:off x="6286512" y="4466559"/>
            <a:ext cx="1563947" cy="2391441"/>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s-ES" sz="3600"/>
              <a:t>Valle de ordesa</a:t>
            </a:r>
          </a:p>
        </p:txBody>
      </p:sp>
      <p:pic>
        <p:nvPicPr>
          <p:cNvPr id="12292" name="Picture 4" descr="http://upload.wikimedia.org/wikipedia/commons/thumb/f/f3/Valle_ordesa.jpg/250px-Valle_ordesa.jpg">
            <a:hlinkClick r:id="rId3"/>
          </p:cNvPr>
          <p:cNvPicPr>
            <a:picLocks noGrp="1" noChangeAspect="1" noChangeArrowheads="1"/>
          </p:cNvPicPr>
          <p:nvPr>
            <p:ph type="body" idx="1"/>
          </p:nvPr>
        </p:nvPicPr>
        <p:blipFill>
          <a:blip r:embed="rId4" r:link="rId5" cstate="print"/>
          <a:srcRect/>
          <a:stretch>
            <a:fillRect/>
          </a:stretch>
        </p:blipFill>
        <p:spPr>
          <a:xfrm>
            <a:off x="755650" y="1341438"/>
            <a:ext cx="7345363" cy="4911725"/>
          </a:xfrm>
          <a:noFill/>
          <a:ln/>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s-ES"/>
              <a:t>Murcia</a:t>
            </a:r>
          </a:p>
        </p:txBody>
      </p:sp>
      <p:sp>
        <p:nvSpPr>
          <p:cNvPr id="2051" name="Rectangle 3"/>
          <p:cNvSpPr>
            <a:spLocks noGrp="1" noChangeArrowheads="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s-ES"/>
              <a:t>1. Localización.</a:t>
            </a:r>
          </a:p>
        </p:txBody>
      </p:sp>
      <p:sp>
        <p:nvSpPr>
          <p:cNvPr id="67587" name="Rectangle 3"/>
          <p:cNvSpPr>
            <a:spLocks noGrp="1" noChangeArrowheads="1"/>
          </p:cNvSpPr>
          <p:nvPr>
            <p:ph type="body" idx="1"/>
          </p:nvPr>
        </p:nvSpPr>
        <p:spPr/>
        <p:txBody>
          <a:bodyPr/>
          <a:lstStyle/>
          <a:p>
            <a:pPr>
              <a:buFont typeface="Wingdings" pitchFamily="2" charset="2"/>
              <a:buNone/>
            </a:pPr>
            <a:r>
              <a:rPr lang="es-ES" sz="2400"/>
              <a:t>Situada al sureste de la península y limita por el:</a:t>
            </a:r>
          </a:p>
          <a:p>
            <a:r>
              <a:rPr lang="es-ES" sz="2400"/>
              <a:t>Norte: con Castilla-La Mancha.</a:t>
            </a:r>
          </a:p>
          <a:p>
            <a:r>
              <a:rPr lang="es-ES" sz="2400"/>
              <a:t>Oeste: con Andalucía.</a:t>
            </a:r>
          </a:p>
          <a:p>
            <a:r>
              <a:rPr lang="es-ES" sz="2400"/>
              <a:t>Sur: con el mar Mediterráneo.</a:t>
            </a:r>
          </a:p>
          <a:p>
            <a:r>
              <a:rPr lang="es-ES" sz="2400"/>
              <a:t>Este: con la Comunidad Valenciana.</a:t>
            </a:r>
          </a:p>
          <a:p>
            <a:pPr>
              <a:buFont typeface="Wingdings" pitchFamily="2" charset="2"/>
              <a:buNone/>
            </a:pPr>
            <a:r>
              <a:rPr lang="es-ES" sz="2400"/>
              <a:t>                </a:t>
            </a:r>
          </a:p>
          <a:p>
            <a:pPr>
              <a:buFont typeface="Wingdings" pitchFamily="2" charset="2"/>
              <a:buNone/>
            </a:pPr>
            <a:r>
              <a:rPr lang="es-ES" sz="2400"/>
              <a:t>                 Superficie: 11,313 km</a:t>
            </a:r>
          </a:p>
          <a:p>
            <a:pPr>
              <a:buFont typeface="Wingdings" pitchFamily="2" charset="2"/>
              <a:buNone/>
            </a:pPr>
            <a:r>
              <a:rPr lang="es-ES" sz="2400">
                <a:solidFill>
                  <a:schemeClr val="hlink"/>
                </a:solidFill>
              </a:rPr>
              <a:t>      </a:t>
            </a:r>
          </a:p>
          <a:p>
            <a:pPr>
              <a:buFont typeface="Wingdings" pitchFamily="2" charset="2"/>
              <a:buNone/>
            </a:pPr>
            <a:r>
              <a:rPr lang="es-ES" sz="2400">
                <a:solidFill>
                  <a:schemeClr val="folHlink"/>
                </a:solidFill>
              </a:rPr>
              <a:t>                       38º N 1º50' W </a:t>
            </a: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s-ES"/>
              <a:t>2. Medio físico.</a:t>
            </a:r>
          </a:p>
        </p:txBody>
      </p:sp>
      <p:sp>
        <p:nvSpPr>
          <p:cNvPr id="68611" name="Rectangle 3"/>
          <p:cNvSpPr>
            <a:spLocks noGrp="1" noChangeArrowheads="1"/>
          </p:cNvSpPr>
          <p:nvPr>
            <p:ph type="body" idx="1"/>
          </p:nvPr>
        </p:nvSpPr>
        <p:spPr/>
        <p:txBody>
          <a:bodyPr/>
          <a:lstStyle/>
          <a:p>
            <a:endParaRPr lang="es-ES"/>
          </a:p>
        </p:txBody>
      </p:sp>
      <p:sp>
        <p:nvSpPr>
          <p:cNvPr id="68612" name="Text Box 4"/>
          <p:cNvSpPr txBox="1">
            <a:spLocks noChangeArrowheads="1"/>
          </p:cNvSpPr>
          <p:nvPr/>
        </p:nvSpPr>
        <p:spPr bwMode="auto">
          <a:xfrm>
            <a:off x="900113" y="1844675"/>
            <a:ext cx="1368425" cy="366713"/>
          </a:xfrm>
          <a:prstGeom prst="rect">
            <a:avLst/>
          </a:prstGeom>
          <a:noFill/>
          <a:ln w="9525">
            <a:noFill/>
            <a:miter lim="800000"/>
            <a:headEnd/>
            <a:tailEnd/>
          </a:ln>
          <a:effectLst/>
        </p:spPr>
        <p:txBody>
          <a:bodyPr>
            <a:spAutoFit/>
          </a:bodyPr>
          <a:lstStyle/>
          <a:p>
            <a:endParaRPr lang="es-ES"/>
          </a:p>
        </p:txBody>
      </p:sp>
      <p:sp>
        <p:nvSpPr>
          <p:cNvPr id="68613" name="Text Box 5"/>
          <p:cNvSpPr txBox="1">
            <a:spLocks noChangeArrowheads="1"/>
          </p:cNvSpPr>
          <p:nvPr/>
        </p:nvSpPr>
        <p:spPr bwMode="auto">
          <a:xfrm>
            <a:off x="684213" y="1628775"/>
            <a:ext cx="3384550" cy="1768475"/>
          </a:xfrm>
          <a:prstGeom prst="rect">
            <a:avLst/>
          </a:prstGeom>
          <a:noFill/>
          <a:ln w="28575">
            <a:solidFill>
              <a:schemeClr val="accent1"/>
            </a:solidFill>
            <a:miter lim="800000"/>
            <a:headEnd/>
            <a:tailEnd/>
          </a:ln>
          <a:effectLst/>
        </p:spPr>
        <p:txBody>
          <a:bodyPr>
            <a:spAutoFit/>
          </a:bodyPr>
          <a:lstStyle/>
          <a:p>
            <a:pPr>
              <a:spcBef>
                <a:spcPct val="50000"/>
              </a:spcBef>
            </a:pPr>
            <a:r>
              <a:rPr lang="es-ES"/>
              <a:t>En su mayor parte pertenece a los Sistemas Béticos. Sus costas son rocosas, salvo excepciones como la manga del Mar Menor.</a:t>
            </a:r>
          </a:p>
        </p:txBody>
      </p:sp>
      <p:sp>
        <p:nvSpPr>
          <p:cNvPr id="68614" name="Text Box 6"/>
          <p:cNvSpPr txBox="1">
            <a:spLocks noChangeArrowheads="1"/>
          </p:cNvSpPr>
          <p:nvPr/>
        </p:nvSpPr>
        <p:spPr bwMode="auto">
          <a:xfrm>
            <a:off x="4859338" y="1700213"/>
            <a:ext cx="3313112" cy="2317750"/>
          </a:xfrm>
          <a:prstGeom prst="rect">
            <a:avLst/>
          </a:prstGeom>
          <a:noFill/>
          <a:ln w="28575">
            <a:solidFill>
              <a:schemeClr val="accent1"/>
            </a:solidFill>
            <a:miter lim="800000"/>
            <a:headEnd/>
            <a:tailEnd/>
          </a:ln>
          <a:effectLst/>
        </p:spPr>
        <p:txBody>
          <a:bodyPr>
            <a:spAutoFit/>
          </a:bodyPr>
          <a:lstStyle/>
          <a:p>
            <a:pPr>
              <a:spcBef>
                <a:spcPct val="50000"/>
              </a:spcBef>
            </a:pPr>
            <a:r>
              <a:rPr lang="es-ES"/>
              <a:t>El clima es mediterráneo de costa con precipitaciones escasas (subdesértico) y temperaturas suaves en invierno y calurosas en verano, por la cercanía del mar. </a:t>
            </a:r>
          </a:p>
        </p:txBody>
      </p:sp>
      <p:sp>
        <p:nvSpPr>
          <p:cNvPr id="68615" name="Text Box 7"/>
          <p:cNvSpPr txBox="1">
            <a:spLocks noChangeArrowheads="1"/>
          </p:cNvSpPr>
          <p:nvPr/>
        </p:nvSpPr>
        <p:spPr bwMode="auto">
          <a:xfrm>
            <a:off x="684213" y="3789363"/>
            <a:ext cx="3382962" cy="2592387"/>
          </a:xfrm>
          <a:prstGeom prst="rect">
            <a:avLst/>
          </a:prstGeom>
          <a:noFill/>
          <a:ln w="28575">
            <a:solidFill>
              <a:schemeClr val="accent1"/>
            </a:solidFill>
            <a:miter lim="800000"/>
            <a:headEnd/>
            <a:tailEnd/>
          </a:ln>
          <a:effectLst/>
        </p:spPr>
        <p:txBody>
          <a:bodyPr>
            <a:spAutoFit/>
          </a:bodyPr>
          <a:lstStyle/>
          <a:p>
            <a:pPr>
              <a:spcBef>
                <a:spcPct val="50000"/>
              </a:spcBef>
            </a:pPr>
            <a:r>
              <a:rPr lang="es-ES"/>
              <a:t>Sus ríos son poco caudalosos y muy irregulares, permanecen prácticamente secos la mayor parte del año. El más importante es el Segura, junto con alguno de sus afluentes, como el Mundo.</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es-ES"/>
          </a:p>
        </p:txBody>
      </p:sp>
      <p:sp>
        <p:nvSpPr>
          <p:cNvPr id="79875" name="Rectangle 3"/>
          <p:cNvSpPr>
            <a:spLocks noGrp="1" noChangeArrowheads="1"/>
          </p:cNvSpPr>
          <p:nvPr>
            <p:ph type="body" idx="1"/>
          </p:nvPr>
        </p:nvSpPr>
        <p:spPr/>
        <p:txBody>
          <a:bodyPr/>
          <a:lstStyle/>
          <a:p>
            <a:endParaRPr lang="es-ES"/>
          </a:p>
        </p:txBody>
      </p:sp>
      <p:pic>
        <p:nvPicPr>
          <p:cNvPr id="79876" name="Picture 4" descr="20080803klpgeodes_8_Ies_SCO"/>
          <p:cNvPicPr>
            <a:picLocks noChangeAspect="1" noChangeArrowheads="1"/>
          </p:cNvPicPr>
          <p:nvPr/>
        </p:nvPicPr>
        <p:blipFill>
          <a:blip r:embed="rId3" cstate="print"/>
          <a:srcRect/>
          <a:stretch>
            <a:fillRect/>
          </a:stretch>
        </p:blipFill>
        <p:spPr bwMode="auto">
          <a:xfrm>
            <a:off x="1835150" y="1052513"/>
            <a:ext cx="5327650" cy="5327650"/>
          </a:xfrm>
          <a:prstGeom prst="rect">
            <a:avLst/>
          </a:prstGeom>
          <a:noFill/>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s-ES"/>
              <a:t>3. Gobierno.</a:t>
            </a:r>
          </a:p>
        </p:txBody>
      </p:sp>
      <p:sp>
        <p:nvSpPr>
          <p:cNvPr id="69635" name="Rectangle 3"/>
          <p:cNvSpPr>
            <a:spLocks noGrp="1" noChangeArrowheads="1"/>
          </p:cNvSpPr>
          <p:nvPr>
            <p:ph type="body" idx="1"/>
          </p:nvPr>
        </p:nvSpPr>
        <p:spPr/>
        <p:txBody>
          <a:bodyPr/>
          <a:lstStyle/>
          <a:p>
            <a:r>
              <a:rPr lang="es-ES"/>
              <a:t>Su capital es Murcia, además está dividida en 45 municipios y en 12 comarcas (ni reconocidas ni delimitadas oficialmente)</a:t>
            </a:r>
          </a:p>
          <a:p>
            <a:r>
              <a:rPr lang="es-ES"/>
              <a:t>Su presidente es Ramón Luis Valcárcel Siso.</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s-ES"/>
              <a:t>4. Sectores económicos.</a:t>
            </a:r>
          </a:p>
        </p:txBody>
      </p:sp>
      <p:sp>
        <p:nvSpPr>
          <p:cNvPr id="70659" name="Rectangle 3"/>
          <p:cNvSpPr>
            <a:spLocks noGrp="1" noChangeArrowheads="1"/>
          </p:cNvSpPr>
          <p:nvPr>
            <p:ph type="body" idx="1"/>
          </p:nvPr>
        </p:nvSpPr>
        <p:spPr/>
        <p:txBody>
          <a:bodyPr/>
          <a:lstStyle/>
          <a:p>
            <a:r>
              <a:rPr lang="es-ES" sz="2400"/>
              <a:t>PRIMARIO:</a:t>
            </a:r>
          </a:p>
          <a:p>
            <a:pPr>
              <a:spcBef>
                <a:spcPct val="50000"/>
              </a:spcBef>
              <a:buFont typeface="Wingdings" pitchFamily="2" charset="2"/>
              <a:buNone/>
            </a:pPr>
            <a:r>
              <a:rPr lang="es-ES" sz="2400"/>
              <a:t>Es la mayor productora de frutas, verduras y flores de Europa. En agricultura destacan las huertas  con hortalizas, cítricos, frutales… Pero también destacan los cultivos de secano como la vid y el olivo.</a:t>
            </a:r>
          </a:p>
          <a:p>
            <a:pPr>
              <a:spcBef>
                <a:spcPct val="50000"/>
              </a:spcBef>
              <a:buFont typeface="Wingdings" pitchFamily="2" charset="2"/>
              <a:buNone/>
            </a:pPr>
            <a:r>
              <a:rPr lang="es-ES" sz="2400"/>
              <a:t>Tiene viñedos importantes cerca de los municipios de Bullas, Yecla, y Jumilla, que poseen denominación de origen. </a:t>
            </a:r>
          </a:p>
          <a:p>
            <a:pPr>
              <a:spcBef>
                <a:spcPct val="50000"/>
              </a:spcBef>
              <a:buFont typeface="Wingdings" pitchFamily="2" charset="2"/>
              <a:buNone/>
            </a:pPr>
            <a:r>
              <a:rPr lang="es-ES" sz="2400"/>
              <a:t>La ganadería es intensiva y porcina en la gran parte.</a:t>
            </a:r>
          </a:p>
          <a:p>
            <a:pPr>
              <a:buFont typeface="Wingdings" pitchFamily="2" charset="2"/>
              <a:buNone/>
            </a:pPr>
            <a:endParaRPr lang="es-ES" sz="2400"/>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es-ES"/>
          </a:p>
        </p:txBody>
      </p:sp>
      <p:sp>
        <p:nvSpPr>
          <p:cNvPr id="71683" name="Rectangle 3"/>
          <p:cNvSpPr>
            <a:spLocks noGrp="1" noChangeArrowheads="1"/>
          </p:cNvSpPr>
          <p:nvPr>
            <p:ph type="body" idx="1"/>
          </p:nvPr>
        </p:nvSpPr>
        <p:spPr/>
        <p:txBody>
          <a:bodyPr/>
          <a:lstStyle/>
          <a:p>
            <a:r>
              <a:rPr lang="es-ES"/>
              <a:t>SECUNDARIO:</a:t>
            </a:r>
          </a:p>
          <a:p>
            <a:pPr>
              <a:buFont typeface="Wingdings" pitchFamily="2" charset="2"/>
              <a:buNone/>
            </a:pPr>
            <a:endParaRPr lang="es-ES"/>
          </a:p>
          <a:p>
            <a:pPr>
              <a:buFont typeface="Wingdings" pitchFamily="2" charset="2"/>
              <a:buNone/>
            </a:pPr>
            <a:r>
              <a:rPr lang="es-ES"/>
              <a:t>La industria está creciendo: alimentaria, química, metalúrgica, cemento, textil…</a:t>
            </a: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es-ES"/>
          </a:p>
        </p:txBody>
      </p:sp>
      <p:sp>
        <p:nvSpPr>
          <p:cNvPr id="72707" name="Rectangle 3"/>
          <p:cNvSpPr>
            <a:spLocks noGrp="1" noChangeArrowheads="1"/>
          </p:cNvSpPr>
          <p:nvPr>
            <p:ph type="body" idx="1"/>
          </p:nvPr>
        </p:nvSpPr>
        <p:spPr/>
        <p:txBody>
          <a:bodyPr/>
          <a:lstStyle/>
          <a:p>
            <a:r>
              <a:rPr lang="es-ES"/>
              <a:t>TERCIARIO:</a:t>
            </a:r>
          </a:p>
          <a:p>
            <a:pPr>
              <a:buFont typeface="Wingdings" pitchFamily="2" charset="2"/>
              <a:buNone/>
            </a:pPr>
            <a:endParaRPr lang="es-ES"/>
          </a:p>
          <a:p>
            <a:pPr>
              <a:buFont typeface="Wingdings" pitchFamily="2" charset="2"/>
              <a:buNone/>
            </a:pPr>
            <a:r>
              <a:rPr lang="es-ES"/>
              <a:t>Destaca en los servicios empresariales y comerciales.</a:t>
            </a:r>
          </a:p>
          <a:p>
            <a:pPr>
              <a:buFont typeface="Wingdings" pitchFamily="2" charset="2"/>
              <a:buNone/>
            </a:pPr>
            <a:r>
              <a:rPr lang="es-ES"/>
              <a:t>El turismo playero sobresale en el Mar Menor y últimamente el rural.</a:t>
            </a: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s-ES"/>
              <a:t>5. Población.</a:t>
            </a:r>
          </a:p>
        </p:txBody>
      </p:sp>
      <p:sp>
        <p:nvSpPr>
          <p:cNvPr id="73731" name="Rectangle 3"/>
          <p:cNvSpPr>
            <a:spLocks noGrp="1" noChangeArrowheads="1"/>
          </p:cNvSpPr>
          <p:nvPr>
            <p:ph type="body" idx="1"/>
          </p:nvPr>
        </p:nvSpPr>
        <p:spPr/>
        <p:txBody>
          <a:bodyPr/>
          <a:lstStyle/>
          <a:p>
            <a:r>
              <a:rPr lang="es-ES"/>
              <a:t>Total: 1,446,109 habitantes.</a:t>
            </a:r>
          </a:p>
          <a:p>
            <a:r>
              <a:rPr lang="es-ES"/>
              <a:t>Densidad: 127,8 hab./km</a:t>
            </a:r>
            <a:r>
              <a:rPr lang="es-ES" i="1"/>
              <a:t>.</a:t>
            </a:r>
            <a:endParaRPr lang="es-ES"/>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s-ES"/>
              <a:t>6. Historia.</a:t>
            </a:r>
          </a:p>
        </p:txBody>
      </p:sp>
      <p:sp>
        <p:nvSpPr>
          <p:cNvPr id="76803" name="Rectangle 3"/>
          <p:cNvSpPr>
            <a:spLocks noGrp="1" noChangeArrowheads="1"/>
          </p:cNvSpPr>
          <p:nvPr>
            <p:ph type="body" idx="1"/>
          </p:nvPr>
        </p:nvSpPr>
        <p:spPr/>
        <p:txBody>
          <a:bodyPr/>
          <a:lstStyle/>
          <a:p>
            <a:pPr>
              <a:lnSpc>
                <a:spcPct val="80000"/>
              </a:lnSpc>
              <a:buFont typeface="Wingdings" pitchFamily="2" charset="2"/>
              <a:buNone/>
            </a:pPr>
            <a:r>
              <a:rPr lang="es-ES" sz="1400"/>
              <a:t>Los Cartagineses establecieron una colonia comercial en Cartagena, fue conquistada por los romanos que la rebautizaron como Carthago Nova, para diferenciarla de la Carthago africana. Con la dominación musulmana, se introdujo la agricultura de regadío y de latifundios, del que aún depende la economía de la Región. Durante la época visigoda constituyó el Reino de Tudmir, Reino de Teodomiro.</a:t>
            </a:r>
          </a:p>
          <a:p>
            <a:pPr>
              <a:lnSpc>
                <a:spcPct val="80000"/>
              </a:lnSpc>
              <a:buFont typeface="Wingdings" pitchFamily="2" charset="2"/>
              <a:buNone/>
            </a:pPr>
            <a:r>
              <a:rPr lang="es-ES" sz="1400"/>
              <a:t>La Taifa o Reino de Murcia, fue uno de los reinos en que se dividió el Califato de Córdoba, se fundó con capital en Madinat Mursiya (Murcia) Aquel reino incluía, además del actual territorio de la Región de Murcia, parte de la actuales provincias de Albacete, provincia de Almería y de la provincia de Alicante. Después de la Batalla de Sagrajas en 1086 la dinastía de los Almorávides se extendieron por todas las </a:t>
            </a:r>
            <a:r>
              <a:rPr lang="es-ES" sz="1400" i="1"/>
              <a:t>taifas</a:t>
            </a:r>
            <a:r>
              <a:rPr lang="es-ES" sz="1400"/>
              <a:t> y reunificaron Al-Ándalus. Fernando III el Santo consiguió el vasallaje del reino musulmán de Murcia en 1243, entrando su hijo, el futuro Alfonso X el Sabio, en la capital en 1244. En 1296, aprovechando el conflicto dinástico del Reino de Castilla con Fernand de la Cerda, el territorio fue conquistado por el rey de la Corona de Aragón, Jaime II de Aragón, anexionándolo al Reino de Valencia. Por los pocos años que duró el dominio aragonés, esta conquista no tendría su importancia si no fuera por una importante repoblación de cristianos aragoneses, que convirtió en minoría los colonos castellanos de repoblaciones anteriores. </a:t>
            </a:r>
          </a:p>
          <a:p>
            <a:pPr>
              <a:lnSpc>
                <a:spcPct val="80000"/>
              </a:lnSpc>
              <a:buFont typeface="Wingdings" pitchFamily="2" charset="2"/>
              <a:buNone/>
            </a:pPr>
            <a:r>
              <a:rPr lang="es-ES" sz="1400"/>
              <a:t>En 1305, por el Tratado de Elche, Don Jaime "el Justo" devolvió a Castilla gran parte del territorio conquistado. La Taifa de Murcia, pasó a denominarse con la conquista Reino de Murcia, sin menosprecio a su situación anterior pues las taifas eran también reinos. Fue administrada directamente por la Corona de Castilla, que eran a su vez reyes de Murcia. El Reino de Murcia perduró con tal denominación hasta 1833.</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s-ES"/>
          </a:p>
        </p:txBody>
      </p:sp>
      <p:sp>
        <p:nvSpPr>
          <p:cNvPr id="13315" name="Rectangle 3"/>
          <p:cNvSpPr>
            <a:spLocks noGrp="1" noChangeArrowheads="1"/>
          </p:cNvSpPr>
          <p:nvPr>
            <p:ph type="body" idx="1"/>
          </p:nvPr>
        </p:nvSpPr>
        <p:spPr/>
        <p:txBody>
          <a:bodyPr/>
          <a:lstStyle/>
          <a:p>
            <a:r>
              <a:rPr lang="es-ES">
                <a:solidFill>
                  <a:schemeClr val="tx2"/>
                </a:solidFill>
              </a:rPr>
              <a:t>Mallos de Riglos</a:t>
            </a:r>
          </a:p>
        </p:txBody>
      </p:sp>
      <p:pic>
        <p:nvPicPr>
          <p:cNvPr id="13317" name="Picture 5" descr="mallos_de_riglos_2"/>
          <p:cNvPicPr>
            <a:picLocks noChangeAspect="1" noChangeArrowheads="1"/>
          </p:cNvPicPr>
          <p:nvPr/>
        </p:nvPicPr>
        <p:blipFill>
          <a:blip r:embed="rId3" cstate="print"/>
          <a:srcRect/>
          <a:stretch>
            <a:fillRect/>
          </a:stretch>
        </p:blipFill>
        <p:spPr bwMode="auto">
          <a:xfrm>
            <a:off x="4716463" y="404813"/>
            <a:ext cx="4044950" cy="5995987"/>
          </a:xfrm>
          <a:prstGeom prst="rect">
            <a:avLst/>
          </a:prstGeom>
          <a:noFill/>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s-ES"/>
              <a:t>8. Espacios protegidos.</a:t>
            </a:r>
          </a:p>
        </p:txBody>
      </p:sp>
      <p:sp>
        <p:nvSpPr>
          <p:cNvPr id="74755" name="Rectangle 3"/>
          <p:cNvSpPr>
            <a:spLocks noGrp="1" noChangeArrowheads="1"/>
          </p:cNvSpPr>
          <p:nvPr>
            <p:ph type="body" idx="1"/>
          </p:nvPr>
        </p:nvSpPr>
        <p:spPr/>
        <p:txBody>
          <a:bodyPr/>
          <a:lstStyle/>
          <a:p>
            <a:pPr>
              <a:lnSpc>
                <a:spcPct val="80000"/>
              </a:lnSpc>
              <a:buFont typeface="Wingdings" pitchFamily="2" charset="2"/>
              <a:buNone/>
            </a:pPr>
            <a:r>
              <a:rPr lang="es-ES" sz="1800"/>
              <a:t>La costa mediterránea y del Mar Menor han necesitado protección ambiental para preservar sus valores naturales. Se encuentran amenazados por la presión urbanística y la explotación intensiva.</a:t>
            </a:r>
          </a:p>
          <a:p>
            <a:pPr>
              <a:lnSpc>
                <a:spcPct val="80000"/>
              </a:lnSpc>
            </a:pPr>
            <a:endParaRPr lang="es-ES" sz="1800"/>
          </a:p>
          <a:p>
            <a:pPr>
              <a:lnSpc>
                <a:spcPct val="80000"/>
              </a:lnSpc>
              <a:buFont typeface="Wingdings" pitchFamily="2" charset="2"/>
              <a:buNone/>
            </a:pPr>
            <a:r>
              <a:rPr lang="es-ES" sz="1800"/>
              <a:t>Espacios naturales en la costa: </a:t>
            </a:r>
          </a:p>
          <a:p>
            <a:pPr>
              <a:lnSpc>
                <a:spcPct val="80000"/>
              </a:lnSpc>
            </a:pPr>
            <a:r>
              <a:rPr lang="es-ES" sz="1800"/>
              <a:t>Parque de las Salinas y Arenales de San Pedro del Pinatar. </a:t>
            </a:r>
          </a:p>
          <a:p>
            <a:pPr>
              <a:lnSpc>
                <a:spcPct val="80000"/>
              </a:lnSpc>
            </a:pPr>
            <a:r>
              <a:rPr lang="es-ES" sz="1800"/>
              <a:t>Paisaje protegido de Espacios abiertos e islas del Mar Menor. </a:t>
            </a:r>
          </a:p>
          <a:p>
            <a:pPr>
              <a:lnSpc>
                <a:spcPct val="80000"/>
              </a:lnSpc>
            </a:pPr>
            <a:r>
              <a:rPr lang="es-ES" sz="1800"/>
              <a:t>Cabo de Palos e Islas Hormigas. </a:t>
            </a:r>
          </a:p>
          <a:p>
            <a:pPr>
              <a:lnSpc>
                <a:spcPct val="80000"/>
              </a:lnSpc>
              <a:buFont typeface="Wingdings" pitchFamily="2" charset="2"/>
              <a:buNone/>
            </a:pPr>
            <a:endParaRPr lang="es-ES" sz="1800"/>
          </a:p>
          <a:p>
            <a:pPr>
              <a:lnSpc>
                <a:spcPct val="80000"/>
              </a:lnSpc>
              <a:buFont typeface="Wingdings" pitchFamily="2" charset="2"/>
              <a:buNone/>
            </a:pPr>
            <a:r>
              <a:rPr lang="es-ES" sz="1800"/>
              <a:t>Espacios naturales en el interior: </a:t>
            </a:r>
          </a:p>
          <a:p>
            <a:pPr>
              <a:lnSpc>
                <a:spcPct val="80000"/>
              </a:lnSpc>
            </a:pPr>
            <a:r>
              <a:rPr lang="es-ES" sz="1800"/>
              <a:t>Sierra Espuña, el más antiguo de los espacios protegidos. </a:t>
            </a:r>
          </a:p>
          <a:p>
            <a:pPr>
              <a:lnSpc>
                <a:spcPct val="80000"/>
              </a:lnSpc>
            </a:pPr>
            <a:r>
              <a:rPr lang="es-ES" sz="1800"/>
              <a:t>Existen además diversas zonas para la protección de aves (</a:t>
            </a:r>
            <a:r>
              <a:rPr lang="es-ES" sz="1800">
                <a:hlinkClick r:id="rId2" tooltip="Zona de especial protección para las aves"/>
              </a:rPr>
              <a:t>ZEPA</a:t>
            </a:r>
            <a:r>
              <a:rPr lang="es-ES" sz="1800"/>
              <a:t>):Estepas de Yecla Embalse del Quípar y Llanos del Cagitán; Lomas del Buitre... </a:t>
            </a:r>
          </a:p>
          <a:p>
            <a:pPr>
              <a:lnSpc>
                <a:spcPct val="80000"/>
              </a:lnSpc>
              <a:buFont typeface="Wingdings" pitchFamily="2" charset="2"/>
              <a:buNone/>
            </a:pPr>
            <a:endParaRPr lang="es-ES" sz="1800"/>
          </a:p>
          <a:p>
            <a:pPr>
              <a:lnSpc>
                <a:spcPct val="80000"/>
              </a:lnSpc>
              <a:buFont typeface="Wingdings" pitchFamily="2" charset="2"/>
              <a:buNone/>
            </a:pPr>
            <a:r>
              <a:rPr lang="es-ES" sz="1800"/>
              <a:t>Además se ha propuesto el Medio Marino.</a:t>
            </a: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s-ES"/>
              <a:t>9. Zonas turísticas.</a:t>
            </a:r>
          </a:p>
        </p:txBody>
      </p:sp>
      <p:sp>
        <p:nvSpPr>
          <p:cNvPr id="75779" name="Rectangle 3"/>
          <p:cNvSpPr>
            <a:spLocks noGrp="1" noChangeArrowheads="1"/>
          </p:cNvSpPr>
          <p:nvPr>
            <p:ph type="body" idx="1"/>
          </p:nvPr>
        </p:nvSpPr>
        <p:spPr/>
        <p:txBody>
          <a:bodyPr/>
          <a:lstStyle/>
          <a:p>
            <a:pPr>
              <a:lnSpc>
                <a:spcPct val="80000"/>
              </a:lnSpc>
            </a:pPr>
            <a:r>
              <a:rPr lang="es-ES" sz="1800"/>
              <a:t>El clima y las playas de la Región de Murcia, la hacen propensa al turismo. La costa murciana, llamada </a:t>
            </a:r>
            <a:r>
              <a:rPr lang="es-ES" sz="1800" b="1"/>
              <a:t>Costa Cálida.</a:t>
            </a:r>
            <a:r>
              <a:rPr lang="es-ES" sz="1800"/>
              <a:t> Además, cuenta con el </a:t>
            </a:r>
            <a:r>
              <a:rPr lang="es-ES" sz="1800" b="1"/>
              <a:t>Mar Menor</a:t>
            </a:r>
            <a:r>
              <a:rPr lang="es-ES" sz="1800"/>
              <a:t>, una laguna litoral con múltiples posibilidades turísticas. Como separación entre este lago salado y el Mar Mediterráneo, se alza La Manga del Mar Menor.</a:t>
            </a:r>
          </a:p>
          <a:p>
            <a:pPr>
              <a:lnSpc>
                <a:spcPct val="80000"/>
              </a:lnSpc>
            </a:pPr>
            <a:r>
              <a:rPr lang="es-ES" sz="1800"/>
              <a:t>Las posibilidades turísticas sacan un creciente interés por el turismo cultural y de ciudad, concentrado en los cuatro núcleos históricos principales: Murcia, Cartagena, Lorca y Caravaca de la Cruz. En la actualidad, el </a:t>
            </a:r>
            <a:r>
              <a:rPr lang="es-ES" sz="1800" b="1"/>
              <a:t>Teatro Romano</a:t>
            </a:r>
            <a:r>
              <a:rPr lang="es-ES" sz="1800"/>
              <a:t> de Cartagena es el monumento y espacio museístico más visitado de la Región.</a:t>
            </a:r>
          </a:p>
          <a:p>
            <a:pPr>
              <a:lnSpc>
                <a:spcPct val="80000"/>
              </a:lnSpc>
            </a:pPr>
            <a:r>
              <a:rPr lang="es-ES" sz="1800"/>
              <a:t>El paisaje murciano es más variado de lo que pueda parecer, y ofrece una alta gama de actividades deportivas y de aventura como senderismo, escalada, cicloturismo, paseos a caballo, descensos fluviales. La mayoría se concentran en Sierra Espuña, Valle de Ricote y el nordeste de la Región. El turismo rural también se encuentra en auge, principalmente en los alrededores de Caravaca de la Cruz, Totana, Moratalla y Cehegín.</a:t>
            </a: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endParaRPr lang="es-ES"/>
          </a:p>
        </p:txBody>
      </p:sp>
      <p:sp>
        <p:nvSpPr>
          <p:cNvPr id="78851" name="Rectangle 3"/>
          <p:cNvSpPr>
            <a:spLocks noGrp="1" noChangeArrowheads="1"/>
          </p:cNvSpPr>
          <p:nvPr>
            <p:ph type="body" idx="1"/>
          </p:nvPr>
        </p:nvSpPr>
        <p:spPr/>
        <p:txBody>
          <a:bodyPr/>
          <a:lstStyle/>
          <a:p>
            <a:pPr>
              <a:lnSpc>
                <a:spcPct val="80000"/>
              </a:lnSpc>
              <a:buFont typeface="Wingdings" pitchFamily="2" charset="2"/>
              <a:buNone/>
            </a:pPr>
            <a:r>
              <a:rPr lang="es-ES" sz="2000" b="1"/>
              <a:t>Monumentos</a:t>
            </a:r>
          </a:p>
          <a:p>
            <a:pPr>
              <a:lnSpc>
                <a:spcPct val="80000"/>
              </a:lnSpc>
            </a:pPr>
            <a:r>
              <a:rPr lang="es-ES" sz="2000"/>
              <a:t>Catedral de Murcia </a:t>
            </a:r>
          </a:p>
          <a:p>
            <a:pPr>
              <a:lnSpc>
                <a:spcPct val="80000"/>
              </a:lnSpc>
            </a:pPr>
            <a:r>
              <a:rPr lang="es-ES" sz="2000"/>
              <a:t>Casino de Murcia</a:t>
            </a:r>
          </a:p>
          <a:p>
            <a:pPr>
              <a:lnSpc>
                <a:spcPct val="80000"/>
              </a:lnSpc>
            </a:pPr>
            <a:r>
              <a:rPr lang="es-ES" sz="2000"/>
              <a:t>Parroquia Mayor de Santiago de Jumilla. </a:t>
            </a:r>
          </a:p>
          <a:p>
            <a:pPr>
              <a:lnSpc>
                <a:spcPct val="80000"/>
              </a:lnSpc>
            </a:pPr>
            <a:r>
              <a:rPr lang="es-ES" sz="2000"/>
              <a:t>El Casón de Jumilla. </a:t>
            </a:r>
          </a:p>
          <a:p>
            <a:pPr>
              <a:lnSpc>
                <a:spcPct val="80000"/>
              </a:lnSpc>
            </a:pPr>
            <a:r>
              <a:rPr lang="es-ES" sz="2000"/>
              <a:t>Basílica de la Purísima en Yecla </a:t>
            </a:r>
          </a:p>
          <a:p>
            <a:pPr>
              <a:lnSpc>
                <a:spcPct val="80000"/>
              </a:lnSpc>
            </a:pPr>
            <a:r>
              <a:rPr lang="es-ES" sz="2000"/>
              <a:t>Conjunto romano de Cartagena </a:t>
            </a:r>
          </a:p>
          <a:p>
            <a:pPr>
              <a:lnSpc>
                <a:spcPct val="80000"/>
              </a:lnSpc>
            </a:pPr>
            <a:r>
              <a:rPr lang="es-ES" sz="2000"/>
              <a:t>Colegiata de San Patricio (Lorca) </a:t>
            </a:r>
          </a:p>
          <a:p>
            <a:pPr>
              <a:lnSpc>
                <a:spcPct val="80000"/>
              </a:lnSpc>
            </a:pPr>
            <a:r>
              <a:rPr lang="es-ES" sz="2000"/>
              <a:t>Monasterio de los Jerónimos, en Guadalupe </a:t>
            </a:r>
          </a:p>
          <a:p>
            <a:pPr>
              <a:lnSpc>
                <a:spcPct val="80000"/>
              </a:lnSpc>
            </a:pPr>
            <a:r>
              <a:rPr lang="es-ES" sz="2000"/>
              <a:t>La Rueda y Museo Etnológico de la Huerta de Murcia, en Alcantarilla </a:t>
            </a:r>
          </a:p>
          <a:p>
            <a:pPr>
              <a:lnSpc>
                <a:spcPct val="80000"/>
              </a:lnSpc>
            </a:pPr>
            <a:r>
              <a:rPr lang="es-ES" sz="2000"/>
              <a:t>Basílica de la Vera Cruz, en Caravaca </a:t>
            </a:r>
          </a:p>
          <a:p>
            <a:pPr>
              <a:lnSpc>
                <a:spcPct val="80000"/>
              </a:lnSpc>
            </a:pPr>
            <a:r>
              <a:rPr lang="es-ES" sz="2000"/>
              <a:t>Castillos: Lorca, Jumilla, Los Vélez (Mula), Monteagudo (Murcia)...  </a:t>
            </a:r>
          </a:p>
          <a:p>
            <a:pPr>
              <a:lnSpc>
                <a:spcPct val="80000"/>
              </a:lnSpc>
            </a:pPr>
            <a:r>
              <a:rPr lang="es-ES" sz="2000"/>
              <a:t>Otros…</a:t>
            </a:r>
          </a:p>
          <a:p>
            <a:pPr>
              <a:lnSpc>
                <a:spcPct val="80000"/>
              </a:lnSpc>
              <a:buFont typeface="Wingdings" pitchFamily="2" charset="2"/>
              <a:buNone/>
            </a:pPr>
            <a:endParaRPr lang="es-ES" sz="2000"/>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s-ES"/>
          </a:p>
        </p:txBody>
      </p:sp>
      <p:sp>
        <p:nvSpPr>
          <p:cNvPr id="80899" name="Rectangle 3"/>
          <p:cNvSpPr>
            <a:spLocks noGrp="1" noChangeArrowheads="1"/>
          </p:cNvSpPr>
          <p:nvPr>
            <p:ph type="body" idx="1"/>
          </p:nvPr>
        </p:nvSpPr>
        <p:spPr/>
        <p:txBody>
          <a:bodyPr/>
          <a:lstStyle/>
          <a:p>
            <a:endParaRPr lang="es-ES"/>
          </a:p>
        </p:txBody>
      </p:sp>
      <p:pic>
        <p:nvPicPr>
          <p:cNvPr id="80900" name="Picture 4" descr="Murcia"/>
          <p:cNvPicPr>
            <a:picLocks noChangeAspect="1" noChangeArrowheads="1"/>
          </p:cNvPicPr>
          <p:nvPr/>
        </p:nvPicPr>
        <p:blipFill>
          <a:blip r:embed="rId3" cstate="print"/>
          <a:srcRect/>
          <a:stretch>
            <a:fillRect/>
          </a:stretch>
        </p:blipFill>
        <p:spPr bwMode="auto">
          <a:xfrm>
            <a:off x="0" y="0"/>
            <a:ext cx="5238750" cy="3924300"/>
          </a:xfrm>
          <a:prstGeom prst="rect">
            <a:avLst/>
          </a:prstGeom>
          <a:noFill/>
        </p:spPr>
      </p:pic>
      <p:pic>
        <p:nvPicPr>
          <p:cNvPr id="80901" name="Picture 5" descr="Ulea_(Valle_de_Ricote)"/>
          <p:cNvPicPr>
            <a:picLocks noChangeAspect="1" noChangeArrowheads="1"/>
          </p:cNvPicPr>
          <p:nvPr/>
        </p:nvPicPr>
        <p:blipFill>
          <a:blip r:embed="rId4" cstate="print"/>
          <a:srcRect/>
          <a:stretch>
            <a:fillRect/>
          </a:stretch>
        </p:blipFill>
        <p:spPr bwMode="auto">
          <a:xfrm>
            <a:off x="5148263" y="3860800"/>
            <a:ext cx="3995737" cy="2997200"/>
          </a:xfrm>
          <a:prstGeom prst="rect">
            <a:avLst/>
          </a:prstGeom>
          <a:noFill/>
        </p:spPr>
      </p:pic>
      <p:sp>
        <p:nvSpPr>
          <p:cNvPr id="80902" name="Text Box 6"/>
          <p:cNvSpPr txBox="1">
            <a:spLocks noChangeArrowheads="1"/>
          </p:cNvSpPr>
          <p:nvPr/>
        </p:nvSpPr>
        <p:spPr bwMode="auto">
          <a:xfrm>
            <a:off x="395288" y="4149725"/>
            <a:ext cx="3240087" cy="366713"/>
          </a:xfrm>
          <a:prstGeom prst="rect">
            <a:avLst/>
          </a:prstGeom>
          <a:noFill/>
          <a:ln w="9525">
            <a:noFill/>
            <a:miter lim="800000"/>
            <a:headEnd/>
            <a:tailEnd/>
          </a:ln>
          <a:effectLst/>
        </p:spPr>
        <p:txBody>
          <a:bodyPr>
            <a:spAutoFit/>
          </a:bodyPr>
          <a:lstStyle/>
          <a:p>
            <a:pPr>
              <a:spcBef>
                <a:spcPct val="50000"/>
              </a:spcBef>
            </a:pPr>
            <a:r>
              <a:rPr lang="es-ES"/>
              <a:t>Catedral de Murcia</a:t>
            </a:r>
          </a:p>
        </p:txBody>
      </p:sp>
      <p:sp>
        <p:nvSpPr>
          <p:cNvPr id="80903" name="Text Box 7"/>
          <p:cNvSpPr txBox="1">
            <a:spLocks noChangeArrowheads="1"/>
          </p:cNvSpPr>
          <p:nvPr/>
        </p:nvSpPr>
        <p:spPr bwMode="auto">
          <a:xfrm>
            <a:off x="5435600" y="3284538"/>
            <a:ext cx="2952750" cy="366712"/>
          </a:xfrm>
          <a:prstGeom prst="rect">
            <a:avLst/>
          </a:prstGeom>
          <a:noFill/>
          <a:ln w="9525">
            <a:noFill/>
            <a:miter lim="800000"/>
            <a:headEnd/>
            <a:tailEnd/>
          </a:ln>
          <a:effectLst/>
        </p:spPr>
        <p:txBody>
          <a:bodyPr>
            <a:spAutoFit/>
          </a:bodyPr>
          <a:lstStyle/>
          <a:p>
            <a:pPr>
              <a:spcBef>
                <a:spcPct val="50000"/>
              </a:spcBef>
            </a:pPr>
            <a:r>
              <a:rPr lang="es-ES"/>
              <a:t>Valle del Ricote</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1851362"/>
            <a:ext cx="8228766" cy="2339102"/>
          </a:xfrm>
        </p:spPr>
        <p:txBody>
          <a:bodyPr>
            <a:spAutoFit/>
          </a:bodyPr>
          <a:lstStyle/>
          <a:p>
            <a:pPr lvl="0">
              <a:buNone/>
            </a:pPr>
            <a:r>
              <a:rPr lang="es-ES" sz="7300" dirty="0"/>
              <a:t>CEUTA Y </a:t>
            </a:r>
            <a:br>
              <a:rPr lang="es-ES" sz="7300" dirty="0"/>
            </a:br>
            <a:r>
              <a:rPr lang="es-ES" sz="7300" dirty="0"/>
              <a:t>MELILLA</a:t>
            </a:r>
          </a:p>
        </p:txBody>
      </p:sp>
    </p:spTree>
  </p:cSld>
  <p:clrMapOvr>
    <a:masterClrMapping/>
  </p:clrMapOvr>
  <p:transition>
    <p:wipe dir="u"/>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INDICE</a:t>
            </a:r>
          </a:p>
        </p:txBody>
      </p:sp>
      <p:sp>
        <p:nvSpPr>
          <p:cNvPr id="3" name="2 Marcador de texto"/>
          <p:cNvSpPr txBox="1">
            <a:spLocks noGrp="1"/>
          </p:cNvSpPr>
          <p:nvPr>
            <p:ph type="body" idx="4294967295"/>
          </p:nvPr>
        </p:nvSpPr>
        <p:spPr>
          <a:xfrm>
            <a:off x="424839" y="1306339"/>
            <a:ext cx="8228766" cy="5604533"/>
          </a:xfrm>
        </p:spPr>
        <p:txBody>
          <a:bodyPr/>
          <a:lstStyle/>
          <a:p>
            <a:pPr lvl="0"/>
            <a:r>
              <a:rPr lang="es-ES"/>
              <a:t>CLIMA DE AMBOS</a:t>
            </a:r>
          </a:p>
          <a:p>
            <a:pPr lvl="0"/>
            <a:r>
              <a:rPr lang="es-ES"/>
              <a:t>CEUTA</a:t>
            </a:r>
          </a:p>
          <a:p>
            <a:pPr lvl="0"/>
            <a:r>
              <a:rPr lang="es-ES"/>
              <a:t>  -POBLACIÓN</a:t>
            </a:r>
          </a:p>
          <a:p>
            <a:pPr lvl="0"/>
            <a:r>
              <a:rPr lang="es-ES"/>
              <a:t>  -ECONOMÍA</a:t>
            </a:r>
          </a:p>
          <a:p>
            <a:pPr lvl="0"/>
            <a:r>
              <a:rPr lang="es-ES"/>
              <a:t>  -ZONAS TURISTICAS</a:t>
            </a:r>
          </a:p>
          <a:p>
            <a:pPr lvl="0"/>
            <a:r>
              <a:rPr lang="es-ES"/>
              <a:t>MELILLA</a:t>
            </a:r>
          </a:p>
          <a:p>
            <a:pPr lvl="0"/>
            <a:r>
              <a:rPr lang="es-ES"/>
              <a:t>-POBLACIÓN</a:t>
            </a:r>
          </a:p>
          <a:p>
            <a:pPr lvl="0"/>
            <a:r>
              <a:rPr lang="es-ES"/>
              <a:t>  -ECONOMÍA</a:t>
            </a:r>
          </a:p>
          <a:p>
            <a:pPr lvl="0"/>
            <a:r>
              <a:rPr lang="es-ES"/>
              <a:t>  -ZONAS TURISTICAS</a:t>
            </a:r>
          </a:p>
          <a:p>
            <a:pPr lvl="0"/>
            <a:endParaRPr lang="es-ES"/>
          </a:p>
        </p:txBody>
      </p:sp>
    </p:spTree>
  </p:cSld>
  <p:clrMapOvr>
    <a:masterClrMapping/>
  </p:clrMapOvr>
  <p:transition>
    <p:wipe/>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CLIMA</a:t>
            </a:r>
          </a:p>
        </p:txBody>
      </p:sp>
      <p:sp>
        <p:nvSpPr>
          <p:cNvPr id="3" name="2 Marcador de texto"/>
          <p:cNvSpPr txBox="1">
            <a:spLocks noGrp="1"/>
          </p:cNvSpPr>
          <p:nvPr>
            <p:ph type="body" idx="4294967295"/>
          </p:nvPr>
        </p:nvSpPr>
        <p:spPr>
          <a:xfrm>
            <a:off x="457170" y="1604844"/>
            <a:ext cx="8228766" cy="4515040"/>
          </a:xfrm>
        </p:spPr>
        <p:txBody>
          <a:bodyPr>
            <a:normAutofit fontScale="92500"/>
          </a:bodyPr>
          <a:lstStyle/>
          <a:p>
            <a:pPr lvl="0" algn="just">
              <a:lnSpc>
                <a:spcPct val="150000"/>
              </a:lnSpc>
              <a:buNone/>
            </a:pPr>
            <a:r>
              <a:rPr lang="en-US" sz="2000" dirty="0"/>
              <a:t>El </a:t>
            </a:r>
            <a:r>
              <a:rPr lang="en-US" sz="2000" dirty="0" err="1"/>
              <a:t>clima</a:t>
            </a:r>
            <a:r>
              <a:rPr lang="en-US" sz="2000" dirty="0"/>
              <a:t> </a:t>
            </a:r>
            <a:r>
              <a:rPr lang="en-US" sz="2000" dirty="0" err="1"/>
              <a:t>es</a:t>
            </a:r>
            <a:r>
              <a:rPr lang="en-US" sz="2000" dirty="0"/>
              <a:t> </a:t>
            </a:r>
            <a:r>
              <a:rPr lang="en-US" sz="2000" dirty="0" err="1"/>
              <a:t>mediterráneo</a:t>
            </a:r>
            <a:r>
              <a:rPr lang="en-US" sz="2000" dirty="0"/>
              <a:t> con </a:t>
            </a:r>
            <a:r>
              <a:rPr lang="en-US" sz="2000" dirty="0" err="1"/>
              <a:t>vientos</a:t>
            </a:r>
            <a:r>
              <a:rPr lang="en-US" sz="2000" dirty="0"/>
              <a:t>, en </a:t>
            </a:r>
            <a:r>
              <a:rPr lang="en-US" sz="2000" dirty="0" err="1"/>
              <a:t>su</a:t>
            </a:r>
            <a:r>
              <a:rPr lang="en-US" sz="2000" dirty="0"/>
              <a:t> </a:t>
            </a:r>
            <a:r>
              <a:rPr lang="en-US" sz="2000" dirty="0" err="1"/>
              <a:t>mayoría</a:t>
            </a:r>
            <a:r>
              <a:rPr lang="en-US" sz="2000" dirty="0"/>
              <a:t> del </a:t>
            </a:r>
            <a:r>
              <a:rPr lang="en-US" sz="2000" dirty="0" err="1"/>
              <a:t>poniente</a:t>
            </a:r>
            <a:r>
              <a:rPr lang="en-US" sz="2000" dirty="0"/>
              <a:t> y </a:t>
            </a:r>
            <a:r>
              <a:rPr lang="en-US" sz="2000" dirty="0" err="1"/>
              <a:t>levante</a:t>
            </a:r>
            <a:r>
              <a:rPr lang="en-US" sz="2000" dirty="0"/>
              <a:t>. </a:t>
            </a:r>
            <a:r>
              <a:rPr lang="en-US" sz="2000" dirty="0" err="1"/>
              <a:t>Por</a:t>
            </a:r>
            <a:r>
              <a:rPr lang="en-US" sz="2000" dirty="0"/>
              <a:t> </a:t>
            </a:r>
            <a:r>
              <a:rPr lang="en-US" sz="2000" dirty="0" err="1"/>
              <a:t>eso</a:t>
            </a:r>
            <a:r>
              <a:rPr lang="en-US" sz="2000" dirty="0"/>
              <a:t> </a:t>
            </a:r>
            <a:r>
              <a:rPr lang="en-US" sz="2000" dirty="0" err="1"/>
              <a:t>ofrece</a:t>
            </a:r>
            <a:r>
              <a:rPr lang="en-US" sz="2000" dirty="0"/>
              <a:t> </a:t>
            </a:r>
            <a:r>
              <a:rPr lang="en-US" sz="2000" dirty="0" err="1"/>
              <a:t>unas</a:t>
            </a:r>
            <a:r>
              <a:rPr lang="en-US" sz="2000" dirty="0"/>
              <a:t> </a:t>
            </a:r>
            <a:r>
              <a:rPr lang="en-US" sz="2000" dirty="0" err="1"/>
              <a:t>temperaturas</a:t>
            </a:r>
            <a:r>
              <a:rPr lang="en-US" sz="2000" dirty="0"/>
              <a:t> medias de </a:t>
            </a:r>
            <a:r>
              <a:rPr lang="en-US" sz="2000" dirty="0" err="1"/>
              <a:t>poco</a:t>
            </a:r>
            <a:r>
              <a:rPr lang="en-US" sz="2000" dirty="0"/>
              <a:t> </a:t>
            </a:r>
            <a:r>
              <a:rPr lang="en-US" sz="2000" dirty="0" err="1"/>
              <a:t>más</a:t>
            </a:r>
            <a:r>
              <a:rPr lang="en-US" sz="2000" dirty="0"/>
              <a:t> de 18ºc. El </a:t>
            </a:r>
            <a:r>
              <a:rPr lang="en-US" sz="2000" dirty="0" err="1"/>
              <a:t>poniente</a:t>
            </a:r>
            <a:r>
              <a:rPr lang="en-US" sz="2000" dirty="0"/>
              <a:t> </a:t>
            </a:r>
            <a:r>
              <a:rPr lang="en-US" sz="2000" dirty="0" err="1"/>
              <a:t>consigue</a:t>
            </a:r>
            <a:r>
              <a:rPr lang="en-US" sz="2000" dirty="0"/>
              <a:t> </a:t>
            </a:r>
            <a:r>
              <a:rPr lang="en-US" sz="2000" dirty="0" err="1"/>
              <a:t>que</a:t>
            </a:r>
            <a:r>
              <a:rPr lang="en-US" sz="2000" dirty="0"/>
              <a:t> le </a:t>
            </a:r>
            <a:r>
              <a:rPr lang="en-US" sz="2000" dirty="0" err="1"/>
              <a:t>ambiente</a:t>
            </a:r>
            <a:r>
              <a:rPr lang="en-US" sz="2000" dirty="0"/>
              <a:t> </a:t>
            </a:r>
            <a:r>
              <a:rPr lang="en-US" sz="2000" dirty="0" err="1"/>
              <a:t>esté</a:t>
            </a:r>
            <a:r>
              <a:rPr lang="en-US" sz="2000" dirty="0"/>
              <a:t> </a:t>
            </a:r>
            <a:r>
              <a:rPr lang="en-US" sz="2000" dirty="0" err="1"/>
              <a:t>despejado</a:t>
            </a:r>
            <a:r>
              <a:rPr lang="en-US" sz="2000" dirty="0"/>
              <a:t>, </a:t>
            </a:r>
            <a:r>
              <a:rPr lang="en-US" sz="2000" dirty="0" err="1"/>
              <a:t>bajando</a:t>
            </a:r>
            <a:r>
              <a:rPr lang="en-US" sz="2000" dirty="0"/>
              <a:t> la </a:t>
            </a:r>
            <a:r>
              <a:rPr lang="en-US" sz="2000" dirty="0" err="1"/>
              <a:t>sensación</a:t>
            </a:r>
            <a:r>
              <a:rPr lang="en-US" sz="2000" dirty="0"/>
              <a:t> </a:t>
            </a:r>
            <a:r>
              <a:rPr lang="en-US" sz="2000" dirty="0" err="1"/>
              <a:t>termométrica</a:t>
            </a:r>
            <a:r>
              <a:rPr lang="en-US" sz="2000" dirty="0"/>
              <a:t> y </a:t>
            </a:r>
            <a:r>
              <a:rPr lang="en-US" sz="2000" dirty="0" err="1"/>
              <a:t>consiguiendo</a:t>
            </a:r>
            <a:r>
              <a:rPr lang="en-US" sz="2000" dirty="0"/>
              <a:t> </a:t>
            </a:r>
            <a:r>
              <a:rPr lang="en-US" sz="2000" dirty="0" err="1"/>
              <a:t>azules</a:t>
            </a:r>
            <a:r>
              <a:rPr lang="en-US" sz="2000" dirty="0"/>
              <a:t> </a:t>
            </a:r>
            <a:r>
              <a:rPr lang="en-US" sz="2000" dirty="0" err="1"/>
              <a:t>puros</a:t>
            </a:r>
            <a:r>
              <a:rPr lang="en-US" sz="2000" dirty="0"/>
              <a:t> en el mar y en el </a:t>
            </a:r>
            <a:r>
              <a:rPr lang="en-US" sz="2000" dirty="0" err="1"/>
              <a:t>cielo</a:t>
            </a:r>
            <a:r>
              <a:rPr lang="en-US" sz="2000" dirty="0"/>
              <a:t>. El </a:t>
            </a:r>
            <a:r>
              <a:rPr lang="en-US" sz="2000" dirty="0" err="1"/>
              <a:t>Levante</a:t>
            </a:r>
            <a:r>
              <a:rPr lang="en-US" sz="2000" dirty="0"/>
              <a:t> </a:t>
            </a:r>
            <a:r>
              <a:rPr lang="en-US" sz="2000" dirty="0" err="1"/>
              <a:t>hace</a:t>
            </a:r>
            <a:r>
              <a:rPr lang="en-US" sz="2000" dirty="0"/>
              <a:t> </a:t>
            </a:r>
            <a:r>
              <a:rPr lang="en-US" sz="2000" dirty="0" err="1"/>
              <a:t>subir</a:t>
            </a:r>
            <a:r>
              <a:rPr lang="en-US" sz="2000" dirty="0"/>
              <a:t> la </a:t>
            </a:r>
            <a:r>
              <a:rPr lang="en-US" sz="2000" dirty="0" err="1"/>
              <a:t>humedad</a:t>
            </a:r>
            <a:r>
              <a:rPr lang="en-US" sz="2000" dirty="0"/>
              <a:t>, forma </a:t>
            </a:r>
            <a:r>
              <a:rPr lang="en-US" sz="2000" dirty="0" err="1"/>
              <a:t>frecuentes</a:t>
            </a:r>
            <a:r>
              <a:rPr lang="en-US" sz="2000" dirty="0"/>
              <a:t> </a:t>
            </a:r>
            <a:r>
              <a:rPr lang="en-US" sz="2000" dirty="0" err="1"/>
              <a:t>nieblas</a:t>
            </a:r>
            <a:r>
              <a:rPr lang="en-US" sz="2000" dirty="0"/>
              <a:t> y </a:t>
            </a:r>
            <a:r>
              <a:rPr lang="en-US" sz="2000" dirty="0" err="1"/>
              <a:t>temporales</a:t>
            </a:r>
            <a:r>
              <a:rPr lang="en-US" sz="2000" dirty="0"/>
              <a:t> </a:t>
            </a:r>
            <a:r>
              <a:rPr lang="en-US" sz="2000" dirty="0" err="1"/>
              <a:t>que</a:t>
            </a:r>
            <a:r>
              <a:rPr lang="en-US" sz="2000" dirty="0"/>
              <a:t> </a:t>
            </a:r>
            <a:r>
              <a:rPr lang="en-US" sz="2000" dirty="0" err="1"/>
              <a:t>pueden</a:t>
            </a:r>
            <a:r>
              <a:rPr lang="en-US" sz="2000" dirty="0"/>
              <a:t> </a:t>
            </a:r>
            <a:r>
              <a:rPr lang="en-US" sz="2000" dirty="0" err="1"/>
              <a:t>tener</a:t>
            </a:r>
            <a:r>
              <a:rPr lang="en-US" sz="2000" dirty="0"/>
              <a:t> </a:t>
            </a:r>
            <a:r>
              <a:rPr lang="en-US" sz="2000" dirty="0" err="1"/>
              <a:t>crecidas</a:t>
            </a:r>
            <a:r>
              <a:rPr lang="en-US" sz="2000" dirty="0"/>
              <a:t> y </a:t>
            </a:r>
            <a:r>
              <a:rPr lang="en-US" sz="2000" dirty="0" err="1"/>
              <a:t>bajadas</a:t>
            </a:r>
            <a:r>
              <a:rPr lang="en-US" sz="2000" dirty="0"/>
              <a:t> </a:t>
            </a:r>
            <a:r>
              <a:rPr lang="en-US" sz="2000" dirty="0" err="1"/>
              <a:t>muy</a:t>
            </a:r>
            <a:r>
              <a:rPr lang="en-US" sz="2000" dirty="0"/>
              <a:t> a </a:t>
            </a:r>
            <a:r>
              <a:rPr lang="en-US" sz="2000" dirty="0" err="1"/>
              <a:t>menudo.Las</a:t>
            </a:r>
            <a:r>
              <a:rPr lang="en-US" sz="2000" dirty="0"/>
              <a:t> </a:t>
            </a:r>
            <a:r>
              <a:rPr lang="en-US" sz="2000" dirty="0" err="1"/>
              <a:t>temperaturas</a:t>
            </a:r>
            <a:r>
              <a:rPr lang="en-US" sz="2000" dirty="0"/>
              <a:t> </a:t>
            </a:r>
            <a:r>
              <a:rPr lang="en-US" sz="2000" dirty="0" err="1"/>
              <a:t>oscilan</a:t>
            </a:r>
            <a:r>
              <a:rPr lang="en-US" sz="2000" dirty="0"/>
              <a:t> entre los 16º C de media de </a:t>
            </a:r>
            <a:r>
              <a:rPr lang="en-US" sz="2000" dirty="0" err="1"/>
              <a:t>las</a:t>
            </a:r>
            <a:r>
              <a:rPr lang="en-US" sz="2000" dirty="0"/>
              <a:t> </a:t>
            </a:r>
            <a:r>
              <a:rPr lang="en-US" sz="2000" dirty="0" err="1"/>
              <a:t>mínimas</a:t>
            </a:r>
            <a:r>
              <a:rPr lang="en-US" sz="2000" dirty="0"/>
              <a:t> y los 21 º C de media de </a:t>
            </a:r>
            <a:r>
              <a:rPr lang="en-US" sz="2000" dirty="0" err="1"/>
              <a:t>las</a:t>
            </a:r>
            <a:r>
              <a:rPr lang="en-US" sz="2000" dirty="0"/>
              <a:t> </a:t>
            </a:r>
            <a:r>
              <a:rPr lang="en-US" sz="2000" dirty="0" err="1"/>
              <a:t>máximas</a:t>
            </a:r>
            <a:r>
              <a:rPr lang="en-US" sz="2000" dirty="0"/>
              <a:t>. Con </a:t>
            </a:r>
            <a:r>
              <a:rPr lang="en-US" sz="2000" dirty="0" err="1"/>
              <a:t>unos</a:t>
            </a:r>
            <a:r>
              <a:rPr lang="en-US" sz="2000" dirty="0"/>
              <a:t> </a:t>
            </a:r>
            <a:r>
              <a:rPr lang="en-US" sz="2000" dirty="0" err="1"/>
              <a:t>doscientos</a:t>
            </a:r>
            <a:r>
              <a:rPr lang="en-US" sz="2000" dirty="0"/>
              <a:t> </a:t>
            </a:r>
            <a:r>
              <a:rPr lang="en-US" sz="2000" dirty="0" err="1"/>
              <a:t>días</a:t>
            </a:r>
            <a:r>
              <a:rPr lang="en-US" sz="2000" dirty="0"/>
              <a:t> </a:t>
            </a:r>
            <a:r>
              <a:rPr lang="en-US" sz="2000" dirty="0" err="1"/>
              <a:t>nubosos</a:t>
            </a:r>
            <a:r>
              <a:rPr lang="en-US" sz="2000" dirty="0"/>
              <a:t> y </a:t>
            </a:r>
            <a:r>
              <a:rPr lang="en-US" sz="2000" dirty="0" err="1"/>
              <a:t>menos</a:t>
            </a:r>
            <a:r>
              <a:rPr lang="en-US" sz="2000" dirty="0"/>
              <a:t> de </a:t>
            </a:r>
            <a:r>
              <a:rPr lang="en-US" sz="2000" dirty="0" err="1"/>
              <a:t>setenta</a:t>
            </a:r>
            <a:r>
              <a:rPr lang="en-US" sz="2000" dirty="0"/>
              <a:t> </a:t>
            </a:r>
            <a:r>
              <a:rPr lang="en-US" sz="2000" dirty="0" err="1"/>
              <a:t>cubiertos</a:t>
            </a:r>
            <a:r>
              <a:rPr lang="en-US" sz="2000" dirty="0"/>
              <a:t> al </a:t>
            </a:r>
            <a:r>
              <a:rPr lang="en-US" sz="2000" dirty="0" err="1"/>
              <a:t>año</a:t>
            </a:r>
            <a:r>
              <a:rPr lang="en-US" sz="2000" dirty="0"/>
              <a:t>, el </a:t>
            </a:r>
            <a:r>
              <a:rPr lang="en-US" sz="2000" dirty="0" err="1"/>
              <a:t>número</a:t>
            </a:r>
            <a:r>
              <a:rPr lang="en-US" sz="2000" dirty="0"/>
              <a:t> de </a:t>
            </a:r>
            <a:r>
              <a:rPr lang="en-US" sz="2000" dirty="0" err="1"/>
              <a:t>días</a:t>
            </a:r>
            <a:r>
              <a:rPr lang="en-US" sz="2000" dirty="0"/>
              <a:t> con </a:t>
            </a:r>
            <a:r>
              <a:rPr lang="en-US" sz="2000" dirty="0" err="1"/>
              <a:t>temperatura</a:t>
            </a:r>
            <a:r>
              <a:rPr lang="en-US" sz="2000" dirty="0"/>
              <a:t> </a:t>
            </a:r>
            <a:r>
              <a:rPr lang="en-US" sz="2000" dirty="0" err="1"/>
              <a:t>igual</a:t>
            </a:r>
            <a:r>
              <a:rPr lang="en-US" sz="2000" dirty="0"/>
              <a:t> o superior a 25 º C, </a:t>
            </a:r>
            <a:r>
              <a:rPr lang="en-US" sz="2000" dirty="0" err="1"/>
              <a:t>rara</a:t>
            </a:r>
            <a:r>
              <a:rPr lang="en-US" sz="2000" dirty="0"/>
              <a:t> </a:t>
            </a:r>
            <a:r>
              <a:rPr lang="en-US" sz="2000" dirty="0" err="1"/>
              <a:t>vez</a:t>
            </a:r>
            <a:r>
              <a:rPr lang="en-US" sz="2000" dirty="0"/>
              <a:t> </a:t>
            </a:r>
            <a:r>
              <a:rPr lang="en-US" sz="2000" dirty="0" err="1"/>
              <a:t>superan</a:t>
            </a:r>
            <a:r>
              <a:rPr lang="en-US" sz="2000" dirty="0"/>
              <a:t> los 30º C, </a:t>
            </a:r>
            <a:r>
              <a:rPr lang="en-US" sz="2000" dirty="0" err="1"/>
              <a:t>es</a:t>
            </a:r>
            <a:r>
              <a:rPr lang="en-US" sz="2000" dirty="0"/>
              <a:t> </a:t>
            </a:r>
            <a:r>
              <a:rPr lang="en-US" sz="2000" dirty="0" err="1"/>
              <a:t>decir</a:t>
            </a:r>
            <a:r>
              <a:rPr lang="en-US" sz="2000" dirty="0"/>
              <a:t>, </a:t>
            </a:r>
            <a:r>
              <a:rPr lang="en-US" sz="2000" dirty="0" err="1"/>
              <a:t>que</a:t>
            </a:r>
            <a:r>
              <a:rPr lang="en-US" sz="2000" dirty="0"/>
              <a:t> </a:t>
            </a:r>
            <a:r>
              <a:rPr lang="en-US" sz="2000" dirty="0" err="1"/>
              <a:t>gozan</a:t>
            </a:r>
            <a:r>
              <a:rPr lang="en-US" sz="2000" dirty="0"/>
              <a:t> de </a:t>
            </a:r>
            <a:r>
              <a:rPr lang="en-US" sz="2000" dirty="0" err="1"/>
              <a:t>una</a:t>
            </a:r>
            <a:r>
              <a:rPr lang="en-US" sz="2000" dirty="0"/>
              <a:t> </a:t>
            </a:r>
            <a:r>
              <a:rPr lang="en-US" sz="2000" dirty="0" err="1"/>
              <a:t>climatología</a:t>
            </a:r>
            <a:r>
              <a:rPr lang="en-US" sz="2000" dirty="0"/>
              <a:t> </a:t>
            </a:r>
            <a:r>
              <a:rPr lang="en-US" sz="2000" dirty="0" err="1"/>
              <a:t>envidiable</a:t>
            </a:r>
            <a:r>
              <a:rPr lang="en-US" sz="2000" dirty="0"/>
              <a:t>.</a:t>
            </a:r>
          </a:p>
        </p:txBody>
      </p:sp>
    </p:spTree>
  </p:cSld>
  <p:clrMapOvr>
    <a:masterClrMapping/>
  </p:clrMapOvr>
  <p:transition>
    <p:wipe dir="d"/>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261564" y="2904082"/>
            <a:ext cx="8228766" cy="1215717"/>
          </a:xfrm>
        </p:spPr>
        <p:txBody>
          <a:bodyPr>
            <a:spAutoFit/>
          </a:bodyPr>
          <a:lstStyle/>
          <a:p>
            <a:pPr lvl="0">
              <a:buNone/>
            </a:pPr>
            <a:r>
              <a:rPr lang="es-ES" sz="7300" dirty="0"/>
              <a:t>CEUTA</a:t>
            </a:r>
          </a:p>
        </p:txBody>
      </p:sp>
    </p:spTree>
  </p:cSld>
  <p:clrMapOvr>
    <a:masterClrMapping/>
  </p:clrMapOv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POBLACIÓN</a:t>
            </a:r>
          </a:p>
        </p:txBody>
      </p:sp>
      <p:sp>
        <p:nvSpPr>
          <p:cNvPr id="3" name="2 Marcador de texto"/>
          <p:cNvSpPr txBox="1">
            <a:spLocks noGrp="1"/>
          </p:cNvSpPr>
          <p:nvPr>
            <p:ph type="body" idx="4294967295"/>
          </p:nvPr>
        </p:nvSpPr>
        <p:spPr>
          <a:xfrm>
            <a:off x="457170" y="1604844"/>
            <a:ext cx="8228766" cy="4656458"/>
          </a:xfrm>
        </p:spPr>
        <p:txBody>
          <a:bodyPr/>
          <a:lstStyle/>
          <a:p>
            <a:pPr lvl="0" algn="just">
              <a:lnSpc>
                <a:spcPct val="150000"/>
              </a:lnSpc>
              <a:buNone/>
            </a:pPr>
            <a:r>
              <a:rPr lang="en-US" sz="2200" dirty="0"/>
              <a:t>Durante el </a:t>
            </a:r>
            <a:r>
              <a:rPr lang="en-US" sz="2200" dirty="0" err="1"/>
              <a:t>siglo</a:t>
            </a:r>
            <a:r>
              <a:rPr lang="en-US" sz="2200" dirty="0"/>
              <a:t> XX la </a:t>
            </a:r>
            <a:r>
              <a:rPr lang="en-US" sz="2200" dirty="0" err="1"/>
              <a:t>población</a:t>
            </a:r>
            <a:r>
              <a:rPr lang="en-US" sz="2200" dirty="0"/>
              <a:t> de Ceuta </a:t>
            </a:r>
            <a:r>
              <a:rPr lang="en-US" sz="2200" dirty="0" err="1"/>
              <a:t>experimentó</a:t>
            </a:r>
            <a:r>
              <a:rPr lang="en-US" sz="2200" dirty="0"/>
              <a:t> un </a:t>
            </a:r>
            <a:r>
              <a:rPr lang="en-US" sz="2200" dirty="0" err="1"/>
              <a:t>profundo</a:t>
            </a:r>
            <a:r>
              <a:rPr lang="en-US" sz="2200" dirty="0"/>
              <a:t> </a:t>
            </a:r>
            <a:r>
              <a:rPr lang="en-US" sz="2200" dirty="0" err="1"/>
              <a:t>cambio</a:t>
            </a:r>
            <a:r>
              <a:rPr lang="en-US" sz="2200" dirty="0"/>
              <a:t>. Los </a:t>
            </a:r>
            <a:r>
              <a:rPr lang="en-US" sz="2200" dirty="0" err="1"/>
              <a:t>ciudadanos</a:t>
            </a:r>
            <a:r>
              <a:rPr lang="en-US" sz="2200" dirty="0"/>
              <a:t> de Ceuta son en </a:t>
            </a:r>
            <a:r>
              <a:rPr lang="en-US" sz="2200" dirty="0" err="1"/>
              <a:t>su</a:t>
            </a:r>
            <a:r>
              <a:rPr lang="en-US" sz="2200" dirty="0"/>
              <a:t> </a:t>
            </a:r>
            <a:r>
              <a:rPr lang="en-US" sz="2200" dirty="0" err="1"/>
              <a:t>mayoría</a:t>
            </a:r>
            <a:r>
              <a:rPr lang="en-US" sz="2200" dirty="0"/>
              <a:t> de </a:t>
            </a:r>
            <a:r>
              <a:rPr lang="en-US" sz="2200" dirty="0" err="1"/>
              <a:t>origen</a:t>
            </a:r>
            <a:r>
              <a:rPr lang="en-US" sz="2200" dirty="0"/>
              <a:t> </a:t>
            </a:r>
            <a:r>
              <a:rPr lang="en-US" sz="2200" dirty="0" err="1"/>
              <a:t>andaluz</a:t>
            </a:r>
            <a:r>
              <a:rPr lang="en-US" sz="2200" dirty="0"/>
              <a:t>, </a:t>
            </a:r>
            <a:r>
              <a:rPr lang="en-US" sz="2200" dirty="0" err="1"/>
              <a:t>pero</a:t>
            </a:r>
            <a:r>
              <a:rPr lang="en-US" sz="2200" dirty="0"/>
              <a:t> </a:t>
            </a:r>
            <a:r>
              <a:rPr lang="en-US" sz="2200" dirty="0" err="1"/>
              <a:t>conviven</a:t>
            </a:r>
            <a:r>
              <a:rPr lang="en-US" sz="2200" dirty="0"/>
              <a:t> en </a:t>
            </a:r>
            <a:r>
              <a:rPr lang="en-US" sz="2200" dirty="0" err="1"/>
              <a:t>esta</a:t>
            </a:r>
            <a:r>
              <a:rPr lang="en-US" sz="2200" dirty="0"/>
              <a:t> </a:t>
            </a:r>
            <a:r>
              <a:rPr lang="en-US" sz="2200" dirty="0" err="1"/>
              <a:t>comunidad</a:t>
            </a:r>
            <a:r>
              <a:rPr lang="en-US" sz="2200" dirty="0"/>
              <a:t> </a:t>
            </a:r>
            <a:r>
              <a:rPr lang="en-US" sz="2200" dirty="0" err="1"/>
              <a:t>otras</a:t>
            </a:r>
            <a:r>
              <a:rPr lang="en-US" sz="2200" dirty="0"/>
              <a:t> </a:t>
            </a:r>
            <a:r>
              <a:rPr lang="en-US" sz="2200" dirty="0" err="1"/>
              <a:t>muchas</a:t>
            </a:r>
            <a:r>
              <a:rPr lang="en-US" sz="2200" dirty="0"/>
              <a:t> </a:t>
            </a:r>
            <a:r>
              <a:rPr lang="en-US" sz="2200" dirty="0" err="1"/>
              <a:t>nacionalidades</a:t>
            </a:r>
            <a:r>
              <a:rPr lang="en-US" sz="2200" dirty="0"/>
              <a:t>. El </a:t>
            </a:r>
            <a:r>
              <a:rPr lang="en-US" sz="2200" dirty="0" err="1"/>
              <a:t>crecimiento</a:t>
            </a:r>
            <a:r>
              <a:rPr lang="en-US" sz="2200" dirty="0"/>
              <a:t> de la </a:t>
            </a:r>
            <a:r>
              <a:rPr lang="en-US" sz="2200" dirty="0" err="1"/>
              <a:t>población</a:t>
            </a:r>
            <a:r>
              <a:rPr lang="en-US" sz="2200" dirty="0"/>
              <a:t> </a:t>
            </a:r>
            <a:r>
              <a:rPr lang="en-US" sz="2200" dirty="0" err="1"/>
              <a:t>es</a:t>
            </a:r>
            <a:r>
              <a:rPr lang="en-US" sz="2200" dirty="0"/>
              <a:t> </a:t>
            </a:r>
            <a:r>
              <a:rPr lang="en-US" sz="2200" dirty="0" err="1"/>
              <a:t>muy</a:t>
            </a:r>
            <a:r>
              <a:rPr lang="en-US" sz="2200" dirty="0"/>
              <a:t> </a:t>
            </a:r>
            <a:r>
              <a:rPr lang="en-US" sz="2200" dirty="0" err="1"/>
              <a:t>acelerado</a:t>
            </a:r>
            <a:r>
              <a:rPr lang="en-US" sz="2200" dirty="0"/>
              <a:t>, a </a:t>
            </a:r>
            <a:r>
              <a:rPr lang="en-US" sz="2200" dirty="0" err="1"/>
              <a:t>diferencia</a:t>
            </a:r>
            <a:r>
              <a:rPr lang="en-US" sz="2200" dirty="0"/>
              <a:t> </a:t>
            </a:r>
            <a:r>
              <a:rPr lang="en-US" sz="2200" dirty="0" err="1"/>
              <a:t>que</a:t>
            </a:r>
            <a:r>
              <a:rPr lang="en-US" sz="2200" dirty="0"/>
              <a:t> en el </a:t>
            </a:r>
            <a:r>
              <a:rPr lang="en-US" sz="2200" dirty="0" err="1"/>
              <a:t>resto</a:t>
            </a:r>
            <a:r>
              <a:rPr lang="en-US" sz="2200" dirty="0"/>
              <a:t> de </a:t>
            </a:r>
            <a:r>
              <a:rPr lang="en-US" sz="2200" dirty="0" err="1"/>
              <a:t>España</a:t>
            </a:r>
            <a:r>
              <a:rPr lang="en-US" sz="2200" dirty="0"/>
              <a:t>. Un </a:t>
            </a:r>
            <a:r>
              <a:rPr lang="en-US" sz="2200" dirty="0" err="1"/>
              <a:t>dato</a:t>
            </a:r>
            <a:r>
              <a:rPr lang="en-US" sz="2200" dirty="0"/>
              <a:t> singular de Ceuta </a:t>
            </a:r>
            <a:r>
              <a:rPr lang="en-US" sz="2200" dirty="0" err="1"/>
              <a:t>es</a:t>
            </a:r>
            <a:r>
              <a:rPr lang="en-US" sz="2200" dirty="0"/>
              <a:t> la </a:t>
            </a:r>
            <a:r>
              <a:rPr lang="en-US" sz="2200" dirty="0" err="1"/>
              <a:t>creciente</a:t>
            </a:r>
            <a:r>
              <a:rPr lang="en-US" sz="2200" dirty="0"/>
              <a:t> </a:t>
            </a:r>
            <a:r>
              <a:rPr lang="en-US" sz="2200" dirty="0" err="1"/>
              <a:t>colonia</a:t>
            </a:r>
            <a:r>
              <a:rPr lang="en-US" sz="2200" dirty="0"/>
              <a:t> de </a:t>
            </a:r>
            <a:r>
              <a:rPr lang="en-US" sz="2200" dirty="0" err="1"/>
              <a:t>población</a:t>
            </a:r>
            <a:r>
              <a:rPr lang="en-US" sz="2200" dirty="0"/>
              <a:t> </a:t>
            </a:r>
            <a:r>
              <a:rPr lang="en-US" sz="2200" dirty="0" err="1"/>
              <a:t>extranjera</a:t>
            </a:r>
            <a:r>
              <a:rPr lang="en-US" sz="2200" dirty="0"/>
              <a:t> </a:t>
            </a:r>
            <a:r>
              <a:rPr lang="en-US" sz="2200" dirty="0" err="1"/>
              <a:t>residente</a:t>
            </a:r>
            <a:r>
              <a:rPr lang="en-US" sz="2200" dirty="0"/>
              <a:t>, </a:t>
            </a:r>
            <a:r>
              <a:rPr lang="en-US" sz="2200" dirty="0" err="1"/>
              <a:t>mayoritariamente</a:t>
            </a:r>
            <a:r>
              <a:rPr lang="en-US" sz="2200" dirty="0"/>
              <a:t> </a:t>
            </a:r>
            <a:r>
              <a:rPr lang="en-US" sz="2200" dirty="0" err="1"/>
              <a:t>marroquíes</a:t>
            </a:r>
            <a:r>
              <a:rPr lang="en-US" sz="2200" dirty="0"/>
              <a:t>, </a:t>
            </a:r>
            <a:r>
              <a:rPr lang="en-US" sz="2200" dirty="0" err="1"/>
              <a:t>también</a:t>
            </a:r>
            <a:r>
              <a:rPr lang="en-US" sz="2200" dirty="0"/>
              <a:t> </a:t>
            </a:r>
            <a:r>
              <a:rPr lang="en-US" sz="2200" dirty="0" err="1"/>
              <a:t>hindúes</a:t>
            </a:r>
            <a:r>
              <a:rPr lang="en-US" sz="2200" dirty="0"/>
              <a:t> y un </a:t>
            </a:r>
            <a:r>
              <a:rPr lang="en-US" sz="2200" dirty="0" err="1"/>
              <a:t>aún</a:t>
            </a:r>
            <a:r>
              <a:rPr lang="en-US" sz="2200" dirty="0"/>
              <a:t> </a:t>
            </a:r>
            <a:r>
              <a:rPr lang="en-US" sz="2200" dirty="0" err="1"/>
              <a:t>reducido</a:t>
            </a:r>
            <a:r>
              <a:rPr lang="en-US" sz="2200" dirty="0"/>
              <a:t> </a:t>
            </a:r>
            <a:r>
              <a:rPr lang="en-US" sz="2200" dirty="0" err="1"/>
              <a:t>grupo</a:t>
            </a:r>
            <a:r>
              <a:rPr lang="en-US" sz="2200" dirty="0"/>
              <a:t> de la Unión </a:t>
            </a:r>
            <a:r>
              <a:rPr lang="en-US" sz="2200" dirty="0" err="1"/>
              <a:t>Europea</a:t>
            </a:r>
            <a:r>
              <a:rPr lang="en-US" sz="2200" dirty="0"/>
              <a:t>.</a:t>
            </a:r>
          </a:p>
        </p:txBody>
      </p:sp>
    </p:spTree>
  </p:cSld>
  <p:clrMapOvr>
    <a:masterClrMapping/>
  </p:clrMapOvr>
  <p:transition>
    <p:wipe dir="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ECONOMÍA</a:t>
            </a:r>
          </a:p>
        </p:txBody>
      </p:sp>
      <p:sp>
        <p:nvSpPr>
          <p:cNvPr id="3" name="2 Marcador de texto"/>
          <p:cNvSpPr txBox="1">
            <a:spLocks noGrp="1"/>
          </p:cNvSpPr>
          <p:nvPr>
            <p:ph type="body" idx="4294967295"/>
          </p:nvPr>
        </p:nvSpPr>
        <p:spPr>
          <a:xfrm>
            <a:off x="457170" y="1604844"/>
            <a:ext cx="8228766" cy="4515040"/>
          </a:xfrm>
        </p:spPr>
        <p:txBody>
          <a:bodyPr>
            <a:normAutofit lnSpcReduction="10000"/>
          </a:bodyPr>
          <a:lstStyle/>
          <a:p>
            <a:pPr lvl="0" algn="just">
              <a:lnSpc>
                <a:spcPct val="150000"/>
              </a:lnSpc>
              <a:buNone/>
            </a:pPr>
            <a:r>
              <a:rPr lang="en-US" sz="2000" dirty="0"/>
              <a:t>Su </a:t>
            </a:r>
            <a:r>
              <a:rPr lang="en-US" sz="2000" dirty="0" err="1"/>
              <a:t>ubicación</a:t>
            </a:r>
            <a:r>
              <a:rPr lang="en-US" sz="2000" dirty="0"/>
              <a:t> entre dos </a:t>
            </a:r>
            <a:r>
              <a:rPr lang="en-US" sz="2000" dirty="0" err="1"/>
              <a:t>continentes</a:t>
            </a:r>
            <a:r>
              <a:rPr lang="en-US" sz="2000" dirty="0"/>
              <a:t> y en </a:t>
            </a:r>
            <a:r>
              <a:rPr lang="en-US" sz="2000" dirty="0" err="1"/>
              <a:t>una</a:t>
            </a:r>
            <a:r>
              <a:rPr lang="en-US" sz="2000" dirty="0"/>
              <a:t> de </a:t>
            </a:r>
            <a:r>
              <a:rPr lang="en-US" sz="2000" dirty="0" err="1"/>
              <a:t>las</a:t>
            </a:r>
            <a:r>
              <a:rPr lang="en-US" sz="2000" dirty="0"/>
              <a:t> </a:t>
            </a:r>
            <a:r>
              <a:rPr lang="en-US" sz="2000" dirty="0" err="1"/>
              <a:t>redes</a:t>
            </a:r>
            <a:r>
              <a:rPr lang="en-US" sz="2000" dirty="0"/>
              <a:t> </a:t>
            </a:r>
            <a:r>
              <a:rPr lang="en-US" sz="2000" dirty="0" err="1"/>
              <a:t>marítimas</a:t>
            </a:r>
            <a:r>
              <a:rPr lang="en-US" sz="2000" dirty="0"/>
              <a:t> </a:t>
            </a:r>
            <a:r>
              <a:rPr lang="en-US" sz="2000" dirty="0" err="1"/>
              <a:t>más</a:t>
            </a:r>
            <a:r>
              <a:rPr lang="en-US" sz="2000" dirty="0"/>
              <a:t> </a:t>
            </a:r>
            <a:r>
              <a:rPr lang="en-US" sz="2000" dirty="0" err="1"/>
              <a:t>relevantes</a:t>
            </a:r>
            <a:r>
              <a:rPr lang="en-US" sz="2000" dirty="0"/>
              <a:t> del </a:t>
            </a:r>
            <a:r>
              <a:rPr lang="en-US" sz="2000" dirty="0" err="1"/>
              <a:t>mundo</a:t>
            </a:r>
            <a:r>
              <a:rPr lang="en-US" sz="2000" dirty="0"/>
              <a:t>, ha </a:t>
            </a:r>
            <a:r>
              <a:rPr lang="en-US" sz="2000" dirty="0" err="1"/>
              <a:t>sostenido</a:t>
            </a:r>
            <a:r>
              <a:rPr lang="en-US" sz="2000" dirty="0"/>
              <a:t> el </a:t>
            </a:r>
            <a:r>
              <a:rPr lang="en-US" sz="2000" dirty="0" err="1"/>
              <a:t>desarrollo</a:t>
            </a:r>
            <a:r>
              <a:rPr lang="en-US" sz="2000" dirty="0"/>
              <a:t> </a:t>
            </a:r>
            <a:r>
              <a:rPr lang="en-US" sz="2000" dirty="0" err="1"/>
              <a:t>económico</a:t>
            </a:r>
            <a:r>
              <a:rPr lang="en-US" sz="2000" dirty="0"/>
              <a:t> de Ceuta, </a:t>
            </a:r>
            <a:r>
              <a:rPr lang="en-US" sz="2000" dirty="0" err="1"/>
              <a:t>pero</a:t>
            </a:r>
            <a:r>
              <a:rPr lang="en-US" sz="2000" dirty="0"/>
              <a:t> a </a:t>
            </a:r>
            <a:r>
              <a:rPr lang="en-US" sz="2000" dirty="0" err="1"/>
              <a:t>su</a:t>
            </a:r>
            <a:r>
              <a:rPr lang="en-US" sz="2000" dirty="0"/>
              <a:t> </a:t>
            </a:r>
            <a:r>
              <a:rPr lang="en-US" sz="2000" dirty="0" err="1"/>
              <a:t>vez</a:t>
            </a:r>
            <a:r>
              <a:rPr lang="en-US" sz="2000" dirty="0"/>
              <a:t> </a:t>
            </a:r>
            <a:r>
              <a:rPr lang="en-US" sz="2000" dirty="0" err="1"/>
              <a:t>también</a:t>
            </a:r>
            <a:r>
              <a:rPr lang="en-US" sz="2000" dirty="0"/>
              <a:t> ha </a:t>
            </a:r>
            <a:r>
              <a:rPr lang="en-US" sz="2000" dirty="0" err="1"/>
              <a:t>supuesto</a:t>
            </a:r>
            <a:r>
              <a:rPr lang="en-US" sz="2000" dirty="0"/>
              <a:t> un </a:t>
            </a:r>
            <a:r>
              <a:rPr lang="en-US" sz="2000" dirty="0" err="1"/>
              <a:t>freno</a:t>
            </a:r>
            <a:r>
              <a:rPr lang="en-US" sz="2000" dirty="0"/>
              <a:t> a </a:t>
            </a:r>
            <a:r>
              <a:rPr lang="en-US" sz="2000" dirty="0" err="1"/>
              <a:t>su</a:t>
            </a:r>
            <a:r>
              <a:rPr lang="en-US" sz="2000" dirty="0"/>
              <a:t> </a:t>
            </a:r>
            <a:r>
              <a:rPr lang="en-US" sz="2000" dirty="0" err="1"/>
              <a:t>expansión</a:t>
            </a:r>
            <a:r>
              <a:rPr lang="en-US" sz="2000" dirty="0"/>
              <a:t> </a:t>
            </a:r>
            <a:r>
              <a:rPr lang="en-US" sz="2000" dirty="0" err="1"/>
              <a:t>económica</a:t>
            </a:r>
            <a:r>
              <a:rPr lang="en-US" sz="2000" dirty="0"/>
              <a:t> </a:t>
            </a:r>
            <a:r>
              <a:rPr lang="en-US" sz="2000" dirty="0" err="1"/>
              <a:t>por</a:t>
            </a:r>
            <a:r>
              <a:rPr lang="en-US" sz="2000" dirty="0"/>
              <a:t> </a:t>
            </a:r>
            <a:r>
              <a:rPr lang="en-US" sz="2000" dirty="0" err="1"/>
              <a:t>conflictos</a:t>
            </a:r>
            <a:r>
              <a:rPr lang="en-US" sz="2000" dirty="0"/>
              <a:t> de </a:t>
            </a:r>
            <a:r>
              <a:rPr lang="en-US" sz="2000" dirty="0" err="1"/>
              <a:t>intereses</a:t>
            </a:r>
            <a:r>
              <a:rPr lang="en-US" sz="2000" dirty="0"/>
              <a:t>, </a:t>
            </a:r>
            <a:r>
              <a:rPr lang="en-US" sz="2000" dirty="0" err="1"/>
              <a:t>por</a:t>
            </a:r>
            <a:r>
              <a:rPr lang="en-US" sz="2000" dirty="0"/>
              <a:t> </a:t>
            </a:r>
            <a:r>
              <a:rPr lang="en-US" sz="2000" dirty="0" err="1"/>
              <a:t>su</a:t>
            </a:r>
            <a:r>
              <a:rPr lang="en-US" sz="2000" dirty="0"/>
              <a:t> </a:t>
            </a:r>
            <a:r>
              <a:rPr lang="en-US" sz="2000" dirty="0" err="1"/>
              <a:t>orografía</a:t>
            </a:r>
            <a:r>
              <a:rPr lang="en-US" sz="2000" dirty="0"/>
              <a:t> </a:t>
            </a:r>
            <a:r>
              <a:rPr lang="en-US" sz="2000" dirty="0" err="1"/>
              <a:t>accidentada</a:t>
            </a:r>
            <a:r>
              <a:rPr lang="en-US" sz="2000" dirty="0"/>
              <a:t> y </a:t>
            </a:r>
            <a:r>
              <a:rPr lang="en-US" sz="2000" dirty="0" err="1"/>
              <a:t>por</a:t>
            </a:r>
            <a:r>
              <a:rPr lang="en-US" sz="2000" dirty="0"/>
              <a:t> la </a:t>
            </a:r>
            <a:r>
              <a:rPr lang="en-US" sz="2000" dirty="0" err="1"/>
              <a:t>escasez</a:t>
            </a:r>
            <a:r>
              <a:rPr lang="en-US" sz="2000" dirty="0"/>
              <a:t> de </a:t>
            </a:r>
            <a:r>
              <a:rPr lang="en-US" sz="2000" dirty="0" err="1"/>
              <a:t>agua</a:t>
            </a:r>
            <a:r>
              <a:rPr lang="en-US" sz="2000" dirty="0"/>
              <a:t>, </a:t>
            </a:r>
            <a:r>
              <a:rPr lang="en-US" sz="2000" dirty="0" err="1"/>
              <a:t>energía</a:t>
            </a:r>
            <a:r>
              <a:rPr lang="en-US" sz="2000" dirty="0"/>
              <a:t> y </a:t>
            </a:r>
            <a:r>
              <a:rPr lang="en-US" sz="2000" dirty="0" err="1"/>
              <a:t>materias.En</a:t>
            </a:r>
            <a:r>
              <a:rPr lang="en-US" sz="2000" dirty="0"/>
              <a:t> la </a:t>
            </a:r>
            <a:r>
              <a:rPr lang="en-US" sz="2000" dirty="0" err="1"/>
              <a:t>economía</a:t>
            </a:r>
            <a:r>
              <a:rPr lang="en-US" sz="2000" dirty="0"/>
              <a:t> de Ceuta </a:t>
            </a:r>
            <a:r>
              <a:rPr lang="en-US" sz="2000" dirty="0" err="1"/>
              <a:t>destaca</a:t>
            </a:r>
            <a:r>
              <a:rPr lang="en-US" sz="2000" dirty="0"/>
              <a:t> el </a:t>
            </a:r>
            <a:r>
              <a:rPr lang="en-US" sz="2000" dirty="0" err="1"/>
              <a:t>enorme</a:t>
            </a:r>
            <a:r>
              <a:rPr lang="en-US" sz="2000" dirty="0"/>
              <a:t> peso </a:t>
            </a:r>
            <a:r>
              <a:rPr lang="en-US" sz="2000" dirty="0" err="1"/>
              <a:t>que</a:t>
            </a:r>
            <a:r>
              <a:rPr lang="en-US" sz="2000" dirty="0"/>
              <a:t> </a:t>
            </a:r>
            <a:r>
              <a:rPr lang="en-US" sz="2000" dirty="0" err="1"/>
              <a:t>tiene</a:t>
            </a:r>
            <a:r>
              <a:rPr lang="en-US" sz="2000" dirty="0"/>
              <a:t> en </a:t>
            </a:r>
            <a:r>
              <a:rPr lang="en-US" sz="2000" dirty="0" err="1"/>
              <a:t>ella</a:t>
            </a:r>
            <a:r>
              <a:rPr lang="en-US" sz="2000" dirty="0"/>
              <a:t> el sector </a:t>
            </a:r>
            <a:r>
              <a:rPr lang="en-US" sz="2000" dirty="0" err="1"/>
              <a:t>terciario</a:t>
            </a:r>
            <a:r>
              <a:rPr lang="en-US" sz="2000" dirty="0"/>
              <a:t>. </a:t>
            </a:r>
            <a:r>
              <a:rPr lang="en-US" sz="2000" dirty="0" err="1"/>
              <a:t>Apenas</a:t>
            </a:r>
            <a:r>
              <a:rPr lang="en-US" sz="2000" dirty="0"/>
              <a:t> </a:t>
            </a:r>
            <a:r>
              <a:rPr lang="en-US" sz="2000" dirty="0" err="1"/>
              <a:t>existe</a:t>
            </a:r>
            <a:r>
              <a:rPr lang="en-US" sz="2000" dirty="0"/>
              <a:t> </a:t>
            </a:r>
            <a:r>
              <a:rPr lang="en-US" sz="2000" dirty="0" err="1"/>
              <a:t>ni</a:t>
            </a:r>
            <a:r>
              <a:rPr lang="en-US" sz="2000" dirty="0"/>
              <a:t> </a:t>
            </a:r>
            <a:r>
              <a:rPr lang="en-US" sz="2000" dirty="0" err="1"/>
              <a:t>agricultura</a:t>
            </a:r>
            <a:r>
              <a:rPr lang="en-US" sz="2000" dirty="0"/>
              <a:t> </a:t>
            </a:r>
            <a:r>
              <a:rPr lang="en-US" sz="2000" dirty="0" err="1"/>
              <a:t>ni</a:t>
            </a:r>
            <a:r>
              <a:rPr lang="en-US" sz="2000" dirty="0"/>
              <a:t> </a:t>
            </a:r>
            <a:r>
              <a:rPr lang="en-US" sz="2000" dirty="0" err="1"/>
              <a:t>ganadería</a:t>
            </a:r>
            <a:r>
              <a:rPr lang="en-US" sz="2000" dirty="0"/>
              <a:t> </a:t>
            </a:r>
            <a:r>
              <a:rPr lang="en-US" sz="2000" dirty="0" err="1"/>
              <a:t>por</a:t>
            </a:r>
            <a:r>
              <a:rPr lang="en-US" sz="2000" dirty="0"/>
              <a:t> lo </a:t>
            </a:r>
            <a:r>
              <a:rPr lang="en-US" sz="2000" dirty="0" err="1"/>
              <a:t>cual</a:t>
            </a:r>
            <a:r>
              <a:rPr lang="en-US" sz="2000" dirty="0"/>
              <a:t> </a:t>
            </a:r>
            <a:r>
              <a:rPr lang="en-US" sz="2000" dirty="0" err="1"/>
              <a:t>es</a:t>
            </a:r>
            <a:r>
              <a:rPr lang="en-US" sz="2000" dirty="0"/>
              <a:t> la </a:t>
            </a:r>
            <a:r>
              <a:rPr lang="en-US" sz="2000" dirty="0" err="1"/>
              <a:t>pesca</a:t>
            </a:r>
            <a:r>
              <a:rPr lang="en-US" sz="2000" dirty="0"/>
              <a:t> la </a:t>
            </a:r>
            <a:r>
              <a:rPr lang="en-US" sz="2000" dirty="0" err="1"/>
              <a:t>que</a:t>
            </a:r>
            <a:r>
              <a:rPr lang="en-US" sz="2000" dirty="0"/>
              <a:t> </a:t>
            </a:r>
            <a:r>
              <a:rPr lang="en-US" sz="2000" dirty="0" err="1"/>
              <a:t>es</a:t>
            </a:r>
            <a:r>
              <a:rPr lang="en-US" sz="2000" dirty="0"/>
              <a:t> lo </a:t>
            </a:r>
            <a:r>
              <a:rPr lang="en-US" sz="2000" dirty="0" err="1"/>
              <a:t>único</a:t>
            </a:r>
            <a:r>
              <a:rPr lang="en-US" sz="2000" dirty="0"/>
              <a:t> </a:t>
            </a:r>
            <a:r>
              <a:rPr lang="en-US" sz="2000" dirty="0" err="1"/>
              <a:t>que</a:t>
            </a:r>
            <a:r>
              <a:rPr lang="en-US" sz="2000" dirty="0"/>
              <a:t> </a:t>
            </a:r>
            <a:r>
              <a:rPr lang="en-US" sz="2000" dirty="0" err="1"/>
              <a:t>tiene</a:t>
            </a:r>
            <a:r>
              <a:rPr lang="en-US" sz="2000" dirty="0"/>
              <a:t> </a:t>
            </a:r>
            <a:r>
              <a:rPr lang="en-US" sz="2000" dirty="0" err="1"/>
              <a:t>alguna</a:t>
            </a:r>
            <a:r>
              <a:rPr lang="en-US" sz="2000" dirty="0"/>
              <a:t> </a:t>
            </a:r>
            <a:r>
              <a:rPr lang="en-US" sz="2000" dirty="0" err="1"/>
              <a:t>importancia</a:t>
            </a:r>
            <a:r>
              <a:rPr lang="en-US" sz="2000" dirty="0"/>
              <a:t> en el sector </a:t>
            </a:r>
            <a:r>
              <a:rPr lang="en-US" sz="2000" dirty="0" err="1"/>
              <a:t>primario</a:t>
            </a:r>
            <a:r>
              <a:rPr lang="en-US" sz="2000" dirty="0"/>
              <a:t>. </a:t>
            </a:r>
            <a:r>
              <a:rPr lang="en-US" sz="2000" dirty="0" err="1"/>
              <a:t>Así</a:t>
            </a:r>
            <a:r>
              <a:rPr lang="en-US" sz="2000" dirty="0"/>
              <a:t> </a:t>
            </a:r>
            <a:r>
              <a:rPr lang="en-US" sz="2000" dirty="0" err="1"/>
              <a:t>mismo</a:t>
            </a:r>
            <a:r>
              <a:rPr lang="en-US" sz="2000" dirty="0"/>
              <a:t> el sector </a:t>
            </a:r>
            <a:r>
              <a:rPr lang="en-US" sz="2000" dirty="0" err="1"/>
              <a:t>secundario</a:t>
            </a:r>
            <a:r>
              <a:rPr lang="en-US" sz="2000" dirty="0"/>
              <a:t> y, a </a:t>
            </a:r>
            <a:r>
              <a:rPr lang="en-US" sz="2000" dirty="0" err="1"/>
              <a:t>pesar</a:t>
            </a:r>
            <a:r>
              <a:rPr lang="en-US" sz="2000" dirty="0"/>
              <a:t> de </a:t>
            </a:r>
            <a:r>
              <a:rPr lang="en-US" sz="2000" dirty="0" err="1"/>
              <a:t>haber</a:t>
            </a:r>
            <a:r>
              <a:rPr lang="en-US" sz="2000" dirty="0"/>
              <a:t> </a:t>
            </a:r>
            <a:r>
              <a:rPr lang="en-US" sz="2000" dirty="0" err="1"/>
              <a:t>conocido</a:t>
            </a:r>
            <a:r>
              <a:rPr lang="en-US" sz="2000" dirty="0"/>
              <a:t> un </a:t>
            </a:r>
            <a:r>
              <a:rPr lang="en-US" sz="2000" dirty="0" err="1"/>
              <a:t>desarrollo</a:t>
            </a:r>
            <a:r>
              <a:rPr lang="en-US" sz="2000" dirty="0"/>
              <a:t> </a:t>
            </a:r>
            <a:r>
              <a:rPr lang="en-US" sz="2000" dirty="0" err="1"/>
              <a:t>beneficioso</a:t>
            </a:r>
            <a:r>
              <a:rPr lang="en-US" sz="2000" dirty="0"/>
              <a:t> </a:t>
            </a:r>
            <a:r>
              <a:rPr lang="en-US" sz="2000" dirty="0" err="1"/>
              <a:t>durante</a:t>
            </a:r>
            <a:r>
              <a:rPr lang="en-US" sz="2000" dirty="0"/>
              <a:t> los </a:t>
            </a:r>
            <a:r>
              <a:rPr lang="en-US" sz="2000" dirty="0" err="1"/>
              <a:t>últimos</a:t>
            </a:r>
            <a:r>
              <a:rPr lang="en-US" sz="2000" dirty="0"/>
              <a:t> </a:t>
            </a:r>
            <a:r>
              <a:rPr lang="en-US" sz="2000" dirty="0" err="1"/>
              <a:t>años</a:t>
            </a:r>
            <a:r>
              <a:rPr lang="en-US" sz="2000" dirty="0"/>
              <a:t>, el sector de la </a:t>
            </a:r>
            <a:r>
              <a:rPr lang="en-US" sz="2000" dirty="0" err="1"/>
              <a:t>construcción</a:t>
            </a:r>
            <a:r>
              <a:rPr lang="en-US" sz="2000" dirty="0"/>
              <a:t>, son </a:t>
            </a:r>
            <a:r>
              <a:rPr lang="en-US" sz="2000" dirty="0" err="1"/>
              <a:t>muy</a:t>
            </a:r>
            <a:r>
              <a:rPr lang="en-US" sz="2000" dirty="0"/>
              <a:t> </a:t>
            </a:r>
            <a:r>
              <a:rPr lang="en-US" sz="2000" dirty="0" err="1"/>
              <a:t>confinados</a:t>
            </a:r>
            <a:r>
              <a:rPr lang="en-US" sz="2000" dirty="0"/>
              <a:t>.</a:t>
            </a:r>
          </a:p>
        </p:txBody>
      </p:sp>
    </p:spTree>
  </p:cSld>
  <p:clrMapOvr>
    <a:masterClrMapping/>
  </p:clrMapOvr>
  <p:transition>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s-ES"/>
          </a:p>
        </p:txBody>
      </p:sp>
      <p:sp>
        <p:nvSpPr>
          <p:cNvPr id="14339" name="Rectangle 3"/>
          <p:cNvSpPr>
            <a:spLocks noGrp="1" noChangeArrowheads="1"/>
          </p:cNvSpPr>
          <p:nvPr>
            <p:ph type="body" idx="1"/>
          </p:nvPr>
        </p:nvSpPr>
        <p:spPr>
          <a:xfrm>
            <a:off x="611188" y="404813"/>
            <a:ext cx="8229600" cy="4530725"/>
          </a:xfrm>
        </p:spPr>
        <p:txBody>
          <a:bodyPr/>
          <a:lstStyle/>
          <a:p>
            <a:r>
              <a:rPr lang="es-ES" sz="2000">
                <a:solidFill>
                  <a:schemeClr val="tx2"/>
                </a:solidFill>
              </a:rPr>
              <a:t>El tramo aragonés del </a:t>
            </a:r>
            <a:r>
              <a:rPr lang="es-ES" sz="2000" b="1">
                <a:solidFill>
                  <a:schemeClr val="tx2"/>
                </a:solidFill>
              </a:rPr>
              <a:t>Sistema Ibérico</a:t>
            </a:r>
            <a:r>
              <a:rPr lang="es-ES" sz="2000">
                <a:solidFill>
                  <a:schemeClr val="tx2"/>
                </a:solidFill>
              </a:rPr>
              <a:t> es un conjunto de sierras sin unidad estructural clara, que puede dividirse en dos zonas: sistema Ibérico del Jalón, donde destaca el Moncayo con 2,313 m, y el Sistema Ibérico Turolense, donde se hallan sierras como la de Albarracín, la serranía del Maestrazgo, esta última de gran complejidad orográfica o las Sierras de Gúdar y Javalambre donde se alcanzan las máximas alturas de la provincia de Teruel.</a:t>
            </a:r>
          </a:p>
        </p:txBody>
      </p:sp>
      <p:pic>
        <p:nvPicPr>
          <p:cNvPr id="14341" name="Picture 5" descr="javalambre12"/>
          <p:cNvPicPr>
            <a:picLocks noChangeAspect="1" noChangeArrowheads="1"/>
          </p:cNvPicPr>
          <p:nvPr/>
        </p:nvPicPr>
        <p:blipFill>
          <a:blip r:embed="rId3" cstate="print"/>
          <a:srcRect/>
          <a:stretch>
            <a:fillRect/>
          </a:stretch>
        </p:blipFill>
        <p:spPr bwMode="auto">
          <a:xfrm>
            <a:off x="2268538" y="2852738"/>
            <a:ext cx="4751387" cy="3162300"/>
          </a:xfrm>
          <a:prstGeom prst="rect">
            <a:avLst/>
          </a:prstGeom>
          <a:noFill/>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ZONAS TURISTICAS</a:t>
            </a:r>
          </a:p>
        </p:txBody>
      </p:sp>
      <p:sp>
        <p:nvSpPr>
          <p:cNvPr id="3" name="2 Marcador de texto"/>
          <p:cNvSpPr txBox="1">
            <a:spLocks noGrp="1"/>
          </p:cNvSpPr>
          <p:nvPr>
            <p:ph type="body" idx="4294967295"/>
          </p:nvPr>
        </p:nvSpPr>
        <p:spPr>
          <a:xfrm>
            <a:off x="326551" y="1306340"/>
            <a:ext cx="8653605" cy="5524849"/>
          </a:xfrm>
        </p:spPr>
        <p:txBody>
          <a:bodyPr/>
          <a:lstStyle/>
          <a:p>
            <a:pPr lvl="0" algn="l">
              <a:lnSpc>
                <a:spcPct val="150000"/>
              </a:lnSpc>
              <a:buNone/>
            </a:pPr>
            <a:r>
              <a:rPr lang="en-US" sz="1800" dirty="0" err="1"/>
              <a:t>Monumento</a:t>
            </a:r>
            <a:r>
              <a:rPr lang="en-US" sz="1800" dirty="0"/>
              <a:t> a los </a:t>
            </a:r>
            <a:r>
              <a:rPr lang="en-US" sz="1800" dirty="0" err="1"/>
              <a:t>Caídos</a:t>
            </a:r>
            <a:r>
              <a:rPr lang="en-US" sz="1800" dirty="0"/>
              <a:t> en la Guerra de </a:t>
            </a:r>
            <a:r>
              <a:rPr lang="en-US" sz="1800" dirty="0" err="1"/>
              <a:t>áfrica</a:t>
            </a:r>
            <a:r>
              <a:rPr lang="en-US" sz="1800" dirty="0"/>
              <a:t> (Plaza de </a:t>
            </a:r>
            <a:r>
              <a:rPr lang="en-US" sz="1800" dirty="0" err="1"/>
              <a:t>África</a:t>
            </a:r>
            <a:r>
              <a:rPr lang="en-US" sz="1800" dirty="0"/>
              <a:t>)</a:t>
            </a:r>
            <a:br>
              <a:rPr lang="en-US" sz="1800" dirty="0"/>
            </a:br>
            <a:r>
              <a:rPr lang="en-US" sz="1800" dirty="0" err="1"/>
              <a:t>Monumento</a:t>
            </a:r>
            <a:r>
              <a:rPr lang="en-US" sz="1800" dirty="0"/>
              <a:t> al </a:t>
            </a:r>
            <a:r>
              <a:rPr lang="en-US" sz="1800" dirty="0" err="1"/>
              <a:t>soldado</a:t>
            </a:r>
            <a:r>
              <a:rPr lang="en-US" sz="1800" dirty="0"/>
              <a:t> de </a:t>
            </a:r>
            <a:r>
              <a:rPr lang="en-US" sz="1800" dirty="0" err="1"/>
              <a:t>remplazo</a:t>
            </a:r>
            <a:r>
              <a:rPr lang="en-US" sz="1800" dirty="0"/>
              <a:t> (Plaza de </a:t>
            </a:r>
            <a:r>
              <a:rPr lang="en-US" sz="1800" dirty="0" err="1"/>
              <a:t>África</a:t>
            </a:r>
            <a:r>
              <a:rPr lang="en-US" sz="1800" dirty="0"/>
              <a:t>)</a:t>
            </a:r>
          </a:p>
          <a:p>
            <a:pPr lvl="0" algn="l">
              <a:lnSpc>
                <a:spcPct val="150000"/>
              </a:lnSpc>
              <a:buNone/>
            </a:pPr>
            <a:r>
              <a:rPr lang="en-US" sz="1800" dirty="0" err="1"/>
              <a:t>Monumento</a:t>
            </a:r>
            <a:r>
              <a:rPr lang="en-US" sz="1800" dirty="0"/>
              <a:t> a la </a:t>
            </a:r>
            <a:r>
              <a:rPr lang="en-US" sz="1800" dirty="0" err="1"/>
              <a:t>Constitución</a:t>
            </a:r>
            <a:r>
              <a:rPr lang="en-US" sz="1800" dirty="0"/>
              <a:t> (Plaza de la </a:t>
            </a:r>
            <a:r>
              <a:rPr lang="en-US" sz="1800" dirty="0" err="1"/>
              <a:t>Constitución</a:t>
            </a:r>
            <a:r>
              <a:rPr lang="en-US" sz="1800" dirty="0"/>
              <a:t>)</a:t>
            </a:r>
            <a:br>
              <a:rPr lang="en-US" sz="1800" dirty="0"/>
            </a:br>
            <a:r>
              <a:rPr lang="en-US" sz="1800" dirty="0" err="1"/>
              <a:t>Estatua</a:t>
            </a:r>
            <a:r>
              <a:rPr lang="en-US" sz="1800" dirty="0"/>
              <a:t> </a:t>
            </a:r>
            <a:r>
              <a:rPr lang="en-US" sz="1800" dirty="0" err="1"/>
              <a:t>homenaje</a:t>
            </a:r>
            <a:r>
              <a:rPr lang="en-US" sz="1800" dirty="0"/>
              <a:t> a Gonzalez </a:t>
            </a:r>
            <a:r>
              <a:rPr lang="en-US" sz="1800" dirty="0" err="1"/>
              <a:t>tablas</a:t>
            </a:r>
            <a:r>
              <a:rPr lang="en-US" sz="1800" dirty="0"/>
              <a:t> (</a:t>
            </a:r>
            <a:r>
              <a:rPr lang="en-US" sz="1800" dirty="0" err="1"/>
              <a:t>Paseo</a:t>
            </a:r>
            <a:r>
              <a:rPr lang="en-US" sz="1800" dirty="0"/>
              <a:t> de </a:t>
            </a:r>
            <a:r>
              <a:rPr lang="en-US" sz="1800" dirty="0" err="1"/>
              <a:t>las</a:t>
            </a:r>
            <a:r>
              <a:rPr lang="en-US" sz="1800" dirty="0"/>
              <a:t> </a:t>
            </a:r>
            <a:r>
              <a:rPr lang="en-US" sz="1800" dirty="0" err="1"/>
              <a:t>Palmeras</a:t>
            </a:r>
            <a:r>
              <a:rPr lang="en-US" sz="1800" dirty="0"/>
              <a:t>)</a:t>
            </a:r>
            <a:br>
              <a:rPr lang="en-US" sz="1800" dirty="0"/>
            </a:br>
            <a:r>
              <a:rPr lang="en-US" sz="1800" dirty="0"/>
              <a:t>Cristo del Puente (</a:t>
            </a:r>
            <a:r>
              <a:rPr lang="en-US" sz="1800" dirty="0" err="1"/>
              <a:t>Paseo</a:t>
            </a:r>
            <a:r>
              <a:rPr lang="en-US" sz="1800" dirty="0"/>
              <a:t> de </a:t>
            </a:r>
            <a:r>
              <a:rPr lang="en-US" sz="1800" dirty="0" err="1"/>
              <a:t>las</a:t>
            </a:r>
            <a:r>
              <a:rPr lang="en-US" sz="1800" dirty="0"/>
              <a:t> </a:t>
            </a:r>
            <a:r>
              <a:rPr lang="en-US" sz="1800" dirty="0" err="1"/>
              <a:t>Palmeras</a:t>
            </a:r>
            <a:r>
              <a:rPr lang="en-US" sz="1800" dirty="0"/>
              <a:t>)</a:t>
            </a:r>
            <a:br>
              <a:rPr lang="en-US" sz="1800" dirty="0"/>
            </a:br>
            <a:r>
              <a:rPr lang="en-US" sz="1800" dirty="0" err="1"/>
              <a:t>Monumento</a:t>
            </a:r>
            <a:r>
              <a:rPr lang="en-US" sz="1800" dirty="0"/>
              <a:t> a la Paz. (Marina </a:t>
            </a:r>
            <a:r>
              <a:rPr lang="en-US" sz="1800" dirty="0" err="1"/>
              <a:t>Española</a:t>
            </a:r>
            <a:r>
              <a:rPr lang="en-US" sz="1800" dirty="0"/>
              <a:t>)</a:t>
            </a:r>
            <a:br>
              <a:rPr lang="en-US" sz="1800" dirty="0"/>
            </a:br>
            <a:r>
              <a:rPr lang="en-US" sz="1800" dirty="0" err="1"/>
              <a:t>Monumento</a:t>
            </a:r>
            <a:r>
              <a:rPr lang="en-US" sz="1800" dirty="0"/>
              <a:t> a Pedro de </a:t>
            </a:r>
            <a:r>
              <a:rPr lang="en-US" sz="1800" dirty="0" err="1"/>
              <a:t>Meneses</a:t>
            </a:r>
            <a:r>
              <a:rPr lang="en-US" sz="1800" dirty="0"/>
              <a:t> (Marina </a:t>
            </a:r>
            <a:r>
              <a:rPr lang="en-US" sz="1800" dirty="0" err="1"/>
              <a:t>Española</a:t>
            </a:r>
            <a:r>
              <a:rPr lang="en-US" sz="1800" dirty="0"/>
              <a:t>)</a:t>
            </a:r>
            <a:br>
              <a:rPr lang="en-US" sz="1800" dirty="0"/>
            </a:br>
            <a:r>
              <a:rPr lang="en-US" sz="1800" dirty="0" err="1"/>
              <a:t>Estatua</a:t>
            </a:r>
            <a:r>
              <a:rPr lang="en-US" sz="1800" dirty="0"/>
              <a:t> a </a:t>
            </a:r>
            <a:r>
              <a:rPr lang="en-US" sz="1800" dirty="0" err="1"/>
              <a:t>Pepe</a:t>
            </a:r>
            <a:r>
              <a:rPr lang="en-US" sz="1800" dirty="0"/>
              <a:t> </a:t>
            </a:r>
            <a:r>
              <a:rPr lang="en-US" sz="1800" dirty="0" err="1"/>
              <a:t>Caballa</a:t>
            </a:r>
            <a:r>
              <a:rPr lang="en-US" sz="1800" dirty="0"/>
              <a:t> y la </a:t>
            </a:r>
            <a:r>
              <a:rPr lang="en-US" sz="1800" dirty="0" err="1"/>
              <a:t>Pavana</a:t>
            </a:r>
            <a:r>
              <a:rPr lang="en-US" sz="1800" dirty="0"/>
              <a:t> (</a:t>
            </a:r>
            <a:r>
              <a:rPr lang="en-US" sz="1800" dirty="0" err="1"/>
              <a:t>Avda</a:t>
            </a:r>
            <a:r>
              <a:rPr lang="en-US" sz="1800" dirty="0"/>
              <a:t>. </a:t>
            </a:r>
            <a:r>
              <a:rPr lang="en-US" sz="1800" dirty="0" err="1"/>
              <a:t>Cañonero</a:t>
            </a:r>
            <a:r>
              <a:rPr lang="en-US" sz="1800" dirty="0"/>
              <a:t> </a:t>
            </a:r>
            <a:r>
              <a:rPr lang="en-US" sz="1800" dirty="0" err="1"/>
              <a:t>Dato</a:t>
            </a:r>
            <a:r>
              <a:rPr lang="en-US" sz="1800" dirty="0"/>
              <a:t>)</a:t>
            </a:r>
            <a:br>
              <a:rPr lang="en-US" sz="1800" dirty="0"/>
            </a:br>
            <a:r>
              <a:rPr lang="en-US" sz="1800" dirty="0" err="1"/>
              <a:t>Monumento</a:t>
            </a:r>
            <a:r>
              <a:rPr lang="en-US" sz="1800" dirty="0"/>
              <a:t> al Cristo de </a:t>
            </a:r>
            <a:r>
              <a:rPr lang="en-US" sz="1800" dirty="0" err="1"/>
              <a:t>Medinaceli</a:t>
            </a:r>
            <a:r>
              <a:rPr lang="en-US" sz="1800" dirty="0"/>
              <a:t> (</a:t>
            </a:r>
            <a:r>
              <a:rPr lang="en-US" sz="1800" dirty="0" err="1"/>
              <a:t>Avda</a:t>
            </a:r>
            <a:r>
              <a:rPr lang="en-US" sz="1800" dirty="0"/>
              <a:t>. </a:t>
            </a:r>
            <a:r>
              <a:rPr lang="en-US" sz="1800" dirty="0" err="1"/>
              <a:t>España</a:t>
            </a:r>
            <a:r>
              <a:rPr lang="en-US" sz="1800" dirty="0"/>
              <a:t>)</a:t>
            </a:r>
            <a:br>
              <a:rPr lang="en-US" sz="1800" dirty="0"/>
            </a:br>
            <a:r>
              <a:rPr lang="en-US" sz="1800" dirty="0" err="1"/>
              <a:t>Monumento</a:t>
            </a:r>
            <a:r>
              <a:rPr lang="en-US" sz="1800" dirty="0"/>
              <a:t> a los </a:t>
            </a:r>
            <a:r>
              <a:rPr lang="en-US" sz="1800" dirty="0" err="1"/>
              <a:t>Mártires</a:t>
            </a:r>
            <a:r>
              <a:rPr lang="en-US" sz="1800" dirty="0"/>
              <a:t> de Ceuta (Plaza de San Daniel)</a:t>
            </a:r>
            <a:br>
              <a:rPr lang="en-US" sz="1800" dirty="0"/>
            </a:br>
            <a:r>
              <a:rPr lang="en-US" sz="1800" dirty="0" err="1"/>
              <a:t>Monumento</a:t>
            </a:r>
            <a:r>
              <a:rPr lang="en-US" sz="1800" dirty="0"/>
              <a:t> a al </a:t>
            </a:r>
            <a:r>
              <a:rPr lang="en-US" sz="1800" dirty="0" err="1"/>
              <a:t>Tte</a:t>
            </a:r>
            <a:r>
              <a:rPr lang="en-US" sz="1800" dirty="0"/>
              <a:t>. Jacinto </a:t>
            </a:r>
            <a:r>
              <a:rPr lang="en-US" sz="1800" dirty="0" err="1"/>
              <a:t>Ruíz</a:t>
            </a:r>
            <a:r>
              <a:rPr lang="en-US" sz="1800" dirty="0"/>
              <a:t> (Plaza </a:t>
            </a:r>
            <a:r>
              <a:rPr lang="en-US" sz="1800" dirty="0" err="1"/>
              <a:t>Tte</a:t>
            </a:r>
            <a:r>
              <a:rPr lang="en-US" sz="1800" dirty="0"/>
              <a:t>. </a:t>
            </a:r>
            <a:r>
              <a:rPr lang="en-US" sz="1800" dirty="0" err="1"/>
              <a:t>Ruíz</a:t>
            </a:r>
            <a:r>
              <a:rPr lang="en-US" sz="1800" dirty="0"/>
              <a:t>)</a:t>
            </a:r>
            <a:br>
              <a:rPr lang="en-US" sz="1800" dirty="0"/>
            </a:br>
            <a:r>
              <a:rPr lang="en-US" sz="1800" dirty="0" err="1"/>
              <a:t>Monumento</a:t>
            </a:r>
            <a:r>
              <a:rPr lang="en-US" sz="1800" dirty="0"/>
              <a:t> de a la Ola (</a:t>
            </a:r>
            <a:r>
              <a:rPr lang="en-US" sz="1800" dirty="0" err="1"/>
              <a:t>Estación</a:t>
            </a:r>
            <a:r>
              <a:rPr lang="en-US" sz="1800" dirty="0"/>
              <a:t> </a:t>
            </a:r>
            <a:r>
              <a:rPr lang="en-US" sz="1800" dirty="0" err="1"/>
              <a:t>Marítima</a:t>
            </a:r>
            <a:r>
              <a:rPr lang="en-US" sz="1800" dirty="0"/>
              <a:t>)</a:t>
            </a:r>
            <a:br>
              <a:rPr lang="en-US" sz="1800" dirty="0"/>
            </a:br>
            <a:r>
              <a:rPr lang="en-US" sz="1800" dirty="0" err="1"/>
              <a:t>Escultura</a:t>
            </a:r>
            <a:r>
              <a:rPr lang="en-US" sz="1800" dirty="0"/>
              <a:t> al </a:t>
            </a:r>
            <a:r>
              <a:rPr lang="en-US" sz="1800" dirty="0" err="1"/>
              <a:t>soldado</a:t>
            </a:r>
            <a:r>
              <a:rPr lang="en-US" sz="1800" dirty="0"/>
              <a:t> </a:t>
            </a:r>
            <a:r>
              <a:rPr lang="en-US" sz="1800" dirty="0" err="1"/>
              <a:t>fallecido</a:t>
            </a:r>
            <a:r>
              <a:rPr lang="en-US" sz="1800" dirty="0"/>
              <a:t> (</a:t>
            </a:r>
            <a:r>
              <a:rPr lang="en-US" sz="1800" dirty="0" err="1"/>
              <a:t>Avda</a:t>
            </a:r>
            <a:r>
              <a:rPr lang="en-US" sz="1800" dirty="0"/>
              <a:t>. San Juan de Dios)</a:t>
            </a:r>
          </a:p>
        </p:txBody>
      </p:sp>
    </p:spTree>
  </p:cSld>
  <p:clrMapOvr>
    <a:masterClrMapping/>
  </p:clrMapOvr>
  <p:transition>
    <p:wipe dir="d"/>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2740790"/>
            <a:ext cx="8228766" cy="1215717"/>
          </a:xfrm>
        </p:spPr>
        <p:txBody>
          <a:bodyPr>
            <a:spAutoFit/>
          </a:bodyPr>
          <a:lstStyle/>
          <a:p>
            <a:pPr lvl="0">
              <a:buNone/>
            </a:pPr>
            <a:r>
              <a:rPr lang="es-ES" sz="7300" dirty="0"/>
              <a:t>MELILLA</a:t>
            </a:r>
          </a:p>
        </p:txBody>
      </p:sp>
    </p:spTree>
  </p:cSld>
  <p:clrMapOvr>
    <a:masterClrMapping/>
  </p:clrMapOvr>
  <p:transition>
    <p:wheel/>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POBLACIÓN</a:t>
            </a:r>
          </a:p>
        </p:txBody>
      </p:sp>
      <p:sp>
        <p:nvSpPr>
          <p:cNvPr id="3" name="2 Marcador de texto"/>
          <p:cNvSpPr txBox="1">
            <a:spLocks noGrp="1"/>
          </p:cNvSpPr>
          <p:nvPr>
            <p:ph type="body" idx="4294967295"/>
          </p:nvPr>
        </p:nvSpPr>
        <p:spPr>
          <a:xfrm>
            <a:off x="4673272" y="1604844"/>
            <a:ext cx="4015269" cy="5632311"/>
          </a:xfrm>
        </p:spPr>
        <p:txBody>
          <a:bodyPr>
            <a:spAutoFit/>
          </a:bodyPr>
          <a:lstStyle/>
          <a:p>
            <a:pPr lvl="0" algn="just">
              <a:lnSpc>
                <a:spcPct val="150000"/>
              </a:lnSpc>
              <a:buNone/>
            </a:pPr>
            <a:r>
              <a:rPr lang="en-US" sz="2400" dirty="0"/>
              <a:t>En la ciudad </a:t>
            </a:r>
            <a:r>
              <a:rPr lang="en-US" sz="2400" dirty="0" err="1"/>
              <a:t>conviven</a:t>
            </a:r>
            <a:r>
              <a:rPr lang="en-US" sz="2400" dirty="0"/>
              <a:t> </a:t>
            </a:r>
            <a:r>
              <a:rPr lang="en-US" sz="2400" dirty="0" err="1"/>
              <a:t>diferentes</a:t>
            </a:r>
            <a:r>
              <a:rPr lang="en-US" sz="2400" dirty="0"/>
              <a:t> </a:t>
            </a:r>
            <a:r>
              <a:rPr lang="en-US" sz="2400" dirty="0" err="1"/>
              <a:t>comunidades</a:t>
            </a:r>
            <a:r>
              <a:rPr lang="en-US" sz="2400" dirty="0"/>
              <a:t> (</a:t>
            </a:r>
            <a:r>
              <a:rPr lang="en-US" sz="2400" dirty="0" err="1"/>
              <a:t>cristianos,musulmanes,hebreos</a:t>
            </a:r>
            <a:r>
              <a:rPr lang="en-US" sz="2400" dirty="0"/>
              <a:t> e </a:t>
            </a:r>
            <a:r>
              <a:rPr lang="en-US" sz="2400" dirty="0" err="1"/>
              <a:t>hindúes</a:t>
            </a:r>
            <a:r>
              <a:rPr lang="en-US" sz="2400" dirty="0"/>
              <a:t>) </a:t>
            </a:r>
            <a:r>
              <a:rPr lang="en-US" sz="2400" dirty="0" err="1"/>
              <a:t>manteniendo</a:t>
            </a:r>
            <a:r>
              <a:rPr lang="en-US" sz="2400" dirty="0"/>
              <a:t> </a:t>
            </a:r>
            <a:r>
              <a:rPr lang="en-US" sz="2400" dirty="0" err="1"/>
              <a:t>sus</a:t>
            </a:r>
            <a:r>
              <a:rPr lang="en-US" sz="2400" dirty="0"/>
              <a:t> </a:t>
            </a:r>
            <a:r>
              <a:rPr lang="en-US" sz="2400" dirty="0" err="1"/>
              <a:t>distintas</a:t>
            </a:r>
            <a:r>
              <a:rPr lang="en-US" sz="2400" dirty="0"/>
              <a:t> </a:t>
            </a:r>
            <a:r>
              <a:rPr lang="en-US" sz="2400" dirty="0" err="1"/>
              <a:t>identidades</a:t>
            </a:r>
            <a:r>
              <a:rPr lang="en-US" sz="2400" dirty="0"/>
              <a:t> </a:t>
            </a:r>
            <a:r>
              <a:rPr lang="en-US" sz="2400" dirty="0" err="1"/>
              <a:t>culturales</a:t>
            </a:r>
            <a:r>
              <a:rPr lang="en-US" sz="2400" dirty="0"/>
              <a:t>, </a:t>
            </a:r>
            <a:r>
              <a:rPr lang="en-US" sz="2400" dirty="0" err="1"/>
              <a:t>ofreciendo</a:t>
            </a:r>
            <a:r>
              <a:rPr lang="en-US" sz="2400" dirty="0"/>
              <a:t> un </a:t>
            </a:r>
            <a:r>
              <a:rPr lang="en-US" sz="2400" dirty="0" err="1"/>
              <a:t>contraste</a:t>
            </a:r>
            <a:r>
              <a:rPr lang="en-US" sz="2400" dirty="0"/>
              <a:t> </a:t>
            </a:r>
            <a:r>
              <a:rPr lang="en-US" sz="2400" dirty="0" err="1"/>
              <a:t>étnico</a:t>
            </a:r>
            <a:r>
              <a:rPr lang="en-US" sz="2400" dirty="0"/>
              <a:t>, </a:t>
            </a:r>
            <a:r>
              <a:rPr lang="en-US" sz="2400" dirty="0" err="1"/>
              <a:t>religioso</a:t>
            </a:r>
            <a:r>
              <a:rPr lang="en-US" sz="2400" dirty="0"/>
              <a:t> y cultural </a:t>
            </a:r>
            <a:r>
              <a:rPr lang="en-US" sz="2400" dirty="0" err="1"/>
              <a:t>característico</a:t>
            </a:r>
            <a:r>
              <a:rPr lang="en-US" sz="2400" dirty="0"/>
              <a:t> de </a:t>
            </a:r>
            <a:r>
              <a:rPr lang="en-US" sz="2400" dirty="0" err="1"/>
              <a:t>las</a:t>
            </a:r>
            <a:r>
              <a:rPr lang="en-US" sz="2400" dirty="0"/>
              <a:t> </a:t>
            </a:r>
            <a:r>
              <a:rPr lang="en-US" sz="2400" dirty="0" err="1"/>
              <a:t>ciudades</a:t>
            </a:r>
            <a:r>
              <a:rPr lang="en-US" sz="2400" dirty="0"/>
              <a:t> </a:t>
            </a:r>
            <a:r>
              <a:rPr lang="en-US" sz="2400" dirty="0" err="1"/>
              <a:t>cosmopolitas</a:t>
            </a:r>
            <a:r>
              <a:rPr lang="en-US" sz="24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163275" y="1306340"/>
            <a:ext cx="4341827" cy="5062072"/>
          </a:xfrm>
        </p:spPr>
      </p:pic>
    </p:spTree>
  </p:cSld>
  <p:clrMapOvr>
    <a:masterClrMapping/>
  </p:clrMapOv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ECONOMÍA</a:t>
            </a:r>
          </a:p>
        </p:txBody>
      </p:sp>
      <p:sp>
        <p:nvSpPr>
          <p:cNvPr id="3" name="2 Marcador de texto"/>
          <p:cNvSpPr txBox="1">
            <a:spLocks noGrp="1"/>
          </p:cNvSpPr>
          <p:nvPr>
            <p:ph type="body" idx="4294967295"/>
          </p:nvPr>
        </p:nvSpPr>
        <p:spPr>
          <a:xfrm>
            <a:off x="457170" y="1604844"/>
            <a:ext cx="4015269" cy="4116768"/>
          </a:xfrm>
        </p:spPr>
        <p:txBody>
          <a:bodyPr>
            <a:spAutoFit/>
          </a:bodyPr>
          <a:lstStyle/>
          <a:p>
            <a:pPr lvl="0" algn="just">
              <a:lnSpc>
                <a:spcPct val="150000"/>
              </a:lnSpc>
              <a:buNone/>
            </a:pPr>
            <a:r>
              <a:rPr lang="en-US" sz="1600" dirty="0"/>
              <a:t>Las </a:t>
            </a:r>
            <a:r>
              <a:rPr lang="en-US" sz="1600" dirty="0" err="1"/>
              <a:t>peculiaridades</a:t>
            </a:r>
            <a:r>
              <a:rPr lang="en-US" sz="1600" dirty="0"/>
              <a:t> </a:t>
            </a:r>
            <a:r>
              <a:rPr lang="en-US" sz="1600" dirty="0" err="1"/>
              <a:t>geográficas</a:t>
            </a:r>
            <a:r>
              <a:rPr lang="en-US" sz="1600" dirty="0"/>
              <a:t> </a:t>
            </a:r>
            <a:r>
              <a:rPr lang="en-US" sz="1600" dirty="0" err="1"/>
              <a:t>como</a:t>
            </a:r>
            <a:r>
              <a:rPr lang="en-US" sz="1600" dirty="0"/>
              <a:t> la </a:t>
            </a:r>
            <a:r>
              <a:rPr lang="en-US" sz="1600" dirty="0" err="1"/>
              <a:t>escasa</a:t>
            </a:r>
            <a:r>
              <a:rPr lang="en-US" sz="1600" dirty="0"/>
              <a:t> </a:t>
            </a:r>
            <a:r>
              <a:rPr lang="en-US" sz="1600" dirty="0" err="1"/>
              <a:t>amplitud</a:t>
            </a:r>
            <a:r>
              <a:rPr lang="en-US" sz="1600" dirty="0"/>
              <a:t> de </a:t>
            </a:r>
            <a:r>
              <a:rPr lang="en-US" sz="1600" dirty="0" err="1"/>
              <a:t>su</a:t>
            </a:r>
            <a:r>
              <a:rPr lang="en-US" sz="1600" dirty="0"/>
              <a:t> </a:t>
            </a:r>
            <a:r>
              <a:rPr lang="en-US" sz="1600" dirty="0" err="1"/>
              <a:t>territorio</a:t>
            </a:r>
            <a:r>
              <a:rPr lang="en-US" sz="1600" dirty="0"/>
              <a:t> </a:t>
            </a:r>
            <a:r>
              <a:rPr lang="en-US" sz="1600" dirty="0" err="1"/>
              <a:t>justifican</a:t>
            </a:r>
            <a:r>
              <a:rPr lang="en-US" sz="1600" dirty="0"/>
              <a:t> la </a:t>
            </a:r>
            <a:r>
              <a:rPr lang="en-US" sz="1600" dirty="0" err="1"/>
              <a:t>situación</a:t>
            </a:r>
            <a:r>
              <a:rPr lang="en-US" sz="1600" dirty="0"/>
              <a:t> </a:t>
            </a:r>
            <a:r>
              <a:rPr lang="en-US" sz="1600" dirty="0" err="1"/>
              <a:t>económica</a:t>
            </a:r>
            <a:r>
              <a:rPr lang="en-US" sz="1600" dirty="0"/>
              <a:t> de Melilla la </a:t>
            </a:r>
            <a:r>
              <a:rPr lang="en-US" sz="1600" dirty="0" err="1"/>
              <a:t>que</a:t>
            </a:r>
            <a:r>
              <a:rPr lang="en-US" sz="1600" dirty="0"/>
              <a:t> </a:t>
            </a:r>
            <a:r>
              <a:rPr lang="en-US" sz="1600" dirty="0" err="1"/>
              <a:t>representa</a:t>
            </a:r>
            <a:r>
              <a:rPr lang="en-US" sz="1600" dirty="0"/>
              <a:t> </a:t>
            </a:r>
            <a:r>
              <a:rPr lang="en-US" sz="1600" dirty="0" err="1"/>
              <a:t>solamente</a:t>
            </a:r>
            <a:r>
              <a:rPr lang="en-US" sz="1600" dirty="0"/>
              <a:t> </a:t>
            </a:r>
            <a:r>
              <a:rPr lang="en-US" sz="1600" dirty="0" err="1"/>
              <a:t>una</a:t>
            </a:r>
            <a:r>
              <a:rPr lang="en-US" sz="1600" dirty="0"/>
              <a:t> parte inferior de la </a:t>
            </a:r>
            <a:r>
              <a:rPr lang="en-US" sz="1600" dirty="0" err="1"/>
              <a:t>economía</a:t>
            </a:r>
            <a:r>
              <a:rPr lang="en-US" sz="1600" dirty="0"/>
              <a:t> </a:t>
            </a:r>
            <a:r>
              <a:rPr lang="en-US" sz="1600" dirty="0" err="1"/>
              <a:t>nacional</a:t>
            </a:r>
            <a:r>
              <a:rPr lang="en-US" sz="1600" dirty="0"/>
              <a:t>. Como la ciudad </a:t>
            </a:r>
            <a:r>
              <a:rPr lang="en-US" sz="1600" dirty="0" err="1"/>
              <a:t>casi</a:t>
            </a:r>
            <a:r>
              <a:rPr lang="en-US" sz="1600" dirty="0"/>
              <a:t> </a:t>
            </a:r>
            <a:r>
              <a:rPr lang="en-US" sz="1600" dirty="0" err="1"/>
              <a:t>ya</a:t>
            </a:r>
            <a:r>
              <a:rPr lang="en-US" sz="1600" dirty="0"/>
              <a:t> no </a:t>
            </a:r>
            <a:r>
              <a:rPr lang="en-US" sz="1600" dirty="0" err="1"/>
              <a:t>dispone</a:t>
            </a:r>
            <a:r>
              <a:rPr lang="en-US" sz="1600" dirty="0"/>
              <a:t> de </a:t>
            </a:r>
            <a:r>
              <a:rPr lang="en-US" sz="1600" dirty="0" err="1"/>
              <a:t>agricultura</a:t>
            </a:r>
            <a:r>
              <a:rPr lang="en-US" sz="1600" dirty="0"/>
              <a:t> </a:t>
            </a:r>
            <a:r>
              <a:rPr lang="en-US" sz="1600" dirty="0" err="1"/>
              <a:t>ni</a:t>
            </a:r>
            <a:r>
              <a:rPr lang="en-US" sz="1600" dirty="0"/>
              <a:t> de </a:t>
            </a:r>
            <a:r>
              <a:rPr lang="en-US" sz="1600" dirty="0" err="1"/>
              <a:t>ganadería</a:t>
            </a:r>
            <a:r>
              <a:rPr lang="en-US" sz="1600" dirty="0"/>
              <a:t> y </a:t>
            </a:r>
            <a:r>
              <a:rPr lang="en-US" sz="1600" dirty="0" err="1"/>
              <a:t>como</a:t>
            </a:r>
            <a:r>
              <a:rPr lang="en-US" sz="1600" dirty="0"/>
              <a:t> </a:t>
            </a:r>
            <a:r>
              <a:rPr lang="en-US" sz="1600" dirty="0" err="1"/>
              <a:t>es</a:t>
            </a:r>
            <a:r>
              <a:rPr lang="en-US" sz="1600" dirty="0"/>
              <a:t> </a:t>
            </a:r>
            <a:r>
              <a:rPr lang="en-US" sz="1600" dirty="0" err="1"/>
              <a:t>señalada</a:t>
            </a:r>
            <a:r>
              <a:rPr lang="en-US" sz="1600" dirty="0"/>
              <a:t> </a:t>
            </a:r>
            <a:r>
              <a:rPr lang="en-US" sz="1600" dirty="0" err="1"/>
              <a:t>por</a:t>
            </a:r>
            <a:r>
              <a:rPr lang="en-US" sz="1600" dirty="0"/>
              <a:t> un sector industrial </a:t>
            </a:r>
            <a:r>
              <a:rPr lang="en-US" sz="1600" dirty="0" err="1"/>
              <a:t>bastante</a:t>
            </a:r>
            <a:r>
              <a:rPr lang="en-US" sz="1600" dirty="0"/>
              <a:t> </a:t>
            </a:r>
            <a:r>
              <a:rPr lang="en-US" sz="1600" dirty="0" err="1"/>
              <a:t>reducido</a:t>
            </a:r>
            <a:r>
              <a:rPr lang="en-US" sz="1600" dirty="0"/>
              <a:t>, </a:t>
            </a:r>
            <a:r>
              <a:rPr lang="en-US" sz="1600" dirty="0" err="1"/>
              <a:t>es</a:t>
            </a:r>
            <a:r>
              <a:rPr lang="en-US" sz="1600" dirty="0"/>
              <a:t> el sector de </a:t>
            </a:r>
            <a:r>
              <a:rPr lang="en-US" sz="1600" dirty="0" err="1"/>
              <a:t>servicios</a:t>
            </a:r>
            <a:r>
              <a:rPr lang="en-US" sz="1600" dirty="0"/>
              <a:t> lo </a:t>
            </a:r>
            <a:r>
              <a:rPr lang="en-US" sz="1600" dirty="0" err="1"/>
              <a:t>que</a:t>
            </a:r>
            <a:r>
              <a:rPr lang="en-US" sz="1600" dirty="0"/>
              <a:t> </a:t>
            </a:r>
            <a:r>
              <a:rPr lang="en-US" sz="1600" dirty="0" err="1"/>
              <a:t>mantiene</a:t>
            </a:r>
            <a:r>
              <a:rPr lang="en-US" sz="1600" dirty="0"/>
              <a:t> la </a:t>
            </a:r>
            <a:r>
              <a:rPr lang="en-US" sz="1600" dirty="0" err="1"/>
              <a:t>vida</a:t>
            </a:r>
            <a:r>
              <a:rPr lang="en-US" sz="1600" dirty="0"/>
              <a:t> </a:t>
            </a:r>
            <a:r>
              <a:rPr lang="en-US" sz="1600" dirty="0" err="1"/>
              <a:t>económica</a:t>
            </a:r>
            <a:r>
              <a:rPr lang="en-US" sz="1600" dirty="0"/>
              <a:t>, con el </a:t>
            </a:r>
            <a:r>
              <a:rPr lang="en-US" sz="1600" dirty="0" err="1"/>
              <a:t>comercio</a:t>
            </a:r>
            <a:r>
              <a:rPr lang="en-US" sz="1600" dirty="0"/>
              <a:t>, el </a:t>
            </a:r>
            <a:r>
              <a:rPr lang="en-US" sz="1600" dirty="0" err="1"/>
              <a:t>transporte</a:t>
            </a:r>
            <a:r>
              <a:rPr lang="en-US" sz="1600" dirty="0"/>
              <a:t> y </a:t>
            </a:r>
            <a:r>
              <a:rPr lang="en-US" sz="1600" dirty="0" err="1"/>
              <a:t>las</a:t>
            </a:r>
            <a:r>
              <a:rPr lang="en-US" sz="1600" dirty="0"/>
              <a:t> </a:t>
            </a:r>
            <a:r>
              <a:rPr lang="en-US" sz="1600" dirty="0" err="1"/>
              <a:t>comunicaciones</a:t>
            </a:r>
            <a:r>
              <a:rPr lang="en-US" sz="16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4673273" y="1306339"/>
            <a:ext cx="4470158" cy="4572196"/>
          </a:xfrm>
        </p:spPr>
      </p:pic>
    </p:spTree>
  </p:cSld>
  <p:clrMapOvr>
    <a:masterClrMapping/>
  </p:clrMapOv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187948"/>
            <a:ext cx="8228766" cy="769441"/>
          </a:xfrm>
        </p:spPr>
        <p:txBody>
          <a:bodyPr>
            <a:spAutoFit/>
          </a:bodyPr>
          <a:lstStyle/>
          <a:p>
            <a:pPr lvl="0">
              <a:buNone/>
            </a:pPr>
            <a:r>
              <a:rPr lang="es-ES"/>
              <a:t>ZONAS TURISTICAS</a:t>
            </a:r>
          </a:p>
        </p:txBody>
      </p:sp>
      <p:sp>
        <p:nvSpPr>
          <p:cNvPr id="3" name="2 Marcador de texto"/>
          <p:cNvSpPr txBox="1">
            <a:spLocks noGrp="1"/>
          </p:cNvSpPr>
          <p:nvPr>
            <p:ph type="body" idx="4294967295"/>
          </p:nvPr>
        </p:nvSpPr>
        <p:spPr>
          <a:xfrm>
            <a:off x="4638336" y="1143047"/>
            <a:ext cx="4015269" cy="5789277"/>
          </a:xfrm>
        </p:spPr>
        <p:txBody>
          <a:bodyPr>
            <a:spAutoFit/>
          </a:bodyPr>
          <a:lstStyle/>
          <a:p>
            <a:pPr lvl="0" algn="l">
              <a:lnSpc>
                <a:spcPct val="150000"/>
              </a:lnSpc>
              <a:buNone/>
            </a:pPr>
            <a:r>
              <a:rPr lang="en-US" sz="1800" i="1" dirty="0"/>
              <a:t>- Plaza de </a:t>
            </a:r>
            <a:r>
              <a:rPr lang="en-US" sz="1800" i="1" dirty="0" err="1"/>
              <a:t>carros</a:t>
            </a:r>
            <a:r>
              <a:rPr lang="en-US" sz="1800" i="1" dirty="0"/>
              <a:t>:</a:t>
            </a:r>
          </a:p>
          <a:p>
            <a:pPr lvl="0" algn="just">
              <a:lnSpc>
                <a:spcPct val="150000"/>
              </a:lnSpc>
              <a:buNone/>
            </a:pPr>
            <a:r>
              <a:rPr lang="en-US" sz="1800" dirty="0"/>
              <a:t>En el </a:t>
            </a:r>
            <a:r>
              <a:rPr lang="en-US" sz="1800" dirty="0" err="1"/>
              <a:t>centro</a:t>
            </a:r>
            <a:r>
              <a:rPr lang="en-US" sz="1800" dirty="0"/>
              <a:t> de la ciudad se </a:t>
            </a:r>
            <a:r>
              <a:rPr lang="en-US" sz="1800" dirty="0" err="1"/>
              <a:t>encuentra</a:t>
            </a:r>
            <a:r>
              <a:rPr lang="en-US" sz="1800" dirty="0"/>
              <a:t> la Melilla del </a:t>
            </a:r>
            <a:r>
              <a:rPr lang="en-US" sz="1800" dirty="0" err="1"/>
              <a:t>siglo</a:t>
            </a:r>
            <a:r>
              <a:rPr lang="en-US" sz="1800" dirty="0"/>
              <a:t> XIX, </a:t>
            </a:r>
            <a:r>
              <a:rPr lang="en-US" sz="1800" dirty="0" err="1"/>
              <a:t>formada</a:t>
            </a:r>
            <a:r>
              <a:rPr lang="en-US" sz="1800" dirty="0"/>
              <a:t> </a:t>
            </a:r>
            <a:r>
              <a:rPr lang="en-US" sz="1800" dirty="0" err="1"/>
              <a:t>por</a:t>
            </a:r>
            <a:r>
              <a:rPr lang="en-US" sz="1800" dirty="0"/>
              <a:t> los </a:t>
            </a:r>
            <a:r>
              <a:rPr lang="en-US" sz="1800" dirty="0" err="1"/>
              <a:t>pequeños</a:t>
            </a:r>
            <a:r>
              <a:rPr lang="en-US" sz="1800" dirty="0"/>
              <a:t> barrios del </a:t>
            </a:r>
            <a:r>
              <a:rPr lang="en-US" sz="1800" dirty="0" err="1"/>
              <a:t>Fuerte</a:t>
            </a:r>
            <a:r>
              <a:rPr lang="en-US" sz="1800" dirty="0"/>
              <a:t> de San Miguel, San Carlos, La </a:t>
            </a:r>
            <a:r>
              <a:rPr lang="en-US" sz="1800" dirty="0" err="1"/>
              <a:t>Alcazaba</a:t>
            </a:r>
            <a:r>
              <a:rPr lang="en-US" sz="1800" dirty="0"/>
              <a:t> (</a:t>
            </a:r>
            <a:r>
              <a:rPr lang="en-US" sz="1800" dirty="0" err="1"/>
              <a:t>actualmente</a:t>
            </a:r>
            <a:r>
              <a:rPr lang="en-US" sz="1800" dirty="0"/>
              <a:t> </a:t>
            </a:r>
            <a:r>
              <a:rPr lang="en-US" sz="1800" dirty="0" err="1"/>
              <a:t>desaparecida</a:t>
            </a:r>
            <a:r>
              <a:rPr lang="en-US" sz="1800" dirty="0"/>
              <a:t>) y el </a:t>
            </a:r>
            <a:r>
              <a:rPr lang="en-US" sz="1800" dirty="0" err="1"/>
              <a:t>Mantele</a:t>
            </a:r>
            <a:r>
              <a:rPr lang="en-US" sz="1800" dirty="0"/>
              <a:t>.</a:t>
            </a:r>
          </a:p>
          <a:p>
            <a:pPr lvl="0" algn="just">
              <a:lnSpc>
                <a:spcPct val="150000"/>
              </a:lnSpc>
              <a:buNone/>
            </a:pPr>
            <a:r>
              <a:rPr lang="en-US" sz="1800" dirty="0"/>
              <a:t>En </a:t>
            </a:r>
            <a:r>
              <a:rPr lang="en-US" sz="1800" dirty="0" err="1"/>
              <a:t>ella</a:t>
            </a:r>
            <a:r>
              <a:rPr lang="en-US" sz="1800" dirty="0"/>
              <a:t> se </a:t>
            </a:r>
            <a:r>
              <a:rPr lang="en-US" sz="1800" dirty="0" err="1"/>
              <a:t>puede</a:t>
            </a:r>
            <a:r>
              <a:rPr lang="en-US" sz="1800" dirty="0"/>
              <a:t> </a:t>
            </a:r>
            <a:r>
              <a:rPr lang="en-US" sz="1800" dirty="0" err="1"/>
              <a:t>contemplar</a:t>
            </a:r>
            <a:r>
              <a:rPr lang="en-US" sz="1800" dirty="0"/>
              <a:t> </a:t>
            </a:r>
            <a:r>
              <a:rPr lang="en-US" sz="1800" dirty="0" err="1"/>
              <a:t>una</a:t>
            </a:r>
            <a:r>
              <a:rPr lang="en-US" sz="1800" dirty="0"/>
              <a:t> </a:t>
            </a:r>
            <a:r>
              <a:rPr lang="en-US" sz="1800" dirty="0" err="1"/>
              <a:t>panorámica</a:t>
            </a:r>
            <a:r>
              <a:rPr lang="en-US" sz="1800" dirty="0"/>
              <a:t> </a:t>
            </a:r>
            <a:r>
              <a:rPr lang="en-US" sz="1800" dirty="0" err="1"/>
              <a:t>sobre</a:t>
            </a:r>
            <a:r>
              <a:rPr lang="en-US" sz="1800" dirty="0"/>
              <a:t> el </a:t>
            </a:r>
            <a:r>
              <a:rPr lang="en-US" sz="1800" dirty="0" err="1"/>
              <a:t>foso</a:t>
            </a:r>
            <a:r>
              <a:rPr lang="en-US" sz="1800" dirty="0"/>
              <a:t> de los </a:t>
            </a:r>
            <a:r>
              <a:rPr lang="en-US" sz="1800" dirty="0" err="1"/>
              <a:t>Cameros</a:t>
            </a:r>
            <a:r>
              <a:rPr lang="en-US" sz="1800" dirty="0"/>
              <a:t> y el </a:t>
            </a:r>
            <a:r>
              <a:rPr lang="en-US" sz="1800" dirty="0" err="1"/>
              <a:t>frente</a:t>
            </a:r>
            <a:r>
              <a:rPr lang="en-US" sz="1800" dirty="0"/>
              <a:t> </a:t>
            </a:r>
            <a:r>
              <a:rPr lang="en-US" sz="1800" dirty="0" err="1"/>
              <a:t>abaluartado</a:t>
            </a:r>
            <a:r>
              <a:rPr lang="en-US" sz="1800" dirty="0"/>
              <a:t> del </a:t>
            </a:r>
            <a:r>
              <a:rPr lang="en-US" sz="1800" dirty="0" err="1"/>
              <a:t>tercer</a:t>
            </a:r>
            <a:r>
              <a:rPr lang="en-US" sz="1800" dirty="0"/>
              <a:t> </a:t>
            </a:r>
            <a:r>
              <a:rPr lang="en-US" sz="1800" dirty="0" err="1"/>
              <a:t>recinto</a:t>
            </a:r>
            <a:r>
              <a:rPr lang="en-US" sz="1800" dirty="0"/>
              <a:t> </a:t>
            </a:r>
            <a:r>
              <a:rPr lang="en-US" sz="1800" dirty="0" err="1"/>
              <a:t>amurallado</a:t>
            </a:r>
            <a:r>
              <a:rPr lang="en-US" sz="1800" dirty="0"/>
              <a:t> de Melilla la </a:t>
            </a:r>
            <a:r>
              <a:rPr lang="en-US" sz="1800" dirty="0" err="1"/>
              <a:t>Vieja</a:t>
            </a:r>
            <a:r>
              <a:rPr lang="en-US" sz="1800" dirty="0"/>
              <a:t> </a:t>
            </a:r>
            <a:r>
              <a:rPr lang="en-US" sz="1800" dirty="0" err="1"/>
              <a:t>que</a:t>
            </a:r>
            <a:r>
              <a:rPr lang="en-US" sz="1800" dirty="0"/>
              <a:t> data del </a:t>
            </a:r>
            <a:r>
              <a:rPr lang="en-US" sz="1800" dirty="0" err="1"/>
              <a:t>Siglo</a:t>
            </a:r>
            <a:r>
              <a:rPr lang="en-US" sz="1800" dirty="0"/>
              <a:t> XVIII</a:t>
            </a:r>
            <a:r>
              <a:rPr lang="en-US" sz="2000" dirty="0"/>
              <a:t>.</a:t>
            </a:r>
            <a:br>
              <a:rPr lang="en-US" sz="2000" dirty="0"/>
            </a:br>
            <a:endParaRPr lang="en-US" sz="2000" dirty="0"/>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489825" y="1796216"/>
            <a:ext cx="4015269" cy="3919026"/>
          </a:xfrm>
        </p:spPr>
      </p:pic>
    </p:spTree>
  </p:cSld>
  <p:clrMapOvr>
    <a:masterClrMapping/>
  </p:clrMapOvr>
  <p:transition>
    <p:zoom dir="in"/>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15331"/>
            <a:ext cx="32654" cy="169277"/>
          </a:xfrm>
        </p:spPr>
        <p:txBody>
          <a:bodyPr>
            <a:spAutoFit/>
          </a:bodyPr>
          <a:lstStyle/>
          <a:p>
            <a:pPr lvl="0">
              <a:buNone/>
            </a:pPr>
            <a:r>
              <a:rPr lang="es-ES" sz="500" dirty="0"/>
              <a:t>.</a:t>
            </a:r>
          </a:p>
        </p:txBody>
      </p:sp>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4748710" y="653169"/>
            <a:ext cx="4068170" cy="5477491"/>
          </a:xfrm>
        </p:spPr>
      </p:pic>
      <p:sp>
        <p:nvSpPr>
          <p:cNvPr id="4" name="3 Marcador de texto"/>
          <p:cNvSpPr txBox="1">
            <a:spLocks noGrp="1"/>
          </p:cNvSpPr>
          <p:nvPr>
            <p:ph type="body" idx="4294967295"/>
          </p:nvPr>
        </p:nvSpPr>
        <p:spPr>
          <a:xfrm>
            <a:off x="326551" y="726980"/>
            <a:ext cx="4245164" cy="6046271"/>
          </a:xfrm>
        </p:spPr>
        <p:txBody>
          <a:bodyPr>
            <a:spAutoFit/>
          </a:bodyPr>
          <a:lstStyle/>
          <a:p>
            <a:pPr lvl="0" algn="just">
              <a:lnSpc>
                <a:spcPct val="150000"/>
              </a:lnSpc>
              <a:buNone/>
            </a:pPr>
            <a:r>
              <a:rPr lang="en-US" sz="2000" i="1" dirty="0"/>
              <a:t>- </a:t>
            </a:r>
            <a:r>
              <a:rPr lang="en-US" sz="2000" i="1" dirty="0" err="1"/>
              <a:t>Iglesia</a:t>
            </a:r>
            <a:r>
              <a:rPr lang="en-US" sz="2000" i="1" dirty="0"/>
              <a:t> </a:t>
            </a:r>
            <a:r>
              <a:rPr lang="en-US" sz="2000" i="1" dirty="0" err="1"/>
              <a:t>Barroca</a:t>
            </a:r>
            <a:r>
              <a:rPr lang="en-US" sz="2000" i="1" dirty="0"/>
              <a:t> de la </a:t>
            </a:r>
            <a:r>
              <a:rPr lang="en-US" sz="2000" i="1" dirty="0" err="1"/>
              <a:t>Purísima</a:t>
            </a:r>
            <a:r>
              <a:rPr lang="en-US" sz="2000" i="1" dirty="0"/>
              <a:t> Concepción:</a:t>
            </a:r>
            <a:r>
              <a:rPr lang="en-US" sz="2000" dirty="0"/>
              <a:t/>
            </a:r>
            <a:br>
              <a:rPr lang="en-US" sz="2000" dirty="0"/>
            </a:br>
            <a:r>
              <a:rPr lang="en-US" sz="2000" dirty="0" err="1"/>
              <a:t>Comenzada</a:t>
            </a:r>
            <a:r>
              <a:rPr lang="en-US" sz="2000" dirty="0"/>
              <a:t> a </a:t>
            </a:r>
            <a:r>
              <a:rPr lang="en-US" sz="2000" dirty="0" err="1"/>
              <a:t>construir</a:t>
            </a:r>
            <a:r>
              <a:rPr lang="en-US" sz="2000" dirty="0"/>
              <a:t> en 1657 </a:t>
            </a:r>
            <a:r>
              <a:rPr lang="en-US" sz="2000" dirty="0" err="1"/>
              <a:t>por</a:t>
            </a:r>
            <a:r>
              <a:rPr lang="en-US" sz="2000" dirty="0"/>
              <a:t> el </a:t>
            </a:r>
            <a:r>
              <a:rPr lang="en-US" sz="2000" dirty="0" err="1"/>
              <a:t>gobernador</a:t>
            </a:r>
            <a:r>
              <a:rPr lang="en-US" sz="2000" dirty="0"/>
              <a:t> </a:t>
            </a:r>
            <a:r>
              <a:rPr lang="en-US" sz="2000" dirty="0" err="1"/>
              <a:t>Vázquez</a:t>
            </a:r>
            <a:r>
              <a:rPr lang="en-US" sz="2000" dirty="0"/>
              <a:t> </a:t>
            </a:r>
            <a:r>
              <a:rPr lang="en-US" sz="2000" dirty="0" err="1"/>
              <a:t>Angulo</a:t>
            </a:r>
            <a:r>
              <a:rPr lang="en-US" sz="2000" dirty="0"/>
              <a:t> </a:t>
            </a:r>
            <a:r>
              <a:rPr lang="en-US" sz="2000" dirty="0" err="1"/>
              <a:t>fue</a:t>
            </a:r>
            <a:r>
              <a:rPr lang="en-US" sz="2000" dirty="0"/>
              <a:t> </a:t>
            </a:r>
            <a:r>
              <a:rPr lang="en-US" sz="2000" dirty="0" err="1"/>
              <a:t>terminada</a:t>
            </a:r>
            <a:r>
              <a:rPr lang="en-US" sz="2000" dirty="0"/>
              <a:t> en 1683 </a:t>
            </a:r>
            <a:r>
              <a:rPr lang="en-US" sz="2000" dirty="0" err="1"/>
              <a:t>por</a:t>
            </a:r>
            <a:r>
              <a:rPr lang="en-US" sz="2000" dirty="0"/>
              <a:t> el </a:t>
            </a:r>
            <a:r>
              <a:rPr lang="en-US" sz="2000" dirty="0" err="1"/>
              <a:t>gobernador</a:t>
            </a:r>
            <a:r>
              <a:rPr lang="en-US" sz="2000" dirty="0"/>
              <a:t> </a:t>
            </a:r>
            <a:r>
              <a:rPr lang="en-US" sz="2000" dirty="0" err="1"/>
              <a:t>Toscano</a:t>
            </a:r>
            <a:r>
              <a:rPr lang="en-US" sz="2000" dirty="0"/>
              <a:t> </a:t>
            </a:r>
            <a:r>
              <a:rPr lang="en-US" sz="2000" dirty="0" err="1"/>
              <a:t>Brito.En</a:t>
            </a:r>
            <a:r>
              <a:rPr lang="en-US" sz="2000" dirty="0"/>
              <a:t> 1751 un temporal la </a:t>
            </a:r>
            <a:r>
              <a:rPr lang="en-US" sz="2000" dirty="0" err="1"/>
              <a:t>destruye</a:t>
            </a:r>
            <a:r>
              <a:rPr lang="en-US" sz="2000" dirty="0"/>
              <a:t> y se </a:t>
            </a:r>
            <a:r>
              <a:rPr lang="en-US" sz="2000" dirty="0" err="1"/>
              <a:t>inicia</a:t>
            </a:r>
            <a:r>
              <a:rPr lang="en-US" sz="2000" dirty="0"/>
              <a:t> </a:t>
            </a:r>
            <a:r>
              <a:rPr lang="en-US" sz="2000" dirty="0" err="1"/>
              <a:t>entonces</a:t>
            </a:r>
            <a:r>
              <a:rPr lang="en-US" sz="2000" dirty="0"/>
              <a:t> </a:t>
            </a:r>
            <a:r>
              <a:rPr lang="en-US" sz="2000" dirty="0" err="1"/>
              <a:t>su</a:t>
            </a:r>
            <a:r>
              <a:rPr lang="en-US" sz="2000" dirty="0"/>
              <a:t> </a:t>
            </a:r>
            <a:r>
              <a:rPr lang="en-US" sz="2000" dirty="0" err="1"/>
              <a:t>reconstrucción</a:t>
            </a:r>
            <a:r>
              <a:rPr lang="en-US" sz="2000" dirty="0"/>
              <a:t> </a:t>
            </a:r>
            <a:r>
              <a:rPr lang="en-US" sz="2000" dirty="0" err="1"/>
              <a:t>que</a:t>
            </a:r>
            <a:r>
              <a:rPr lang="en-US" sz="2000" dirty="0"/>
              <a:t> </a:t>
            </a:r>
            <a:r>
              <a:rPr lang="en-US" sz="2000" dirty="0" err="1"/>
              <a:t>finaliza</a:t>
            </a:r>
            <a:r>
              <a:rPr lang="en-US" sz="2000" dirty="0"/>
              <a:t> en 1757. Se </a:t>
            </a:r>
            <a:r>
              <a:rPr lang="en-US" sz="2000" dirty="0" err="1"/>
              <a:t>construyen</a:t>
            </a:r>
            <a:r>
              <a:rPr lang="en-US" sz="2000" dirty="0"/>
              <a:t> </a:t>
            </a:r>
            <a:r>
              <a:rPr lang="en-US" sz="2000" dirty="0" err="1"/>
              <a:t>camarines</a:t>
            </a:r>
            <a:r>
              <a:rPr lang="en-US" sz="2000" dirty="0"/>
              <a:t> y </a:t>
            </a:r>
            <a:r>
              <a:rPr lang="en-US" sz="2000" dirty="0" err="1"/>
              <a:t>una</a:t>
            </a:r>
            <a:r>
              <a:rPr lang="en-US" sz="2000" dirty="0"/>
              <a:t> </a:t>
            </a:r>
            <a:r>
              <a:rPr lang="en-US" sz="2000" dirty="0" err="1"/>
              <a:t>capilla</a:t>
            </a:r>
            <a:r>
              <a:rPr lang="en-US" sz="2000" dirty="0"/>
              <a:t>. De </a:t>
            </a:r>
            <a:r>
              <a:rPr lang="en-US" sz="2000" dirty="0" err="1"/>
              <a:t>esta</a:t>
            </a:r>
            <a:r>
              <a:rPr lang="en-US" sz="2000" dirty="0"/>
              <a:t> </a:t>
            </a:r>
            <a:r>
              <a:rPr lang="en-US" sz="2000" dirty="0" err="1"/>
              <a:t>fecha</a:t>
            </a:r>
            <a:r>
              <a:rPr lang="en-US" sz="2000" dirty="0"/>
              <a:t> data </a:t>
            </a:r>
            <a:r>
              <a:rPr lang="en-US" sz="2000" dirty="0" err="1"/>
              <a:t>toda</a:t>
            </a:r>
            <a:r>
              <a:rPr lang="en-US" sz="2000" dirty="0"/>
              <a:t> la </a:t>
            </a:r>
            <a:r>
              <a:rPr lang="en-US" sz="2000" dirty="0" err="1"/>
              <a:t>decoración</a:t>
            </a:r>
            <a:r>
              <a:rPr lang="en-US" sz="2000" dirty="0"/>
              <a:t> </a:t>
            </a:r>
            <a:r>
              <a:rPr lang="en-US" sz="2000" dirty="0" err="1"/>
              <a:t>barroca</a:t>
            </a:r>
            <a:r>
              <a:rPr lang="en-US" sz="2000" dirty="0"/>
              <a:t> en </a:t>
            </a:r>
            <a:r>
              <a:rPr lang="en-US" sz="2000" dirty="0" err="1"/>
              <a:t>yeso</a:t>
            </a:r>
            <a:r>
              <a:rPr lang="en-US" sz="2000" dirty="0"/>
              <a:t> de los arcos y </a:t>
            </a:r>
            <a:r>
              <a:rPr lang="en-US" sz="2000" dirty="0" err="1"/>
              <a:t>bóvedas</a:t>
            </a:r>
            <a:r>
              <a:rPr lang="en-US" sz="2000" dirty="0"/>
              <a:t>.</a:t>
            </a:r>
          </a:p>
        </p:txBody>
      </p:sp>
    </p:spTree>
  </p:cSld>
  <p:clrMapOvr>
    <a:masterClrMapping/>
  </p:clrMapOvr>
  <p:transition>
    <p:wedge/>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15331"/>
            <a:ext cx="32654" cy="169277"/>
          </a:xfrm>
        </p:spPr>
        <p:txBody>
          <a:bodyPr>
            <a:spAutoFit/>
          </a:bodyPr>
          <a:lstStyle/>
          <a:p>
            <a:pPr lvl="0">
              <a:buNone/>
            </a:pPr>
            <a:r>
              <a:rPr lang="es-ES" sz="500" dirty="0"/>
              <a:t>.</a:t>
            </a:r>
          </a:p>
        </p:txBody>
      </p:sp>
      <p:sp>
        <p:nvSpPr>
          <p:cNvPr id="3" name="2 Marcador de texto"/>
          <p:cNvSpPr txBox="1">
            <a:spLocks noGrp="1"/>
          </p:cNvSpPr>
          <p:nvPr>
            <p:ph type="body" idx="4294967295"/>
          </p:nvPr>
        </p:nvSpPr>
        <p:spPr>
          <a:xfrm>
            <a:off x="4673272" y="979754"/>
            <a:ext cx="4015269" cy="5078313"/>
          </a:xfrm>
        </p:spPr>
        <p:txBody>
          <a:bodyPr>
            <a:spAutoFit/>
          </a:bodyPr>
          <a:lstStyle/>
          <a:p>
            <a:pPr lvl="0" algn="l">
              <a:lnSpc>
                <a:spcPct val="150000"/>
              </a:lnSpc>
              <a:buNone/>
            </a:pPr>
            <a:r>
              <a:rPr lang="en-US" sz="2400" i="1" dirty="0"/>
              <a:t>- Escudo Imperial “Carlos I”:</a:t>
            </a:r>
            <a:r>
              <a:rPr lang="en-US" sz="2400" dirty="0"/>
              <a:t> </a:t>
            </a:r>
            <a:br>
              <a:rPr lang="en-US" sz="2400" dirty="0"/>
            </a:br>
            <a:r>
              <a:rPr lang="en-US" sz="2400" dirty="0"/>
              <a:t>En 1677, el </a:t>
            </a:r>
            <a:r>
              <a:rPr lang="en-US" sz="2400" dirty="0" err="1"/>
              <a:t>gobernador</a:t>
            </a:r>
            <a:r>
              <a:rPr lang="en-US" sz="2400" dirty="0"/>
              <a:t> </a:t>
            </a:r>
            <a:r>
              <a:rPr lang="en-US" sz="2400" dirty="0" err="1"/>
              <a:t>Frías</a:t>
            </a:r>
            <a:r>
              <a:rPr lang="en-US" sz="2400" dirty="0"/>
              <a:t> </a:t>
            </a:r>
            <a:r>
              <a:rPr lang="en-US" sz="2400" dirty="0" err="1"/>
              <a:t>rehizo</a:t>
            </a:r>
            <a:r>
              <a:rPr lang="en-US" sz="2400" dirty="0"/>
              <a:t> el </a:t>
            </a:r>
            <a:r>
              <a:rPr lang="en-US" sz="2400" dirty="0" err="1"/>
              <a:t>Torreón</a:t>
            </a:r>
            <a:r>
              <a:rPr lang="en-US" sz="2400" dirty="0"/>
              <a:t> de la Cal y dos </a:t>
            </a:r>
            <a:r>
              <a:rPr lang="en-US" sz="2400" dirty="0" err="1"/>
              <a:t>años</a:t>
            </a:r>
            <a:r>
              <a:rPr lang="en-US" sz="2400" dirty="0"/>
              <a:t> </a:t>
            </a:r>
            <a:r>
              <a:rPr lang="en-US" sz="2400" dirty="0" err="1"/>
              <a:t>después</a:t>
            </a:r>
            <a:r>
              <a:rPr lang="en-US" sz="2400" dirty="0"/>
              <a:t> </a:t>
            </a:r>
            <a:r>
              <a:rPr lang="en-US" sz="2400" dirty="0" err="1"/>
              <a:t>cavó</a:t>
            </a:r>
            <a:r>
              <a:rPr lang="en-US" sz="2400" dirty="0"/>
              <a:t> un </a:t>
            </a:r>
            <a:r>
              <a:rPr lang="en-US" sz="2400" dirty="0" err="1"/>
              <a:t>foso</a:t>
            </a:r>
            <a:r>
              <a:rPr lang="en-US" sz="2400" dirty="0"/>
              <a:t> en la </a:t>
            </a:r>
            <a:r>
              <a:rPr lang="en-US" sz="2400" dirty="0" err="1"/>
              <a:t>roca</a:t>
            </a:r>
            <a:r>
              <a:rPr lang="en-US" sz="2400" dirty="0"/>
              <a:t> con </a:t>
            </a:r>
            <a:r>
              <a:rPr lang="en-US" sz="2400" dirty="0" err="1"/>
              <a:t>puente</a:t>
            </a:r>
            <a:r>
              <a:rPr lang="en-US" sz="2400" dirty="0"/>
              <a:t> </a:t>
            </a:r>
            <a:r>
              <a:rPr lang="en-US" sz="2400" dirty="0" err="1"/>
              <a:t>levadizo</a:t>
            </a:r>
            <a:r>
              <a:rPr lang="en-US" sz="2400" dirty="0"/>
              <a:t> </a:t>
            </a:r>
            <a:r>
              <a:rPr lang="en-US" sz="2400" dirty="0" err="1"/>
              <a:t>que</a:t>
            </a:r>
            <a:r>
              <a:rPr lang="en-US" sz="2400" dirty="0"/>
              <a:t> </a:t>
            </a:r>
            <a:r>
              <a:rPr lang="en-US" sz="2400" dirty="0" err="1"/>
              <a:t>sería</a:t>
            </a:r>
            <a:r>
              <a:rPr lang="en-US" sz="2400" dirty="0"/>
              <a:t> </a:t>
            </a:r>
            <a:r>
              <a:rPr lang="en-US" sz="2400" dirty="0" err="1"/>
              <a:t>perfeccionado</a:t>
            </a:r>
            <a:r>
              <a:rPr lang="en-US" sz="2400" dirty="0"/>
              <a:t> </a:t>
            </a:r>
            <a:r>
              <a:rPr lang="en-US" sz="2400" dirty="0" err="1"/>
              <a:t>por</a:t>
            </a:r>
            <a:r>
              <a:rPr lang="en-US" sz="2400" dirty="0"/>
              <a:t> el </a:t>
            </a:r>
            <a:r>
              <a:rPr lang="en-US" sz="2400" dirty="0" err="1"/>
              <a:t>gobernador</a:t>
            </a:r>
            <a:r>
              <a:rPr lang="en-US" sz="2400" dirty="0"/>
              <a:t> </a:t>
            </a:r>
            <a:r>
              <a:rPr lang="en-US" sz="2400" dirty="0" err="1"/>
              <a:t>Toscano</a:t>
            </a:r>
            <a:r>
              <a:rPr lang="en-US" sz="2400" dirty="0"/>
              <a:t> </a:t>
            </a:r>
            <a:r>
              <a:rPr lang="en-US" sz="2400" dirty="0" err="1"/>
              <a:t>Brito</a:t>
            </a:r>
            <a:r>
              <a:rPr lang="en-US" sz="2400" dirty="0"/>
              <a:t> en 1687.</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163275" y="1143047"/>
            <a:ext cx="4408440" cy="4082318"/>
          </a:xfrm>
        </p:spPr>
      </p:pic>
    </p:spTree>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68346"/>
          </a:xfrm>
        </p:spPr>
        <p:txBody>
          <a:bodyPr/>
          <a:lstStyle/>
          <a:p>
            <a:r>
              <a:rPr lang="es-ES" u="sng" dirty="0" smtClean="0">
                <a:solidFill>
                  <a:schemeClr val="accent6">
                    <a:lumMod val="50000"/>
                  </a:schemeClr>
                </a:solidFill>
                <a:effectLst>
                  <a:outerShdw blurRad="38100" dist="38100" dir="2700000" algn="tl">
                    <a:srgbClr val="000000">
                      <a:alpha val="43137"/>
                    </a:srgbClr>
                  </a:outerShdw>
                </a:effectLst>
              </a:rPr>
              <a:t>BIBLIOGRAFÍA</a:t>
            </a:r>
            <a:endParaRPr lang="es-ES" u="sng" dirty="0">
              <a:solidFill>
                <a:schemeClr val="accent6">
                  <a:lumMod val="50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14282" y="1142984"/>
            <a:ext cx="8715436" cy="5572164"/>
          </a:xfrm>
        </p:spPr>
        <p:txBody>
          <a:bodyPr>
            <a:normAutofit/>
          </a:bodyPr>
          <a:lstStyle/>
          <a:p>
            <a:pPr>
              <a:buNone/>
            </a:pPr>
            <a:r>
              <a:rPr lang="es-ES" sz="2000" dirty="0" smtClean="0"/>
              <a:t>Andalucía:</a:t>
            </a:r>
          </a:p>
          <a:p>
            <a:r>
              <a:rPr lang="es-ES" sz="1500" u="sng" dirty="0" smtClean="0">
                <a:hlinkClick r:id="rId3"/>
              </a:rPr>
              <a:t>http://www.porlibre.com/ANDALUCIA/andalucia.htm#cordoba</a:t>
            </a:r>
            <a:endParaRPr lang="es-ES" sz="1500" dirty="0" smtClean="0"/>
          </a:p>
          <a:p>
            <a:r>
              <a:rPr lang="es-ES" sz="1500" u="sng" dirty="0" smtClean="0">
                <a:hlinkClick r:id="rId4"/>
              </a:rPr>
              <a:t>http://es.wikipedia.org/wiki/Andaluc%C3%ADa#</a:t>
            </a:r>
            <a:endParaRPr lang="es-ES" sz="1500" dirty="0" smtClean="0"/>
          </a:p>
          <a:p>
            <a:r>
              <a:rPr lang="es-ES" sz="1500" u="sng" dirty="0" smtClean="0">
                <a:hlinkClick r:id="rId5"/>
              </a:rPr>
              <a:t>http://www.andalucia.org/</a:t>
            </a:r>
            <a:endParaRPr lang="es-ES" sz="1500" dirty="0" smtClean="0"/>
          </a:p>
          <a:p>
            <a:r>
              <a:rPr lang="es-ES" sz="1500" u="sng" dirty="0" smtClean="0">
                <a:hlinkClick r:id="rId6"/>
              </a:rPr>
              <a:t>http://www.terra.es/personal2/pfigares/geogr.htm</a:t>
            </a:r>
            <a:endParaRPr lang="es-ES" sz="1500" dirty="0" smtClean="0"/>
          </a:p>
          <a:p>
            <a:r>
              <a:rPr lang="es-ES" sz="1500" u="sng" dirty="0" smtClean="0">
                <a:hlinkClick r:id="rId7"/>
              </a:rPr>
              <a:t>http://enciclopedia.us.es/index.php/Geograf%C3%ADa_f%C3%ADsica_de_Andaluc%C3%ADa</a:t>
            </a:r>
            <a:endParaRPr lang="es-ES" sz="1500" dirty="0" smtClean="0"/>
          </a:p>
          <a:p>
            <a:r>
              <a:rPr lang="es-ES" sz="1500" u="sng" dirty="0" smtClean="0">
                <a:hlinkClick r:id="rId8"/>
              </a:rPr>
              <a:t>http://enciclopedia.us.es/index.php/Geograf%C3%ADa_humana_de_Andaluc%C3%ADa</a:t>
            </a:r>
            <a:endParaRPr lang="es-ES" sz="1500" dirty="0" smtClean="0"/>
          </a:p>
          <a:p>
            <a:r>
              <a:rPr lang="es-ES" sz="1500" u="sng" dirty="0" smtClean="0">
                <a:hlinkClick r:id="rId9"/>
              </a:rPr>
              <a:t>http://club.telepolis.com/geografo/regional/espa/autonomias.htm</a:t>
            </a:r>
            <a:endParaRPr lang="es-ES" sz="1500" dirty="0" smtClean="0"/>
          </a:p>
          <a:p>
            <a:r>
              <a:rPr lang="es-ES" sz="1500" u="sng" dirty="0" smtClean="0">
                <a:hlinkClick r:id="rId10"/>
              </a:rPr>
              <a:t>http://www.aol.es/noticias/story/Andaluc%C3%ADa-es-la-comunidad-aut%C3%B3noma-con-menor-esperanza-de-vida/1165714/index.html</a:t>
            </a:r>
            <a:endParaRPr lang="es-ES" sz="1500" dirty="0" smtClean="0"/>
          </a:p>
          <a:p>
            <a:r>
              <a:rPr lang="es-ES" sz="1500" u="sng" dirty="0" smtClean="0">
                <a:hlinkClick r:id="rId11"/>
              </a:rPr>
              <a:t>http://es.wikipedia.org/wiki/Econom%C3%ADa_de_Andaluc%C3%ADa</a:t>
            </a:r>
            <a:endParaRPr lang="es-ES" sz="1500" dirty="0" smtClean="0"/>
          </a:p>
          <a:p>
            <a:r>
              <a:rPr lang="es-ES" sz="1500" u="sng" dirty="0" smtClean="0">
                <a:hlinkClick r:id="rId12"/>
              </a:rPr>
              <a:t>http://es.wikipedia.org/wiki/Transporte_en_Andaluc%C3%ADa</a:t>
            </a:r>
            <a:endParaRPr lang="es-ES" sz="1500" dirty="0" smtClean="0"/>
          </a:p>
          <a:p>
            <a:pPr>
              <a:buNone/>
            </a:pPr>
            <a:r>
              <a:rPr lang="es-ES" sz="2000" dirty="0" smtClean="0"/>
              <a:t>Aragón: </a:t>
            </a:r>
          </a:p>
          <a:p>
            <a:r>
              <a:rPr lang="es-ES" sz="1500" dirty="0" err="1" smtClean="0"/>
              <a:t>Wikipedia</a:t>
            </a:r>
            <a:endParaRPr lang="es-ES" sz="1500" dirty="0" smtClean="0"/>
          </a:p>
          <a:p>
            <a:pPr>
              <a:buNone/>
            </a:pPr>
            <a:r>
              <a:rPr lang="es-ES" sz="2000" dirty="0" smtClean="0"/>
              <a:t>Canarias:</a:t>
            </a:r>
          </a:p>
          <a:p>
            <a:r>
              <a:rPr lang="es-ES" sz="1500" dirty="0" err="1" smtClean="0"/>
              <a:t>Wikipedia</a:t>
            </a:r>
            <a:endParaRPr lang="es-ES" sz="1500" dirty="0" smtClean="0"/>
          </a:p>
          <a:p>
            <a:pPr>
              <a:buNone/>
            </a:pPr>
            <a:r>
              <a:rPr lang="es-ES" sz="2000" dirty="0" smtClean="0"/>
              <a:t>Cantabria:</a:t>
            </a:r>
          </a:p>
          <a:p>
            <a:r>
              <a:rPr lang="es-ES" sz="1500" dirty="0" err="1" smtClean="0"/>
              <a:t>Wikipedia</a:t>
            </a:r>
            <a:endParaRPr lang="es-ES" sz="1500" dirty="0" smtClean="0"/>
          </a:p>
          <a:p>
            <a:pPr>
              <a:buNone/>
            </a:pPr>
            <a:endParaRPr lang="es-ES" sz="2000" dirty="0"/>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214282" y="214290"/>
            <a:ext cx="8501122" cy="6357982"/>
          </a:xfrm>
        </p:spPr>
        <p:txBody>
          <a:bodyPr>
            <a:normAutofit fontScale="85000" lnSpcReduction="10000"/>
          </a:bodyPr>
          <a:lstStyle/>
          <a:p>
            <a:pPr>
              <a:buNone/>
            </a:pPr>
            <a:endParaRPr lang="es-ES" sz="1200" dirty="0" smtClean="0"/>
          </a:p>
          <a:p>
            <a:pPr>
              <a:buNone/>
            </a:pPr>
            <a:r>
              <a:rPr lang="es-ES" sz="2600" dirty="0" smtClean="0"/>
              <a:t>Castilla-La Mancha:</a:t>
            </a:r>
          </a:p>
          <a:p>
            <a:r>
              <a:rPr lang="es-ES" sz="1900" u="sng" dirty="0" smtClean="0">
                <a:hlinkClick r:id="rId3"/>
              </a:rPr>
              <a:t>http://es.wikipedia.org/wiki/Castilla-La_Mancha</a:t>
            </a:r>
            <a:endParaRPr lang="es-ES" sz="1900" dirty="0" smtClean="0"/>
          </a:p>
          <a:p>
            <a:r>
              <a:rPr lang="es-ES" sz="1900" u="sng" dirty="0" smtClean="0">
                <a:hlinkClick r:id="rId4"/>
              </a:rPr>
              <a:t>http://pagina.jccm.es/estadistica/noticias/Poblacion%20CLM%202007%20(Avance).pdf</a:t>
            </a:r>
            <a:endParaRPr lang="es-ES" sz="1900" dirty="0" smtClean="0"/>
          </a:p>
          <a:p>
            <a:r>
              <a:rPr lang="es-ES" sz="1900" u="sng" dirty="0" smtClean="0">
                <a:hlinkClick r:id="rId5"/>
              </a:rPr>
              <a:t>http://club.telepolis.com/geografo/regional/espa/autonomias.htm</a:t>
            </a:r>
            <a:endParaRPr lang="es-ES" sz="1900" dirty="0" smtClean="0"/>
          </a:p>
          <a:p>
            <a:r>
              <a:rPr lang="es-ES" sz="1900" u="sng" dirty="0" smtClean="0">
                <a:hlinkClick r:id="rId6"/>
              </a:rPr>
              <a:t>http://www.monumentalnet.org/castilla_la_mancha/info.php</a:t>
            </a:r>
            <a:endParaRPr lang="es-ES" sz="1900" dirty="0" smtClean="0"/>
          </a:p>
          <a:p>
            <a:r>
              <a:rPr lang="es-ES" sz="1900" u="sng" dirty="0" smtClean="0">
                <a:hlinkClick r:id="rId7"/>
              </a:rPr>
              <a:t>http://www.castillalamancha.es/clmmedioambiente/contenidos/geografia/index.asp</a:t>
            </a:r>
            <a:endParaRPr lang="es-ES" sz="1900" dirty="0" smtClean="0"/>
          </a:p>
          <a:p>
            <a:r>
              <a:rPr lang="es-ES" sz="1900" u="sng" dirty="0" smtClean="0">
                <a:hlinkClick r:id="rId8"/>
              </a:rPr>
              <a:t>http://es.wikipedia.org/wiki/Geograf%C3%ADa_de_Castilla-La_Mancha</a:t>
            </a:r>
            <a:endParaRPr lang="es-ES" sz="1900" dirty="0" smtClean="0"/>
          </a:p>
          <a:p>
            <a:r>
              <a:rPr lang="es-ES" sz="1900" u="sng" dirty="0" smtClean="0">
                <a:hlinkClick r:id="rId9"/>
              </a:rPr>
              <a:t>http://redrural.tragsatec.es/redrural/Fichas_Regionales/FichaWeb_CM.PDF</a:t>
            </a:r>
            <a:endParaRPr lang="es-ES" sz="1900" dirty="0" smtClean="0"/>
          </a:p>
          <a:p>
            <a:r>
              <a:rPr lang="es-ES" sz="1900" u="sng" dirty="0" smtClean="0">
                <a:hlinkClick r:id="rId10"/>
              </a:rPr>
              <a:t>http://www.ico.es/web/descargas/paginas/1235962_Situacion%20%20Economica%20Castilla-La%20Mancha%2001-02-08.pdf</a:t>
            </a:r>
            <a:endParaRPr lang="es-ES" sz="1900" dirty="0" smtClean="0"/>
          </a:p>
          <a:p>
            <a:r>
              <a:rPr lang="es-ES" sz="1900" u="sng" dirty="0" smtClean="0">
                <a:hlinkClick r:id="rId11"/>
              </a:rPr>
              <a:t>http://www.porlibre.com/CASTILLALAMANCHA/castillalamancha.htm#toledo</a:t>
            </a:r>
            <a:endParaRPr lang="es-ES" sz="1900" dirty="0" smtClean="0"/>
          </a:p>
          <a:p>
            <a:pPr>
              <a:buNone/>
            </a:pPr>
            <a:r>
              <a:rPr lang="es-ES" sz="2600" dirty="0" smtClean="0"/>
              <a:t>Castilla y León:</a:t>
            </a:r>
          </a:p>
          <a:p>
            <a:r>
              <a:rPr lang="es-ES" sz="1900" u="sng" dirty="0" smtClean="0">
                <a:hlinkClick r:id="rId5"/>
              </a:rPr>
              <a:t>http://club.telepolis.com/geografo/regional/espa/autonomias.htm</a:t>
            </a:r>
            <a:endParaRPr lang="es-ES" sz="1900" dirty="0" smtClean="0"/>
          </a:p>
          <a:p>
            <a:r>
              <a:rPr lang="es-ES" sz="1900" dirty="0" err="1" smtClean="0"/>
              <a:t>Wikipedia</a:t>
            </a:r>
            <a:endParaRPr lang="es-ES" sz="1900" dirty="0" smtClean="0"/>
          </a:p>
          <a:p>
            <a:pPr>
              <a:buNone/>
            </a:pPr>
            <a:r>
              <a:rPr lang="es-ES" sz="2600" dirty="0" smtClean="0"/>
              <a:t>Cataluña:</a:t>
            </a:r>
          </a:p>
          <a:p>
            <a:r>
              <a:rPr lang="es-ES" sz="1900" dirty="0" err="1" smtClean="0"/>
              <a:t>Wikipedia</a:t>
            </a:r>
            <a:endParaRPr lang="es-ES" sz="1900" dirty="0" smtClean="0"/>
          </a:p>
          <a:p>
            <a:pPr>
              <a:buNone/>
            </a:pPr>
            <a:r>
              <a:rPr lang="es-ES" sz="2600" dirty="0" smtClean="0"/>
              <a:t>Comunidad de Madrid:</a:t>
            </a:r>
          </a:p>
          <a:p>
            <a:r>
              <a:rPr lang="es-ES" sz="1900" u="sng" dirty="0" smtClean="0">
                <a:hlinkClick r:id="rId5"/>
              </a:rPr>
              <a:t>http://club.telepolis.com/geografo/regional/espa/autonomias.htm</a:t>
            </a:r>
            <a:endParaRPr lang="es-ES" sz="1900" dirty="0" smtClean="0"/>
          </a:p>
          <a:p>
            <a:r>
              <a:rPr lang="es-ES" sz="1900" dirty="0" err="1" smtClean="0"/>
              <a:t>Wikipedia</a:t>
            </a:r>
            <a:endParaRPr lang="es-ES" sz="1900" dirty="0" smtClean="0"/>
          </a:p>
          <a:p>
            <a:pPr>
              <a:buNone/>
            </a:pPr>
            <a:r>
              <a:rPr lang="es-ES" sz="2400" dirty="0" smtClean="0"/>
              <a:t>Comunidad Foral de Navarra:</a:t>
            </a:r>
          </a:p>
          <a:p>
            <a:r>
              <a:rPr lang="es-ES" sz="1800" dirty="0" err="1" smtClean="0"/>
              <a:t>Wikipedia</a:t>
            </a:r>
            <a:endParaRPr lang="es-ES" sz="1800" dirty="0" smtClean="0"/>
          </a:p>
          <a:p>
            <a:endParaRPr lang="es-ES" sz="2400" dirty="0" smtClean="0"/>
          </a:p>
          <a:p>
            <a:endParaRPr lang="es-ES" sz="24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sz="1200" dirty="0" smtClean="0"/>
          </a:p>
          <a:p>
            <a:pPr>
              <a:buNone/>
            </a:pPr>
            <a:endParaRPr lang="es-ES" dirty="0"/>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a:xfrm>
            <a:off x="214282" y="142852"/>
            <a:ext cx="8715436" cy="6572296"/>
          </a:xfrm>
        </p:spPr>
        <p:txBody>
          <a:bodyPr>
            <a:normAutofit fontScale="40000" lnSpcReduction="20000"/>
          </a:bodyPr>
          <a:lstStyle/>
          <a:p>
            <a:pPr>
              <a:buNone/>
            </a:pPr>
            <a:r>
              <a:rPr lang="es-ES" sz="5000" dirty="0" err="1" smtClean="0"/>
              <a:t>Comunitat</a:t>
            </a:r>
            <a:r>
              <a:rPr lang="es-ES" sz="5000" dirty="0" smtClean="0"/>
              <a:t> Valenciana:</a:t>
            </a:r>
          </a:p>
          <a:p>
            <a:r>
              <a:rPr lang="es-ES" sz="3500" u="sng" dirty="0" smtClean="0">
                <a:hlinkClick r:id="rId3"/>
              </a:rPr>
              <a:t>http://club.telepolis.com/geografo/regional/espa/autonomias.htm</a:t>
            </a:r>
            <a:endParaRPr lang="es-ES" sz="3500" dirty="0" smtClean="0"/>
          </a:p>
          <a:p>
            <a:r>
              <a:rPr lang="es-ES" sz="3500" dirty="0" err="1" smtClean="0"/>
              <a:t>Wikipedia</a:t>
            </a:r>
            <a:endParaRPr lang="es-ES" sz="3500" dirty="0" smtClean="0"/>
          </a:p>
          <a:p>
            <a:pPr>
              <a:buNone/>
            </a:pPr>
            <a:r>
              <a:rPr lang="es-ES" sz="5000" dirty="0" smtClean="0"/>
              <a:t>Extremadura:</a:t>
            </a:r>
          </a:p>
          <a:p>
            <a:r>
              <a:rPr lang="es-ES" sz="3500" dirty="0" err="1" smtClean="0"/>
              <a:t>Wikipedia</a:t>
            </a:r>
            <a:endParaRPr lang="es-ES" sz="3500" dirty="0" smtClean="0"/>
          </a:p>
          <a:p>
            <a:pPr>
              <a:buNone/>
            </a:pPr>
            <a:r>
              <a:rPr lang="es-ES" sz="5000" dirty="0" smtClean="0"/>
              <a:t>Galicia:</a:t>
            </a:r>
          </a:p>
          <a:p>
            <a:r>
              <a:rPr lang="es-ES" sz="3500" dirty="0" err="1" smtClean="0"/>
              <a:t>Wikipedia</a:t>
            </a:r>
            <a:endParaRPr lang="es-ES" sz="3500" dirty="0" smtClean="0"/>
          </a:p>
          <a:p>
            <a:pPr>
              <a:buNone/>
            </a:pPr>
            <a:r>
              <a:rPr lang="es-ES" sz="5000" dirty="0" smtClean="0"/>
              <a:t>Illes Balears:</a:t>
            </a:r>
          </a:p>
          <a:p>
            <a:r>
              <a:rPr lang="es-ES" sz="3500" dirty="0" err="1" smtClean="0"/>
              <a:t>Wikipedia</a:t>
            </a:r>
            <a:endParaRPr lang="es-ES" sz="3500" dirty="0" smtClean="0"/>
          </a:p>
          <a:p>
            <a:pPr>
              <a:buNone/>
            </a:pPr>
            <a:r>
              <a:rPr lang="es-ES" sz="5000" dirty="0" smtClean="0"/>
              <a:t>La Rioja:</a:t>
            </a:r>
          </a:p>
          <a:p>
            <a:r>
              <a:rPr lang="es-ES" sz="3500" dirty="0" err="1" smtClean="0"/>
              <a:t>Wikipedia</a:t>
            </a:r>
            <a:endParaRPr lang="es-ES" sz="3500" dirty="0" smtClean="0"/>
          </a:p>
          <a:p>
            <a:pPr>
              <a:buNone/>
            </a:pPr>
            <a:r>
              <a:rPr lang="es-ES" sz="5000" dirty="0" smtClean="0"/>
              <a:t>País Vasco:</a:t>
            </a:r>
          </a:p>
          <a:p>
            <a:r>
              <a:rPr lang="es-ES" u="sng" dirty="0" smtClean="0">
                <a:hlinkClick r:id="rId4"/>
              </a:rPr>
              <a:t>http://es.wikipedia.org/wiki/Pa%C3%ADs_Vasco</a:t>
            </a:r>
            <a:endParaRPr lang="es-ES" dirty="0" smtClean="0"/>
          </a:p>
          <a:p>
            <a:r>
              <a:rPr lang="es-ES" u="sng" dirty="0" smtClean="0">
                <a:hlinkClick r:id="rId3"/>
              </a:rPr>
              <a:t>http://club.telepolis.com/geografo/regional/espa/autonomias.htm</a:t>
            </a:r>
            <a:endParaRPr lang="es-ES" dirty="0" smtClean="0"/>
          </a:p>
          <a:p>
            <a:r>
              <a:rPr lang="es-ES" u="sng" dirty="0" smtClean="0">
                <a:hlinkClick r:id="rId5"/>
              </a:rPr>
              <a:t>http://www.escuelai.com/spanish_culture/ciudades_espanolas/paisvasco.html</a:t>
            </a:r>
            <a:endParaRPr lang="es-ES" dirty="0" smtClean="0"/>
          </a:p>
          <a:p>
            <a:r>
              <a:rPr lang="es-ES" u="sng" dirty="0" smtClean="0">
                <a:hlinkClick r:id="rId6"/>
              </a:rPr>
              <a:t>http://enciclopedia.us.es/index.php/Pa%C3%ADs_Vasco_(Espa%C3%B1a)</a:t>
            </a:r>
            <a:endParaRPr lang="es-ES" dirty="0" smtClean="0"/>
          </a:p>
          <a:p>
            <a:r>
              <a:rPr lang="es-ES" u="sng" dirty="0" smtClean="0">
                <a:hlinkClick r:id="rId7"/>
              </a:rPr>
              <a:t>http://www.voyagesphotosmanu.com/poblacion_pais_vasco.html</a:t>
            </a:r>
            <a:endParaRPr lang="es-ES" dirty="0" smtClean="0"/>
          </a:p>
          <a:p>
            <a:r>
              <a:rPr lang="es-ES" u="sng" dirty="0" smtClean="0">
                <a:hlinkClick r:id="rId8"/>
              </a:rPr>
              <a:t>http://www.ico.es/web/descargas/paginas/5813855_Situacion%20%20Economica%20Pais%20Vasco_16-02-07.pdf</a:t>
            </a:r>
            <a:endParaRPr lang="es-ES" dirty="0" smtClean="0"/>
          </a:p>
          <a:p>
            <a:r>
              <a:rPr lang="es-ES" u="sng" dirty="0" smtClean="0">
                <a:hlinkClick r:id="rId9"/>
              </a:rPr>
              <a:t>http://www.voyagesphotosmanu.com/economia_pais_vasco.html</a:t>
            </a:r>
            <a:endParaRPr lang="es-ES" dirty="0" smtClean="0"/>
          </a:p>
          <a:p>
            <a:r>
              <a:rPr lang="es-ES" u="sng" dirty="0" smtClean="0">
                <a:hlinkClick r:id="rId10"/>
              </a:rPr>
              <a:t>http://www9.euskadi.net/negocios/enviroment_c.htm</a:t>
            </a:r>
            <a:endParaRPr lang="es-ES" dirty="0" smtClean="0"/>
          </a:p>
          <a:p>
            <a:r>
              <a:rPr lang="es-ES" u="sng" dirty="0" smtClean="0">
                <a:hlinkClick r:id="rId11"/>
              </a:rPr>
              <a:t>http://www.euskosare.org/euskal_herria/aurkezpena_eh/ekonomia/sector_secundario</a:t>
            </a:r>
            <a:endParaRPr lang="es-ES" dirty="0" smtClean="0"/>
          </a:p>
          <a:p>
            <a:r>
              <a:rPr lang="es-ES" u="sng" dirty="0" smtClean="0">
                <a:hlinkClick r:id="rId12"/>
              </a:rPr>
              <a:t>http://www.euskosare.org/euskal_herria/aurkezpena_eh/ekonomia/sector_terciario</a:t>
            </a:r>
            <a:endParaRPr lang="es-ES" dirty="0" smtClean="0"/>
          </a:p>
          <a:p>
            <a:r>
              <a:rPr lang="es-ES" u="sng" dirty="0" smtClean="0">
                <a:hlinkClick r:id="rId13"/>
              </a:rPr>
              <a:t>http://redrural.tragsatec.es/redrural/Fichas_Regionales/FichaWeb_PV.pdf</a:t>
            </a:r>
            <a:endParaRPr lang="es-ES" dirty="0" smtClean="0"/>
          </a:p>
          <a:p>
            <a:r>
              <a:rPr lang="es-ES" u="sng" dirty="0" smtClean="0">
                <a:hlinkClick r:id="rId14"/>
              </a:rPr>
              <a:t>http://www.red2000.com/spain/region/1r-vasc.html</a:t>
            </a:r>
            <a:endParaRPr lang="es-ES" dirty="0" smtClean="0"/>
          </a:p>
          <a:p>
            <a:r>
              <a:rPr lang="es-ES" u="sng" dirty="0" smtClean="0">
                <a:hlinkClick r:id="rId15"/>
              </a:rPr>
              <a:t>http://www.elpais.com/articulo/pais/vasco/esperanza/vida/vascos/crecera/anos/proxima/decada/elpepiesppvs/20090414elpvas_1/Tes</a:t>
            </a:r>
            <a:endParaRPr lang="es-ES" dirty="0" smtClean="0"/>
          </a:p>
          <a:p>
            <a:r>
              <a:rPr lang="es-ES" u="sng" dirty="0" smtClean="0">
                <a:hlinkClick r:id="rId16"/>
              </a:rPr>
              <a:t>http://www.porlibre.com/EUSKADI/euskadi.htm#guipuzcoa</a:t>
            </a:r>
            <a:endParaRPr lang="es-ES" dirty="0" smtClean="0"/>
          </a:p>
          <a:p>
            <a:r>
              <a:rPr lang="es-ES" u="sng" dirty="0" smtClean="0">
                <a:hlinkClick r:id="rId17"/>
              </a:rPr>
              <a:t>http://www.voyagesphotosmanu.com/geografia_pais_vasco.html</a:t>
            </a:r>
            <a:endParaRPr lang="es-ES" dirty="0" smtClean="0"/>
          </a:p>
          <a:p>
            <a:endParaRPr lang="es-ES" dirty="0" smtClean="0"/>
          </a:p>
          <a:p>
            <a:pPr>
              <a:buNone/>
            </a:pP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0"/>
            <a:ext cx="8229600" cy="1143000"/>
          </a:xfrm>
        </p:spPr>
        <p:txBody>
          <a:bodyPr/>
          <a:lstStyle/>
          <a:p>
            <a:r>
              <a:rPr lang="es-ES"/>
              <a:t>Clima y vegetación</a:t>
            </a:r>
          </a:p>
        </p:txBody>
      </p:sp>
      <p:sp>
        <p:nvSpPr>
          <p:cNvPr id="15363" name="Rectangle 3"/>
          <p:cNvSpPr>
            <a:spLocks noGrp="1" noChangeArrowheads="1"/>
          </p:cNvSpPr>
          <p:nvPr>
            <p:ph type="body" idx="1"/>
          </p:nvPr>
        </p:nvSpPr>
        <p:spPr>
          <a:xfrm>
            <a:off x="468313" y="908050"/>
            <a:ext cx="8229600" cy="5949950"/>
          </a:xfrm>
        </p:spPr>
        <p:txBody>
          <a:bodyPr/>
          <a:lstStyle/>
          <a:p>
            <a:pPr>
              <a:lnSpc>
                <a:spcPct val="80000"/>
              </a:lnSpc>
            </a:pPr>
            <a:r>
              <a:rPr lang="es-ES" sz="1600">
                <a:solidFill>
                  <a:schemeClr val="tx2"/>
                </a:solidFill>
              </a:rPr>
              <a:t>Aunque el clima de Aragón puede considerarse, en general, como continental moderado, su irregular orografía hace que se creen varios climas o microclimas a lo largo y ancho de toda la comunidad. Desde la alta montaña, con hielos perpetuos (glaciares), hasta zonas esteparias como los Monegros pasando por el clima continental intenso de la zona de Teruel-Daroca.</a:t>
            </a:r>
          </a:p>
          <a:p>
            <a:pPr>
              <a:lnSpc>
                <a:spcPct val="80000"/>
              </a:lnSpc>
            </a:pPr>
            <a:r>
              <a:rPr lang="es-ES" sz="1600">
                <a:solidFill>
                  <a:schemeClr val="tx2"/>
                </a:solidFill>
              </a:rPr>
              <a:t>Las temperaturas medias son muy dependientes de la altura. En el valle del Ebro los inviernos son relativamente moderados (aunque la sensación térmica disminuya mucho con el fuerte viento norte) y las temperaturas en verano pueden alcanzar los 40 °C. En las zonas de montaña los inviernos son más largos y las temperaturas medias pueden ser hasta 10 °C más bajas que en el valle. Dos son los vientos más importantes de Aragón: el cierzo o norte y el de levante o bochorno. El primero es un viento que recorre el valle del Ebro de noroeste a sureste y que puede presentar gran fuerza y velocidad. El segundo es un viento cálido, más irregular y suave procedente del sur-este. </a:t>
            </a: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endParaRPr lang="es-ES" sz="1600">
              <a:solidFill>
                <a:schemeClr val="tx2"/>
              </a:solidFill>
            </a:endParaRPr>
          </a:p>
          <a:p>
            <a:pPr>
              <a:lnSpc>
                <a:spcPct val="80000"/>
              </a:lnSpc>
            </a:pPr>
            <a:r>
              <a:rPr lang="es-ES" sz="1600">
                <a:solidFill>
                  <a:schemeClr val="tx2"/>
                </a:solidFill>
              </a:rPr>
              <a:t>La vegetación sigue las oscilaciones del relieve y del clima. Hay una gran variedad, ya sea vegetación silvestre o cultivos humanos. En las zonas altas se pueden encontrar bosques (pinos, abetos, hayas, robles), matorrales y prados, mientras que las zonas del valle del Ebro son explotadas para uso agrícola.</a:t>
            </a:r>
          </a:p>
        </p:txBody>
      </p:sp>
      <p:pic>
        <p:nvPicPr>
          <p:cNvPr id="15364" name="Picture 4" descr="http://upload.wikimedia.org/wikipedia/commons/thumb/e/ec/Formigal_2007.jpg/250px-Formigal_2007.jpg">
            <a:hlinkClick r:id="rId3"/>
          </p:cNvPr>
          <p:cNvPicPr>
            <a:picLocks noChangeAspect="1" noChangeArrowheads="1"/>
          </p:cNvPicPr>
          <p:nvPr/>
        </p:nvPicPr>
        <p:blipFill>
          <a:blip r:embed="rId4" r:link="rId5" cstate="print"/>
          <a:srcRect/>
          <a:stretch>
            <a:fillRect/>
          </a:stretch>
        </p:blipFill>
        <p:spPr bwMode="auto">
          <a:xfrm>
            <a:off x="3492500" y="3357563"/>
            <a:ext cx="4679950" cy="179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a:bodyPr>
          <a:lstStyle/>
          <a:p>
            <a:pPr>
              <a:buNone/>
            </a:pPr>
            <a:r>
              <a:rPr lang="es-ES" sz="2000" dirty="0" smtClean="0"/>
              <a:t>Principado de Asturias:</a:t>
            </a:r>
          </a:p>
          <a:p>
            <a:r>
              <a:rPr lang="es-ES" sz="1500" u="sng" dirty="0" smtClean="0">
                <a:hlinkClick r:id="rId3"/>
              </a:rPr>
              <a:t>http://club.telepolis.com/geografo/regional/espa/autonomias.htm</a:t>
            </a:r>
            <a:endParaRPr lang="es-ES" sz="1500" dirty="0" smtClean="0"/>
          </a:p>
          <a:p>
            <a:r>
              <a:rPr lang="es-ES" sz="1500" dirty="0" err="1" smtClean="0"/>
              <a:t>Wikipedia</a:t>
            </a:r>
            <a:endParaRPr lang="es-ES" sz="1500" dirty="0" smtClean="0"/>
          </a:p>
          <a:p>
            <a:pPr>
              <a:buNone/>
            </a:pPr>
            <a:r>
              <a:rPr lang="es-ES" sz="2000" dirty="0" smtClean="0"/>
              <a:t>Región de Murcia:</a:t>
            </a:r>
          </a:p>
          <a:p>
            <a:r>
              <a:rPr lang="es-ES" sz="1500" dirty="0" err="1" smtClean="0"/>
              <a:t>Wikipedia</a:t>
            </a:r>
            <a:endParaRPr lang="es-ES" sz="1500" dirty="0" smtClean="0"/>
          </a:p>
          <a:p>
            <a:pPr>
              <a:buNone/>
            </a:pPr>
            <a:r>
              <a:rPr lang="es-ES" sz="2000" dirty="0" smtClean="0"/>
              <a:t>Ciudades autónomas de Ceuta y Melilla:</a:t>
            </a:r>
          </a:p>
          <a:p>
            <a:r>
              <a:rPr lang="es-ES" sz="1500" dirty="0" err="1" smtClean="0"/>
              <a:t>Wikipedia</a:t>
            </a:r>
            <a:endParaRPr lang="es-ES" sz="15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s-ES"/>
              <a:t>Hidrografía</a:t>
            </a:r>
          </a:p>
        </p:txBody>
      </p:sp>
      <p:sp>
        <p:nvSpPr>
          <p:cNvPr id="16387" name="Rectangle 3"/>
          <p:cNvSpPr>
            <a:spLocks noGrp="1" noChangeArrowheads="1"/>
          </p:cNvSpPr>
          <p:nvPr>
            <p:ph type="body" idx="1"/>
          </p:nvPr>
        </p:nvSpPr>
        <p:spPr/>
        <p:txBody>
          <a:bodyPr/>
          <a:lstStyle/>
          <a:p>
            <a:pPr>
              <a:lnSpc>
                <a:spcPct val="80000"/>
              </a:lnSpc>
            </a:pPr>
            <a:r>
              <a:rPr lang="es-ES" sz="1800">
                <a:solidFill>
                  <a:schemeClr val="tx2"/>
                </a:solidFill>
              </a:rPr>
              <a:t>La mayor parte de los ríos aragoneses son afluentes del Ebro, que es el más caudaloso de España y divide en dos a la comunidad. De los afluentes de la margen izquierda del río, es decir los ríos con origen en el pirineo, destacan el río Aragón, que nace en Huesca pero desemboca en la comunidad de Navarra, el Gállego y el Cinca, el cual se une al Segre justo antes de desembocar en el Ebro a la altura de Mequinenza. En la margen derecha destacan el Jalón, el Huerva y el Guadalope.</a:t>
            </a:r>
          </a:p>
          <a:p>
            <a:pPr>
              <a:lnSpc>
                <a:spcPct val="80000"/>
              </a:lnSpc>
            </a:pPr>
            <a:r>
              <a:rPr lang="es-ES" sz="1800">
                <a:solidFill>
                  <a:schemeClr val="tx2"/>
                </a:solidFill>
              </a:rPr>
              <a:t>En el cauce del río Ebro, cerca del límite con Cataluña, se sitúa el Embalse de </a:t>
            </a:r>
          </a:p>
          <a:p>
            <a:pPr>
              <a:lnSpc>
                <a:spcPct val="80000"/>
              </a:lnSpc>
            </a:pPr>
            <a:r>
              <a:rPr lang="es-ES" sz="1800">
                <a:solidFill>
                  <a:schemeClr val="tx2"/>
                </a:solidFill>
              </a:rPr>
              <a:t>Mequinenza, de 1530 hm³ y una longitud de unos 110 km; es conocido popularmente como el “Mar de Aragón”.</a:t>
            </a:r>
          </a:p>
          <a:p>
            <a:pPr>
              <a:lnSpc>
                <a:spcPct val="80000"/>
              </a:lnSpc>
            </a:pPr>
            <a:r>
              <a:rPr lang="es-ES" sz="1800">
                <a:solidFill>
                  <a:schemeClr val="tx2"/>
                </a:solidFill>
              </a:rPr>
              <a:t>Mención aparte dentro de la hidrografía merecen los pequeños lagos de montaña pirenaicos llamados ibones. Estos lagos, de gran belleza paisajística, tienen su origen en la última glaciación y se suelen encontrar por encima de los 2000 m.</a:t>
            </a:r>
          </a:p>
          <a:p>
            <a:pPr>
              <a:lnSpc>
                <a:spcPct val="80000"/>
              </a:lnSpc>
            </a:pPr>
            <a:r>
              <a:rPr lang="es-ES" sz="1800">
                <a:solidFill>
                  <a:schemeClr val="tx2"/>
                </a:solidFill>
              </a:rPr>
              <a:t>Cabe destacar a su vez que la Comunidad Autónoma pertenece a tres confederaciones hidrográficas, la ya citada del Ebro, la del Tajo (que nace en la sierra de Albarracín) y la del Mediterráneo que tiene como principal río en esta comunidad al Turia.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s-ES"/>
              <a:t>El río Ebro en Zaragoza</a:t>
            </a:r>
          </a:p>
        </p:txBody>
      </p:sp>
      <p:sp>
        <p:nvSpPr>
          <p:cNvPr id="17413" name="Rectangle 5"/>
          <p:cNvSpPr>
            <a:spLocks noGrp="1" noChangeArrowheads="1"/>
          </p:cNvSpPr>
          <p:nvPr>
            <p:ph type="body" idx="1"/>
          </p:nvPr>
        </p:nvSpPr>
        <p:spPr/>
        <p:txBody>
          <a:bodyPr/>
          <a:lstStyle/>
          <a:p>
            <a:endParaRPr lang="es-ES"/>
          </a:p>
        </p:txBody>
      </p:sp>
      <p:pic>
        <p:nvPicPr>
          <p:cNvPr id="17415" name="Picture 7" descr="click to zoom"/>
          <p:cNvPicPr>
            <a:picLocks noChangeAspect="1" noChangeArrowheads="1"/>
          </p:cNvPicPr>
          <p:nvPr/>
        </p:nvPicPr>
        <p:blipFill>
          <a:blip r:embed="rId3" cstate="print"/>
          <a:srcRect/>
          <a:stretch>
            <a:fillRect/>
          </a:stretch>
        </p:blipFill>
        <p:spPr bwMode="auto">
          <a:xfrm>
            <a:off x="827088" y="1341438"/>
            <a:ext cx="7056437" cy="529431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s-ES"/>
              <a:t>Economía</a:t>
            </a:r>
          </a:p>
        </p:txBody>
      </p:sp>
      <p:sp>
        <p:nvSpPr>
          <p:cNvPr id="18435" name="Rectangle 3"/>
          <p:cNvSpPr>
            <a:spLocks noGrp="1" noChangeArrowheads="1"/>
          </p:cNvSpPr>
          <p:nvPr>
            <p:ph type="body" idx="1"/>
          </p:nvPr>
        </p:nvSpPr>
        <p:spPr>
          <a:xfrm>
            <a:off x="323850" y="1989138"/>
            <a:ext cx="8229600" cy="4530725"/>
          </a:xfrm>
        </p:spPr>
        <p:txBody>
          <a:bodyPr/>
          <a:lstStyle/>
          <a:p>
            <a:pPr>
              <a:lnSpc>
                <a:spcPct val="80000"/>
              </a:lnSpc>
            </a:pPr>
            <a:r>
              <a:rPr lang="es-ES" sz="2000">
                <a:solidFill>
                  <a:schemeClr val="tx2"/>
                </a:solidFill>
              </a:rPr>
              <a:t>Su economía tradicional perteneciente al sector primario con predominio de los cultivos cerealísticos y forrajeros, apoyados por una cabaña ovina importante, se ha visto muy modificada en los últimos años por el ascenso imparable del sector industrial, de servicios y comercio, seguido del turismo. A estos efectos resulta destacable el papel de Zaragoza y su capacidad comercial y logística en el sector noreste peninsular.</a:t>
            </a:r>
          </a:p>
          <a:p>
            <a:pPr>
              <a:lnSpc>
                <a:spcPct val="80000"/>
              </a:lnSpc>
            </a:pPr>
            <a:r>
              <a:rPr lang="es-ES" sz="2000">
                <a:solidFill>
                  <a:schemeClr val="tx2"/>
                </a:solidFill>
              </a:rPr>
              <a:t>El PIB de Aragón supone el 3% del PIB total de España, situándose el PIB per cápita, en el año 2005, en 22.403 €. La empresa Opel (General Motors) tiene una factoría situada cerca de la ciudad de Zaragoza, en el municipio de Figueruelas. Existen otras empresas importantes en generación eléctrica como Endesa con su Central Térmica Teruel, en Andorra; la papelera SAICA, en Zaragoza y Burgo de Ebro; ICT Ibérica, también en el Burgo de Ebro, Pikolín, Sabeco, Inditex, BSH, o Chocolates Lacasa, en Zaragoza capital; o la maderera de Cella, la tercera de Europa.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s-ES"/>
              <a:t>Energía</a:t>
            </a:r>
          </a:p>
        </p:txBody>
      </p:sp>
      <p:sp>
        <p:nvSpPr>
          <p:cNvPr id="19459" name="Rectangle 3"/>
          <p:cNvSpPr>
            <a:spLocks noGrp="1" noChangeArrowheads="1"/>
          </p:cNvSpPr>
          <p:nvPr>
            <p:ph type="body" idx="1"/>
          </p:nvPr>
        </p:nvSpPr>
        <p:spPr/>
        <p:txBody>
          <a:bodyPr/>
          <a:lstStyle/>
          <a:p>
            <a:pPr>
              <a:lnSpc>
                <a:spcPct val="80000"/>
              </a:lnSpc>
            </a:pPr>
            <a:r>
              <a:rPr lang="es-ES" sz="2800" b="1">
                <a:solidFill>
                  <a:schemeClr val="tx2"/>
                </a:solidFill>
              </a:rPr>
              <a:t>Producción de energía eléctrica:</a:t>
            </a:r>
            <a:endParaRPr lang="es-ES" sz="2800">
              <a:solidFill>
                <a:schemeClr val="tx2"/>
              </a:solidFill>
            </a:endParaRPr>
          </a:p>
          <a:p>
            <a:pPr>
              <a:lnSpc>
                <a:spcPct val="80000"/>
              </a:lnSpc>
            </a:pPr>
            <a:r>
              <a:rPr lang="es-ES" sz="2800">
                <a:solidFill>
                  <a:schemeClr val="tx2"/>
                </a:solidFill>
              </a:rPr>
              <a:t>A mediados de 2.009 Aragón contaba con una potencia eléctrica instalada de 7.094,03 MW. </a:t>
            </a:r>
          </a:p>
          <a:p>
            <a:pPr>
              <a:lnSpc>
                <a:spcPct val="80000"/>
              </a:lnSpc>
            </a:pPr>
            <a:r>
              <a:rPr lang="es-ES" sz="2800">
                <a:solidFill>
                  <a:schemeClr val="tx2"/>
                </a:solidFill>
              </a:rPr>
              <a:t>En 2.008, la producción de energías renovables respecto al consumo total de energía primaria se situó en Aragón en el 13,83%, frente al 6,7% del resto de España. Mientras que en la producción eléctrica la aportación de las renovables con respecto al consumo final eléctrico se situó en el 69,67%, frente al 18% de la media española. Además, el 47% de la energía producida en Aragón tuvo como fin la exportación a otras CC.AA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s-ES" sz="3200"/>
              <a:t>Las principales instalaciones de producción energética son:</a:t>
            </a:r>
          </a:p>
        </p:txBody>
      </p:sp>
      <p:sp>
        <p:nvSpPr>
          <p:cNvPr id="20483" name="Rectangle 3"/>
          <p:cNvSpPr>
            <a:spLocks noGrp="1" noChangeArrowheads="1"/>
          </p:cNvSpPr>
          <p:nvPr>
            <p:ph type="body" idx="1"/>
          </p:nvPr>
        </p:nvSpPr>
        <p:spPr/>
        <p:txBody>
          <a:bodyPr/>
          <a:lstStyle/>
          <a:p>
            <a:pPr>
              <a:lnSpc>
                <a:spcPct val="80000"/>
              </a:lnSpc>
            </a:pPr>
            <a:r>
              <a:rPr lang="es-ES" sz="2000">
                <a:solidFill>
                  <a:schemeClr val="tx2"/>
                </a:solidFill>
              </a:rPr>
              <a:t>Centrales térmicas de carbón: Teruel (Andorra) 1.102 MW y Escucha 159 MW (el ciclo de vida de esta última acabará en 2.015 por motivos medioambientales) </a:t>
            </a:r>
          </a:p>
          <a:p>
            <a:pPr>
              <a:lnSpc>
                <a:spcPct val="80000"/>
              </a:lnSpc>
            </a:pPr>
            <a:r>
              <a:rPr lang="es-ES" sz="2000">
                <a:solidFill>
                  <a:schemeClr val="tx2"/>
                </a:solidFill>
              </a:rPr>
              <a:t>Ciclos combinados: Escatrón 1.115 MW y Castelnou 798 MW </a:t>
            </a:r>
          </a:p>
          <a:p>
            <a:pPr>
              <a:lnSpc>
                <a:spcPct val="80000"/>
              </a:lnSpc>
            </a:pPr>
            <a:r>
              <a:rPr lang="es-ES" sz="2000">
                <a:solidFill>
                  <a:schemeClr val="tx2"/>
                </a:solidFill>
              </a:rPr>
              <a:t>Centrales Hidroeléctricas: Mequinenza 324 MW, Moralets 221 MW, Tardienta 114 MW, Canelles 108 MW, La Fortunada 96 MW, Ip 90 MW, Eriste 89 MW, Jaca 71, Biescas 62 MW, El Pueyo 53 MW. </a:t>
            </a:r>
          </a:p>
          <a:p>
            <a:pPr>
              <a:lnSpc>
                <a:spcPct val="80000"/>
              </a:lnSpc>
            </a:pPr>
            <a:r>
              <a:rPr lang="es-ES" sz="2000">
                <a:solidFill>
                  <a:schemeClr val="tx2"/>
                </a:solidFill>
              </a:rPr>
              <a:t>Parques eólicos: Jalón 270, Gurrea 216 MW, Fuendetodos 179 MW, Escucha 169 MW, Montetorrero 160 MW, Los Vientos 152 MW, El Ventero 136 MW, Bayo 126 MW, Moncayo 111 MW. </a:t>
            </a:r>
          </a:p>
          <a:p>
            <a:pPr>
              <a:lnSpc>
                <a:spcPct val="80000"/>
              </a:lnSpc>
            </a:pPr>
            <a:r>
              <a:rPr lang="es-ES" sz="2000">
                <a:solidFill>
                  <a:schemeClr val="tx2"/>
                </a:solidFill>
              </a:rPr>
              <a:t>Cogeneración: SAICA (El Burgo de Ebro) 7,5 MW (mayor planta de cogeneración de biogás de España en 2.008) </a:t>
            </a:r>
          </a:p>
          <a:p>
            <a:pPr>
              <a:lnSpc>
                <a:spcPct val="80000"/>
              </a:lnSpc>
            </a:pPr>
            <a:r>
              <a:rPr lang="es-ES" sz="2000">
                <a:solidFill>
                  <a:schemeClr val="tx2"/>
                </a:solidFill>
              </a:rPr>
              <a:t>Plantas solares: OPEL 10 MW (Mayor planta solar fotovoltaica del mundo sobre tejado), Zuera 9,94 MW, Almonacid de la Sierra 5 MW, "Santamaría" (Sádaba) 4,5 MW.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286908" cy="6858000"/>
          </a:xfrm>
        </p:spPr>
        <p:txBody>
          <a:bodyPr/>
          <a:lstStyle/>
          <a:p>
            <a:pPr algn="ctr">
              <a:buNone/>
            </a:pPr>
            <a:r>
              <a:rPr lang="es-ES" sz="2400" dirty="0" smtClean="0"/>
              <a:t>España es un Estado democrático. La forma política del Estado español </a:t>
            </a:r>
          </a:p>
          <a:p>
            <a:pPr algn="ctr">
              <a:buNone/>
            </a:pPr>
            <a:r>
              <a:rPr lang="es-ES" sz="2400" dirty="0" smtClean="0"/>
              <a:t>es la monarquía parlamentaria.</a:t>
            </a:r>
          </a:p>
          <a:p>
            <a:pPr algn="ctr">
              <a:buNone/>
            </a:pPr>
            <a:r>
              <a:rPr lang="es-ES" sz="2400" dirty="0" smtClean="0"/>
              <a:t>En la imagen: El Rey Juan Carlos I y La Reina Sofía.</a:t>
            </a:r>
          </a:p>
          <a:p>
            <a:pPr algn="ctr">
              <a:buNone/>
            </a:pPr>
            <a:r>
              <a:rPr lang="es-ES" dirty="0" smtClean="0"/>
              <a:t> </a:t>
            </a:r>
            <a:endParaRPr lang="es-ES" dirty="0"/>
          </a:p>
        </p:txBody>
      </p:sp>
      <p:pic>
        <p:nvPicPr>
          <p:cNvPr id="4" name="3 Imagen" descr="570671.jpg"/>
          <p:cNvPicPr>
            <a:picLocks noChangeAspect="1"/>
          </p:cNvPicPr>
          <p:nvPr/>
        </p:nvPicPr>
        <p:blipFill>
          <a:blip r:embed="rId3" cstate="print"/>
          <a:stretch>
            <a:fillRect/>
          </a:stretch>
        </p:blipFill>
        <p:spPr>
          <a:xfrm>
            <a:off x="2786050" y="1214422"/>
            <a:ext cx="3786333" cy="55007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s-ES"/>
              <a:t>Producción de biocarburantes:</a:t>
            </a:r>
          </a:p>
        </p:txBody>
      </p:sp>
      <p:sp>
        <p:nvSpPr>
          <p:cNvPr id="21507" name="Rectangle 3"/>
          <p:cNvSpPr>
            <a:spLocks noGrp="1" noChangeArrowheads="1"/>
          </p:cNvSpPr>
          <p:nvPr>
            <p:ph type="body" idx="1"/>
          </p:nvPr>
        </p:nvSpPr>
        <p:spPr>
          <a:xfrm>
            <a:off x="457200" y="1628775"/>
            <a:ext cx="8229600" cy="5229225"/>
          </a:xfrm>
        </p:spPr>
        <p:txBody>
          <a:bodyPr/>
          <a:lstStyle/>
          <a:p>
            <a:pPr>
              <a:lnSpc>
                <a:spcPct val="90000"/>
              </a:lnSpc>
            </a:pPr>
            <a:r>
              <a:rPr lang="es-ES" sz="2400">
                <a:solidFill>
                  <a:schemeClr val="tx2"/>
                </a:solidFill>
              </a:rPr>
              <a:t>Aragón dispone de 6 plantas de producción de biodiesel con una capacidad conjunta de producción de 272.000 toneladas/año: 110.000 Toneladas (Girasol, colza, soja) Green Fuel Aragón (Andorra) </a:t>
            </a:r>
          </a:p>
          <a:p>
            <a:pPr>
              <a:lnSpc>
                <a:spcPct val="90000"/>
              </a:lnSpc>
            </a:pPr>
            <a:r>
              <a:rPr lang="es-ES" sz="2400">
                <a:solidFill>
                  <a:schemeClr val="tx2"/>
                </a:solidFill>
              </a:rPr>
              <a:t>50.000 Toneladas (Aceites vegetales) Biodiesel de Aragón (Altorricón) </a:t>
            </a:r>
          </a:p>
          <a:p>
            <a:pPr>
              <a:lnSpc>
                <a:spcPct val="90000"/>
              </a:lnSpc>
            </a:pPr>
            <a:r>
              <a:rPr lang="es-ES" sz="2400">
                <a:solidFill>
                  <a:schemeClr val="tx2"/>
                </a:solidFill>
              </a:rPr>
              <a:t>50.000 Toneladas (Aceite de soja y colza) Combunet (Monzón) </a:t>
            </a:r>
          </a:p>
          <a:p>
            <a:pPr>
              <a:lnSpc>
                <a:spcPct val="90000"/>
              </a:lnSpc>
            </a:pPr>
            <a:r>
              <a:rPr lang="es-ES" sz="2400">
                <a:solidFill>
                  <a:schemeClr val="tx2"/>
                </a:solidFill>
              </a:rPr>
              <a:t>27.000 Toneladas (Aceite de Soja) Onticar Biocarburantes (Ontiñena) </a:t>
            </a:r>
          </a:p>
          <a:p>
            <a:pPr>
              <a:lnSpc>
                <a:spcPct val="90000"/>
              </a:lnSpc>
            </a:pPr>
            <a:r>
              <a:rPr lang="es-ES" sz="2400">
                <a:solidFill>
                  <a:schemeClr val="tx2"/>
                </a:solidFill>
              </a:rPr>
              <a:t>25.000 Toneladas (Aceites vegetales) Entabán Ecoenergéticas (Alcalá de Gurrea) </a:t>
            </a:r>
          </a:p>
          <a:p>
            <a:pPr>
              <a:lnSpc>
                <a:spcPct val="90000"/>
              </a:lnSpc>
            </a:pPr>
            <a:r>
              <a:rPr lang="es-ES" sz="2400">
                <a:solidFill>
                  <a:schemeClr val="tx2"/>
                </a:solidFill>
              </a:rPr>
              <a:t>10.000 Toneladas (Aceites nuevos y usados) Bio Teruel (Albalate del Arzobispo)</a:t>
            </a:r>
            <a:r>
              <a:rPr lang="es-ES" sz="240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s-ES" sz="3200"/>
              <a:t>Central térmica de Andorra en Teruel</a:t>
            </a:r>
          </a:p>
        </p:txBody>
      </p:sp>
      <p:pic>
        <p:nvPicPr>
          <p:cNvPr id="22532" name="Picture 4" descr="http://upload.wikimedia.org/wikipedia/commons/thumb/6/6a/T%C3%A9rmica_Andorra.jpg/170px-T%C3%A9rmica_Andorra.jpg">
            <a:hlinkClick r:id="rId3"/>
          </p:cNvPr>
          <p:cNvPicPr>
            <a:picLocks noGrp="1" noChangeAspect="1" noChangeArrowheads="1"/>
          </p:cNvPicPr>
          <p:nvPr>
            <p:ph type="body" idx="1"/>
          </p:nvPr>
        </p:nvPicPr>
        <p:blipFill>
          <a:blip r:embed="rId4" r:link="rId5" cstate="print"/>
          <a:srcRect/>
          <a:stretch>
            <a:fillRect/>
          </a:stretch>
        </p:blipFill>
        <p:spPr>
          <a:xfrm>
            <a:off x="1042988" y="1341438"/>
            <a:ext cx="6769100" cy="5137150"/>
          </a:xfrm>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89" name="Rectangle 37"/>
          <p:cNvSpPr>
            <a:spLocks noGrp="1" noChangeArrowheads="1"/>
          </p:cNvSpPr>
          <p:nvPr>
            <p:ph type="title"/>
          </p:nvPr>
        </p:nvSpPr>
        <p:spPr/>
        <p:txBody>
          <a:bodyPr/>
          <a:lstStyle/>
          <a:p>
            <a:r>
              <a:rPr lang="es-ES"/>
              <a:t>Centrales térmicas en Aragón</a:t>
            </a:r>
          </a:p>
        </p:txBody>
      </p:sp>
      <p:graphicFrame>
        <p:nvGraphicFramePr>
          <p:cNvPr id="23764" name="Group 212"/>
          <p:cNvGraphicFramePr>
            <a:graphicFrameLocks noGrp="1"/>
          </p:cNvGraphicFramePr>
          <p:nvPr>
            <p:ph idx="1"/>
          </p:nvPr>
        </p:nvGraphicFramePr>
        <p:xfrm>
          <a:off x="457200" y="1600200"/>
          <a:ext cx="8229600" cy="4570732"/>
        </p:xfrm>
        <a:graphic>
          <a:graphicData uri="http://schemas.openxmlformats.org/drawingml/2006/table">
            <a:tbl>
              <a:tblPr/>
              <a:tblGrid>
                <a:gridCol w="2057400"/>
                <a:gridCol w="2057400"/>
                <a:gridCol w="2057400"/>
                <a:gridCol w="2057400"/>
              </a:tblGrid>
              <a:tr h="9064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nombre</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localidad</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provincia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rPr>
                        <a:t>propietario</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C.T Teruel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Andorra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Teruel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Endesa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C.T Castelnou</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Castelnou</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Teruel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Electrabel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C.T Escucha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Escucha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Teruel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ENEL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C.T Escatrón</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Escatrón</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Zaragoza</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s-ES" sz="2800" b="0" i="0" u="none" strike="noStrike" cap="none" normalizeH="0" baseline="0" smtClean="0">
                          <a:ln>
                            <a:noFill/>
                          </a:ln>
                          <a:solidFill>
                            <a:schemeClr val="tx2"/>
                          </a:solidFill>
                          <a:effectLst>
                            <a:outerShdw blurRad="38100" dist="38100" dir="2700000" algn="tl">
                              <a:srgbClr val="000000"/>
                            </a:outerShdw>
                          </a:effectLst>
                          <a:latin typeface="Times New Roman" pitchFamily="18" charset="0"/>
                        </a:rPr>
                        <a:t>ENEL</a:t>
                      </a:r>
                    </a:p>
                  </a:txBody>
                  <a:tcP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s-ES"/>
              <a:t>Infraestructuras y transportes</a:t>
            </a:r>
          </a:p>
        </p:txBody>
      </p:sp>
      <p:sp>
        <p:nvSpPr>
          <p:cNvPr id="25603" name="Rectangle 3"/>
          <p:cNvSpPr>
            <a:spLocks noGrp="1" noChangeArrowheads="1"/>
          </p:cNvSpPr>
          <p:nvPr>
            <p:ph type="body" idx="1"/>
          </p:nvPr>
        </p:nvSpPr>
        <p:spPr>
          <a:xfrm>
            <a:off x="971550" y="1268413"/>
            <a:ext cx="7200900" cy="2447925"/>
          </a:xfrm>
        </p:spPr>
        <p:txBody>
          <a:bodyPr/>
          <a:lstStyle/>
          <a:p>
            <a:pPr>
              <a:lnSpc>
                <a:spcPct val="90000"/>
              </a:lnSpc>
            </a:pPr>
            <a:r>
              <a:rPr lang="es-ES" sz="2400">
                <a:solidFill>
                  <a:schemeClr val="tx2"/>
                </a:solidFill>
              </a:rPr>
              <a:t>La situación estratégica de Aragón, situándola entre importantes comunidades y capitales, hace que se vea beneficio en las inversiones del Estado, aunque siempre siendo insuficientes y proyectadas con poca previsión lo que hace que en cuestión de años sean inservibles.</a:t>
            </a:r>
          </a:p>
        </p:txBody>
      </p:sp>
      <p:pic>
        <p:nvPicPr>
          <p:cNvPr id="25605" name="Picture 5" descr="o0910131_MR"/>
          <p:cNvPicPr>
            <a:picLocks noChangeAspect="1" noChangeArrowheads="1"/>
          </p:cNvPicPr>
          <p:nvPr/>
        </p:nvPicPr>
        <p:blipFill>
          <a:blip r:embed="rId3" cstate="print"/>
          <a:srcRect/>
          <a:stretch>
            <a:fillRect/>
          </a:stretch>
        </p:blipFill>
        <p:spPr bwMode="auto">
          <a:xfrm>
            <a:off x="2195513" y="3429000"/>
            <a:ext cx="4752975" cy="316388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0"/>
            <a:ext cx="8229600" cy="1143000"/>
          </a:xfrm>
        </p:spPr>
        <p:txBody>
          <a:bodyPr/>
          <a:lstStyle/>
          <a:p>
            <a:r>
              <a:rPr lang="es-ES"/>
              <a:t>Aeropuertos</a:t>
            </a:r>
          </a:p>
        </p:txBody>
      </p:sp>
      <p:sp>
        <p:nvSpPr>
          <p:cNvPr id="26627" name="Rectangle 3"/>
          <p:cNvSpPr>
            <a:spLocks noGrp="1" noChangeArrowheads="1"/>
          </p:cNvSpPr>
          <p:nvPr>
            <p:ph type="body" idx="1"/>
          </p:nvPr>
        </p:nvSpPr>
        <p:spPr>
          <a:xfrm>
            <a:off x="468313" y="908050"/>
            <a:ext cx="8229600" cy="4530725"/>
          </a:xfrm>
        </p:spPr>
        <p:txBody>
          <a:bodyPr/>
          <a:lstStyle/>
          <a:p>
            <a:r>
              <a:rPr lang="es-ES">
                <a:solidFill>
                  <a:schemeClr val="tx2"/>
                </a:solidFill>
              </a:rPr>
              <a:t>Aragón cuenta en estos momentos con dos aeropuertos y tres aeródromos:</a:t>
            </a:r>
          </a:p>
        </p:txBody>
      </p:sp>
      <p:pic>
        <p:nvPicPr>
          <p:cNvPr id="26632" name="Picture 8" descr="aeropuerto"/>
          <p:cNvPicPr>
            <a:picLocks noChangeAspect="1" noChangeArrowheads="1"/>
          </p:cNvPicPr>
          <p:nvPr/>
        </p:nvPicPr>
        <p:blipFill>
          <a:blip r:embed="rId3" cstate="print"/>
          <a:srcRect/>
          <a:stretch>
            <a:fillRect/>
          </a:stretch>
        </p:blipFill>
        <p:spPr bwMode="auto">
          <a:xfrm>
            <a:off x="1042988" y="2276475"/>
            <a:ext cx="6408737" cy="410527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s-ES"/>
          </a:p>
        </p:txBody>
      </p:sp>
      <p:sp>
        <p:nvSpPr>
          <p:cNvPr id="27651" name="Rectangle 3"/>
          <p:cNvSpPr>
            <a:spLocks noGrp="1" noChangeArrowheads="1"/>
          </p:cNvSpPr>
          <p:nvPr>
            <p:ph type="body" idx="1"/>
          </p:nvPr>
        </p:nvSpPr>
        <p:spPr/>
        <p:txBody>
          <a:bodyPr/>
          <a:lstStyle/>
          <a:p>
            <a:pPr>
              <a:lnSpc>
                <a:spcPct val="80000"/>
              </a:lnSpc>
            </a:pPr>
            <a:r>
              <a:rPr lang="es-ES" sz="2800" b="1">
                <a:solidFill>
                  <a:schemeClr val="tx2"/>
                </a:solidFill>
              </a:rPr>
              <a:t>Aeropuerto de Zaragoza</a:t>
            </a:r>
            <a:r>
              <a:rPr lang="es-ES" sz="2800">
                <a:solidFill>
                  <a:schemeClr val="tx2"/>
                </a:solidFill>
              </a:rPr>
              <a:t>, situado a 10km al suroeste del centro de la capital. Además el aeropuerto vive un aumento de pasajeros desde la irrupción de Ryanair, superando año tras año su propio récord y situándose en el año 2008 con 594.952 usuarios según Aena. Los destinos que ofrece el aeropuerto son numerosos como Londres, Paris, Frankfurt, Sevilla, Santiago de Compostela, Canarias, Palma de Mallorca, Lisboa, Roma o Milán y con planes de expansión de rutas. Las compañías que operan en el aeropuerto son: Ryanair, Plaza Servicions aéreos, Air Nostrum, Air Europa y Wizzair. </a:t>
            </a:r>
          </a:p>
          <a:p>
            <a:pPr>
              <a:lnSpc>
                <a:spcPct val="80000"/>
              </a:lnSpc>
            </a:pPr>
            <a:endParaRPr lang="es-ES" sz="2800">
              <a:solidFill>
                <a:schemeClr val="tx2"/>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s-ES"/>
          </a:p>
        </p:txBody>
      </p:sp>
      <p:sp>
        <p:nvSpPr>
          <p:cNvPr id="28675" name="Rectangle 3"/>
          <p:cNvSpPr>
            <a:spLocks noGrp="1" noChangeArrowheads="1"/>
          </p:cNvSpPr>
          <p:nvPr>
            <p:ph type="body" idx="1"/>
          </p:nvPr>
        </p:nvSpPr>
        <p:spPr/>
        <p:txBody>
          <a:bodyPr/>
          <a:lstStyle/>
          <a:p>
            <a:pPr>
              <a:buSzTx/>
              <a:buFont typeface="Symbol" pitchFamily="18" charset="2"/>
              <a:buChar char=""/>
            </a:pPr>
            <a:r>
              <a:rPr lang="es-ES">
                <a:solidFill>
                  <a:schemeClr val="tx2"/>
                </a:solidFill>
              </a:rPr>
              <a:t>Aeropuerto Huesca-Pirineos, situado a 10 km de la capital del Alto Aragón. En estos momentos está finalizada la obra civil, pero su inauguración oficial no se ha realizado todavía. Los primeros vuelos comerciales no se esperan hasta finales de 2007 a cargo de la compañía Pyrenair y con destinos a Lisboa, La Coruña, Madrid y Valencia. </a:t>
            </a:r>
          </a:p>
          <a:p>
            <a:endParaRPr lang="es-ES">
              <a:solidFill>
                <a:schemeClr val="tx2"/>
              </a:solidFill>
            </a:endParaRPr>
          </a:p>
          <a:p>
            <a:endParaRPr lang="es-ES">
              <a:solidFill>
                <a:schemeClr val="tx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endParaRPr lang="es-ES"/>
          </a:p>
        </p:txBody>
      </p:sp>
      <p:sp>
        <p:nvSpPr>
          <p:cNvPr id="29699" name="Rectangle 3"/>
          <p:cNvSpPr>
            <a:spLocks noGrp="1" noChangeArrowheads="1"/>
          </p:cNvSpPr>
          <p:nvPr>
            <p:ph type="body" idx="1"/>
          </p:nvPr>
        </p:nvSpPr>
        <p:spPr/>
        <p:txBody>
          <a:bodyPr/>
          <a:lstStyle/>
          <a:p>
            <a:pPr>
              <a:lnSpc>
                <a:spcPct val="90000"/>
              </a:lnSpc>
            </a:pPr>
            <a:r>
              <a:rPr lang="es-ES" sz="2400">
                <a:solidFill>
                  <a:schemeClr val="tx2"/>
                </a:solidFill>
              </a:rPr>
              <a:t>Aeródromo Caudé, situado a 11 km de Teruel, se encuentra en estos momentos en proyecto. En un principio su función será la de albergar un centro destinado al estacionamiento, mantenimiento y tratamiento y desmontaje de aviones, aunque existe la posibilidad de ser utilizado por pasajeros y mercancías. </a:t>
            </a:r>
          </a:p>
          <a:p>
            <a:pPr>
              <a:lnSpc>
                <a:spcPct val="90000"/>
              </a:lnSpc>
            </a:pPr>
            <a:r>
              <a:rPr lang="es-ES" sz="2400">
                <a:solidFill>
                  <a:schemeClr val="tx2"/>
                </a:solidFill>
              </a:rPr>
              <a:t>Aeródromo de Santa Cilia de Jaca, situado 14 al este de Jaca, en pleno corazón de los Pirineos basa su actividad en vuelos privados, turismo, ultraligeros, etc. </a:t>
            </a:r>
          </a:p>
          <a:p>
            <a:pPr>
              <a:lnSpc>
                <a:spcPct val="90000"/>
              </a:lnSpc>
            </a:pPr>
            <a:r>
              <a:rPr lang="es-ES" sz="2400">
                <a:solidFill>
                  <a:schemeClr val="tx2"/>
                </a:solidFill>
              </a:rPr>
              <a:t>Aeródromo de Villanueva de Gállego, situado 15 km al norte de Zaragoza se dedica a usos recreativos. </a:t>
            </a:r>
          </a:p>
          <a:p>
            <a:pPr>
              <a:lnSpc>
                <a:spcPct val="90000"/>
              </a:lnSpc>
            </a:pPr>
            <a:endParaRPr lang="es-ES" sz="2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s-ES"/>
              <a:t>Red viaria</a:t>
            </a:r>
          </a:p>
        </p:txBody>
      </p:sp>
      <p:sp>
        <p:nvSpPr>
          <p:cNvPr id="31747" name="Rectangle 3"/>
          <p:cNvSpPr>
            <a:spLocks noGrp="1" noChangeArrowheads="1"/>
          </p:cNvSpPr>
          <p:nvPr>
            <p:ph type="body" idx="1"/>
          </p:nvPr>
        </p:nvSpPr>
        <p:spPr/>
        <p:txBody>
          <a:bodyPr/>
          <a:lstStyle/>
          <a:p>
            <a:pPr>
              <a:lnSpc>
                <a:spcPct val="80000"/>
              </a:lnSpc>
            </a:pPr>
            <a:r>
              <a:rPr lang="es-ES" sz="2000">
                <a:solidFill>
                  <a:schemeClr val="tx2"/>
                </a:solidFill>
              </a:rPr>
              <a:t>El Estado posee un gran número de autopistas, autovías y carreteras nacionales en Aragón, debido a la situación de cruce de caminos en la que está situado Aragón. Algunas de las carreteras son:</a:t>
            </a:r>
          </a:p>
          <a:p>
            <a:pPr>
              <a:lnSpc>
                <a:spcPct val="80000"/>
              </a:lnSpc>
            </a:pPr>
            <a:r>
              <a:rPr lang="es-ES" sz="2000">
                <a:solidFill>
                  <a:schemeClr val="tx2"/>
                </a:solidFill>
              </a:rPr>
              <a:t>A-2 o Autovía del Nordeste que une Madrid con Barcelona y que cuenta con varios tramos desdoblados: </a:t>
            </a:r>
          </a:p>
          <a:p>
            <a:pPr>
              <a:lnSpc>
                <a:spcPct val="80000"/>
              </a:lnSpc>
            </a:pPr>
            <a:r>
              <a:rPr lang="es-ES" sz="2000">
                <a:solidFill>
                  <a:schemeClr val="tx2"/>
                </a:solidFill>
              </a:rPr>
              <a:t>AP-2 o Autopista del Nordeste enlaza la capital del Ebro y la ciudad catalana de El Vendrell. </a:t>
            </a:r>
          </a:p>
          <a:p>
            <a:pPr>
              <a:lnSpc>
                <a:spcPct val="80000"/>
              </a:lnSpc>
            </a:pPr>
            <a:r>
              <a:rPr lang="es-ES" sz="2000">
                <a:solidFill>
                  <a:schemeClr val="tx2"/>
                </a:solidFill>
              </a:rPr>
              <a:t>A-23 o Autovía Mudéjar une la localidad valenciana de Sagunto con el Túnel de Somport situado en la comarca jacetana. </a:t>
            </a:r>
          </a:p>
          <a:p>
            <a:pPr>
              <a:lnSpc>
                <a:spcPct val="80000"/>
              </a:lnSpc>
            </a:pPr>
            <a:r>
              <a:rPr lang="es-ES" sz="2000">
                <a:solidFill>
                  <a:schemeClr val="tx2"/>
                </a:solidFill>
              </a:rPr>
              <a:t>A-21 o Autovía Subpirenaica formará junto a la A-22 y un tramo de la A-23 el eje Pamplona-Huesca-Lérida, estando su trayecto en distintas fases de desarrollo. </a:t>
            </a:r>
          </a:p>
          <a:p>
            <a:pPr>
              <a:lnSpc>
                <a:spcPct val="80000"/>
              </a:lnSpc>
            </a:pPr>
            <a:r>
              <a:rPr lang="es-ES" sz="2000">
                <a:solidFill>
                  <a:schemeClr val="tx2"/>
                </a:solidFill>
              </a:rPr>
              <a:t>A-68 o Autovía del Ebro une la localidad burgalesa de Miranda de Ebro con la de Valdeargorfa situada en la comarca del Bajo Aragón </a:t>
            </a:r>
          </a:p>
          <a:p>
            <a:pPr>
              <a:lnSpc>
                <a:spcPct val="80000"/>
              </a:lnSpc>
            </a:pPr>
            <a:r>
              <a:rPr lang="es-ES" sz="2000">
                <a:solidFill>
                  <a:schemeClr val="tx2"/>
                </a:solidFill>
              </a:rPr>
              <a:t>AP-68 o Autopista Vasco-Aragonesa que une Bilbao con Zaragoza </a:t>
            </a:r>
          </a:p>
          <a:p>
            <a:pPr>
              <a:lnSpc>
                <a:spcPct val="80000"/>
              </a:lnSpc>
            </a:pPr>
            <a:endParaRPr lang="es-ES" sz="2000">
              <a:solidFill>
                <a:schemeClr val="tx2"/>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s-ES"/>
              <a:t>Ferrocarril</a:t>
            </a:r>
          </a:p>
        </p:txBody>
      </p:sp>
      <p:pic>
        <p:nvPicPr>
          <p:cNvPr id="32772" name="Picture 4" descr="http://upload.wikimedia.org/wikipedia/commons/thumb/9/99/20080820-Calatayud_Estaci%C3%B3n_Renfe.jpg/300px-20080820-Calatayud_Estaci%C3%B3n_Renfe.jpg">
            <a:hlinkClick r:id="rId2"/>
          </p:cNvPr>
          <p:cNvPicPr>
            <a:picLocks noGrp="1" noChangeAspect="1" noChangeArrowheads="1"/>
          </p:cNvPicPr>
          <p:nvPr>
            <p:ph type="body" idx="1"/>
          </p:nvPr>
        </p:nvPicPr>
        <p:blipFill>
          <a:blip r:embed="rId3" r:link="rId4" cstate="print"/>
          <a:srcRect/>
          <a:stretch>
            <a:fillRect/>
          </a:stretch>
        </p:blipFill>
        <p:spPr>
          <a:xfrm>
            <a:off x="1042988" y="1341438"/>
            <a:ext cx="6697662" cy="502285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Bandera_de_Andalucia[1].png"/>
          <p:cNvPicPr>
            <a:picLocks noChangeAspect="1"/>
          </p:cNvPicPr>
          <p:nvPr/>
        </p:nvPicPr>
        <p:blipFill>
          <a:blip r:embed="rId3" cstate="print"/>
          <a:stretch>
            <a:fillRect/>
          </a:stretch>
        </p:blipFill>
        <p:spPr>
          <a:xfrm>
            <a:off x="571472" y="1428736"/>
            <a:ext cx="7929618" cy="5293020"/>
          </a:xfrm>
          <a:prstGeom prst="rect">
            <a:avLst/>
          </a:prstGeom>
        </p:spPr>
      </p:pic>
      <p:sp>
        <p:nvSpPr>
          <p:cNvPr id="2" name="1 Título"/>
          <p:cNvSpPr>
            <a:spLocks noGrp="1"/>
          </p:cNvSpPr>
          <p:nvPr>
            <p:ph type="ctrTitle"/>
          </p:nvPr>
        </p:nvSpPr>
        <p:spPr>
          <a:xfrm>
            <a:off x="571472" y="285728"/>
            <a:ext cx="7772400" cy="1470025"/>
          </a:xfrm>
        </p:spPr>
        <p:txBody>
          <a:bodyPr>
            <a:normAutofit/>
          </a:bodyPr>
          <a:lstStyle/>
          <a:p>
            <a:r>
              <a:rPr lang="es-ES" sz="5400" b="1" u="sng" dirty="0" smtClean="0">
                <a:solidFill>
                  <a:srgbClr val="BCB800"/>
                </a:solidFill>
                <a:effectLst>
                  <a:outerShdw blurRad="38100" dist="38100" dir="2700000" algn="tl">
                    <a:srgbClr val="000000">
                      <a:alpha val="43137"/>
                    </a:srgbClr>
                  </a:outerShdw>
                </a:effectLst>
              </a:rPr>
              <a:t>ANDALUCÍA</a:t>
            </a:r>
            <a:endParaRPr lang="es-ES" sz="5400" b="1" u="sng" dirty="0">
              <a:solidFill>
                <a:srgbClr val="BCB80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p:txBody>
          <a:bodyPr/>
          <a:lstStyle/>
          <a:p>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s-ES"/>
          </a:p>
        </p:txBody>
      </p:sp>
      <p:sp>
        <p:nvSpPr>
          <p:cNvPr id="33795" name="Rectangle 3"/>
          <p:cNvSpPr>
            <a:spLocks noGrp="1" noChangeArrowheads="1"/>
          </p:cNvSpPr>
          <p:nvPr>
            <p:ph type="body" idx="1"/>
          </p:nvPr>
        </p:nvSpPr>
        <p:spPr>
          <a:xfrm>
            <a:off x="323850" y="449263"/>
            <a:ext cx="8229600" cy="6408737"/>
          </a:xfrm>
        </p:spPr>
        <p:txBody>
          <a:bodyPr/>
          <a:lstStyle/>
          <a:p>
            <a:r>
              <a:rPr lang="es-ES" sz="2000">
                <a:solidFill>
                  <a:schemeClr val="tx2"/>
                </a:solidFill>
              </a:rPr>
              <a:t>La red de ferrocarril de Aragón es extensa, teniendo tramos de vía convencional, mientras que otros tramos son de Alta Velocidad.</a:t>
            </a:r>
          </a:p>
          <a:p>
            <a:r>
              <a:rPr lang="es-ES" sz="2000">
                <a:solidFill>
                  <a:schemeClr val="tx2"/>
                </a:solidFill>
              </a:rPr>
              <a:t>En el año 2003, y no sin polémica, se inauguró la Línea de Alta Velocidad (LAV) Madrid-Zaragoza-Lérida, teniendo paradas dicha línea en Calatayud y en Zaragoza. Posteriormente llegaría la Alta Velocidad a Huesca, capital de la comarca Hoya de Huesca (Plana de Uesca), aunque con un recorrido que impide desarrolar una velocidad alta en los trenes, debido al mal diseño de la línea de alta velocidad. En febrero de 2008 se termnaron los obras y la Línea de Alta Velocidad llegó a la ciudad de Barcelona. Además se está renovando la línea Zaragoza-Teruel para que pueda convertirse en un trayecto de alta capacidad y que se incorporará en el eje de Alta Velocidad Cantábrico-Mediterráneo. Las obras que se realizan en la línea consiste en la renovación de las vías para ser de ancho UIC, puesto que la electrificación de la línea y su desdoblamiento no se espera a corto plazo. </a:t>
            </a:r>
          </a:p>
          <a:p>
            <a:r>
              <a:rPr lang="es-ES" sz="2000">
                <a:solidFill>
                  <a:schemeClr val="tx2"/>
                </a:solidFill>
              </a:rPr>
              <a:t>En cuanto al resto de la red aragonesa, destaca la línea internacional de Canfranc, que fue suspendido su recorrido entre dicha localidad y Francia en la década de 1970 tras destruirse un puente en el lado francés. Desde entonces, la línea sobrevive a duras penas, pidiéndose su reapertura como paso previo a la construcción de un túnel de baja cota por el [[Pirineo Central.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s-ES" sz="4000"/>
              <a:t>Medios de Comunicación </a:t>
            </a:r>
            <a:br>
              <a:rPr lang="es-ES" sz="4000"/>
            </a:br>
            <a:endParaRPr lang="es-ES" sz="4000"/>
          </a:p>
        </p:txBody>
      </p:sp>
      <p:sp>
        <p:nvSpPr>
          <p:cNvPr id="34819" name="Rectangle 3"/>
          <p:cNvSpPr>
            <a:spLocks noGrp="1" noChangeArrowheads="1"/>
          </p:cNvSpPr>
          <p:nvPr>
            <p:ph type="body" idx="1"/>
          </p:nvPr>
        </p:nvSpPr>
        <p:spPr>
          <a:xfrm>
            <a:off x="457200" y="1600200"/>
            <a:ext cx="8229600" cy="5068888"/>
          </a:xfrm>
        </p:spPr>
        <p:txBody>
          <a:bodyPr/>
          <a:lstStyle/>
          <a:p>
            <a:pPr>
              <a:lnSpc>
                <a:spcPct val="90000"/>
              </a:lnSpc>
            </a:pPr>
            <a:r>
              <a:rPr lang="es-ES" sz="2800">
                <a:solidFill>
                  <a:schemeClr val="tx2"/>
                </a:solidFill>
              </a:rPr>
              <a:t>Aragón cuenta en estos momentos con una televisión y radio propia de reciente creación. Además tiene numerosos periódicos aragoneses.</a:t>
            </a:r>
          </a:p>
          <a:p>
            <a:pPr>
              <a:lnSpc>
                <a:spcPct val="90000"/>
              </a:lnSpc>
            </a:pPr>
            <a:endParaRPr lang="es-ES" sz="2800">
              <a:solidFill>
                <a:schemeClr val="tx2"/>
              </a:solidFill>
            </a:endParaRPr>
          </a:p>
          <a:p>
            <a:pPr>
              <a:lnSpc>
                <a:spcPct val="90000"/>
              </a:lnSpc>
            </a:pPr>
            <a:endParaRPr lang="es-ES" sz="2800">
              <a:solidFill>
                <a:schemeClr val="tx2"/>
              </a:solidFill>
            </a:endParaRPr>
          </a:p>
          <a:p>
            <a:pPr>
              <a:lnSpc>
                <a:spcPct val="90000"/>
              </a:lnSpc>
            </a:pPr>
            <a:endParaRPr lang="es-ES" sz="2800">
              <a:solidFill>
                <a:schemeClr val="tx2"/>
              </a:solidFill>
            </a:endParaRPr>
          </a:p>
          <a:p>
            <a:pPr>
              <a:lnSpc>
                <a:spcPct val="90000"/>
              </a:lnSpc>
            </a:pPr>
            <a:endParaRPr lang="es-ES" sz="2800">
              <a:solidFill>
                <a:schemeClr val="tx2"/>
              </a:solidFill>
            </a:endParaRPr>
          </a:p>
          <a:p>
            <a:pPr>
              <a:lnSpc>
                <a:spcPct val="90000"/>
              </a:lnSpc>
            </a:pPr>
            <a:endParaRPr lang="es-ES" sz="2800">
              <a:solidFill>
                <a:schemeClr val="tx2"/>
              </a:solidFill>
            </a:endParaRPr>
          </a:p>
          <a:p>
            <a:pPr>
              <a:lnSpc>
                <a:spcPct val="90000"/>
              </a:lnSpc>
            </a:pPr>
            <a:endParaRPr lang="es-ES" sz="2800">
              <a:solidFill>
                <a:schemeClr val="tx2"/>
              </a:solidFill>
            </a:endParaRPr>
          </a:p>
          <a:p>
            <a:pPr>
              <a:lnSpc>
                <a:spcPct val="90000"/>
              </a:lnSpc>
            </a:pPr>
            <a:r>
              <a:rPr lang="es-ES" sz="2800">
                <a:solidFill>
                  <a:schemeClr val="tx2"/>
                </a:solidFill>
              </a:rPr>
              <a:t>Estudio de Aragón Televisión instalado en la plaza de las catedrales</a:t>
            </a:r>
          </a:p>
          <a:p>
            <a:pPr>
              <a:lnSpc>
                <a:spcPct val="90000"/>
              </a:lnSpc>
            </a:pPr>
            <a:endParaRPr lang="es-ES">
              <a:solidFill>
                <a:schemeClr val="tx2"/>
              </a:solidFill>
            </a:endParaRPr>
          </a:p>
          <a:p>
            <a:pPr>
              <a:lnSpc>
                <a:spcPct val="90000"/>
              </a:lnSpc>
            </a:pPr>
            <a:endParaRPr lang="es-ES">
              <a:solidFill>
                <a:schemeClr val="tx2"/>
              </a:solidFill>
            </a:endParaRPr>
          </a:p>
          <a:p>
            <a:pPr>
              <a:lnSpc>
                <a:spcPct val="90000"/>
              </a:lnSpc>
            </a:pPr>
            <a:endParaRPr lang="es-ES">
              <a:solidFill>
                <a:schemeClr val="tx2"/>
              </a:solidFill>
            </a:endParaRPr>
          </a:p>
          <a:p>
            <a:pPr>
              <a:lnSpc>
                <a:spcPct val="90000"/>
              </a:lnSpc>
            </a:pPr>
            <a:endParaRPr lang="es-ES">
              <a:solidFill>
                <a:schemeClr val="tx2"/>
              </a:solidFill>
            </a:endParaRPr>
          </a:p>
          <a:p>
            <a:pPr>
              <a:lnSpc>
                <a:spcPct val="90000"/>
              </a:lnSpc>
            </a:pPr>
            <a:endParaRPr lang="es-ES">
              <a:solidFill>
                <a:schemeClr val="tx2"/>
              </a:solidFill>
            </a:endParaRPr>
          </a:p>
          <a:p>
            <a:pPr>
              <a:lnSpc>
                <a:spcPct val="90000"/>
              </a:lnSpc>
              <a:buFont typeface="Wingdings" pitchFamily="2" charset="2"/>
              <a:buNone/>
            </a:pPr>
            <a:endParaRPr lang="es-ES">
              <a:solidFill>
                <a:schemeClr val="tx2"/>
              </a:solidFill>
            </a:endParaRPr>
          </a:p>
          <a:p>
            <a:pPr>
              <a:lnSpc>
                <a:spcPct val="90000"/>
              </a:lnSpc>
            </a:pPr>
            <a:endParaRPr lang="es-ES">
              <a:solidFill>
                <a:schemeClr val="tx2"/>
              </a:solidFill>
            </a:endParaRPr>
          </a:p>
          <a:p>
            <a:pPr>
              <a:lnSpc>
                <a:spcPct val="90000"/>
              </a:lnSpc>
            </a:pPr>
            <a:endParaRPr lang="es-ES">
              <a:solidFill>
                <a:schemeClr val="tx2"/>
              </a:solidFill>
            </a:endParaRPr>
          </a:p>
        </p:txBody>
      </p:sp>
      <p:pic>
        <p:nvPicPr>
          <p:cNvPr id="34820" name="Picture 4" descr="http://upload.wikimedia.org/wikipedia/commons/thumb/4/44/Zaragoza_-_Arag%C3%B3n_Televisi%C3%B3n.jpg/270px-Zaragoza_-_Arag%C3%B3n_Televisi%C3%B3n.jpg">
            <a:hlinkClick r:id="rId2"/>
          </p:cNvPr>
          <p:cNvPicPr>
            <a:picLocks noChangeAspect="1" noChangeArrowheads="1"/>
          </p:cNvPicPr>
          <p:nvPr/>
        </p:nvPicPr>
        <p:blipFill>
          <a:blip r:embed="rId3" r:link="rId4" cstate="print"/>
          <a:srcRect/>
          <a:stretch>
            <a:fillRect/>
          </a:stretch>
        </p:blipFill>
        <p:spPr bwMode="auto">
          <a:xfrm>
            <a:off x="2771775" y="2852738"/>
            <a:ext cx="3816350" cy="28702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8313" y="0"/>
            <a:ext cx="8229600" cy="1143000"/>
          </a:xfrm>
        </p:spPr>
        <p:txBody>
          <a:bodyPr/>
          <a:lstStyle/>
          <a:p>
            <a:r>
              <a:rPr lang="es-ES"/>
              <a:t>Televisión</a:t>
            </a:r>
          </a:p>
        </p:txBody>
      </p:sp>
      <p:sp>
        <p:nvSpPr>
          <p:cNvPr id="35843" name="Rectangle 3"/>
          <p:cNvSpPr>
            <a:spLocks noGrp="1" noChangeArrowheads="1"/>
          </p:cNvSpPr>
          <p:nvPr>
            <p:ph type="body" idx="1"/>
          </p:nvPr>
        </p:nvSpPr>
        <p:spPr>
          <a:xfrm>
            <a:off x="457200" y="981075"/>
            <a:ext cx="8229600" cy="5876925"/>
          </a:xfrm>
        </p:spPr>
        <p:txBody>
          <a:bodyPr/>
          <a:lstStyle/>
          <a:p>
            <a:pPr>
              <a:lnSpc>
                <a:spcPct val="80000"/>
              </a:lnSpc>
            </a:pPr>
            <a:r>
              <a:rPr lang="es-ES" sz="1800">
                <a:solidFill>
                  <a:schemeClr val="tx2"/>
                </a:solidFill>
              </a:rPr>
              <a:t>El día 21 de abril de 2006 Aragón Televisión, la televisión autonómica de Aragón inició oficialmente sus emisiones. La ley de creación de la CARTV (</a:t>
            </a:r>
            <a:r>
              <a:rPr lang="es-ES" sz="1800" i="1">
                <a:solidFill>
                  <a:schemeClr val="tx2"/>
                </a:solidFill>
              </a:rPr>
              <a:t>Corporación Aragonesa de Radio y Televisión</a:t>
            </a:r>
            <a:r>
              <a:rPr lang="es-ES" sz="1800">
                <a:solidFill>
                  <a:schemeClr val="tx2"/>
                </a:solidFill>
              </a:rPr>
              <a:t>) databa del año 1987, pero diversas disputas políticas relegaron el proyecto durante varias legislaturas. Durante los años que Aragón no tuvo una televisión pública, varios grupos de comunicación intentaron suplir su ausencia. Por un lado TVE-Aragón, teniendo el Centro Territorial en la capital aragonesa, producía varios programas e informativos dirigidos al pueblo aragonés. En cuanto a los grupos privados, varios fueron los proyectos. El que más aceptación tuvo durante muchos años fue Antena Aragón, que llegó a ser considerada como la televisión autonómica. Esta cadena vio la luz en 1998 y desapareció en 2005 poco después de tener que abandonar el </a:t>
            </a:r>
            <a:r>
              <a:rPr lang="es-ES" sz="1800" i="1">
                <a:solidFill>
                  <a:schemeClr val="tx2"/>
                </a:solidFill>
              </a:rPr>
              <a:t>Centro de Producción Audiovisual</a:t>
            </a:r>
            <a:r>
              <a:rPr lang="es-ES" sz="1800">
                <a:solidFill>
                  <a:schemeClr val="tx2"/>
                </a:solidFill>
              </a:rPr>
              <a:t> (CPA), donde tenía su sede, ya que este fue construido por la DGA para albergar la futura televisión pública aragonesa. Con el empuje de la creación de la televisión pública, Antena Aragón se fusionó con RTVA (Radio Televisión Aragonesa), perteneciente al Grupo Heraldo. La fusión de Antena Aragón y RTVA dio lugar al canal ZTV (Zaragoza Televisión). Por otra parte, Antena 3 Televisión emitió durante varios años, y en desconexión para Aragón, un informativo de noticias íntegramente aragonesas, teniendo un centro de emisión en los </a:t>
            </a:r>
            <a:r>
              <a:rPr lang="es-ES" sz="1800" i="1">
                <a:solidFill>
                  <a:schemeClr val="tx2"/>
                </a:solidFill>
              </a:rPr>
              <a:t>Pinares de Venecia</a:t>
            </a:r>
            <a:r>
              <a:rPr lang="es-ES" sz="1800">
                <a:solidFill>
                  <a:schemeClr val="tx2"/>
                </a:solidFill>
              </a:rPr>
              <a:t> en la capital aragonesa, dentro de las instalaciones del Parque de Atracciones de Zaragoza.</a:t>
            </a:r>
          </a:p>
          <a:p>
            <a:pPr>
              <a:lnSpc>
                <a:spcPct val="80000"/>
              </a:lnSpc>
            </a:pPr>
            <a:r>
              <a:rPr lang="es-ES" sz="1800">
                <a:solidFill>
                  <a:schemeClr val="tx2"/>
                </a:solidFill>
              </a:rPr>
              <a:t>Aragón Televisión vio la luz en 2006 tras haber pasado una temporada emitiendo una carta de ajuste y un bucle con imágenes de pueblos aragoneses, y teniendo como audio el sonido de la radio autonómica.</a:t>
            </a:r>
            <a:r>
              <a:rPr lang="es-ES" sz="180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s-ES"/>
              <a:t>Radio</a:t>
            </a:r>
          </a:p>
        </p:txBody>
      </p:sp>
      <p:sp>
        <p:nvSpPr>
          <p:cNvPr id="36867" name="Rectangle 3"/>
          <p:cNvSpPr>
            <a:spLocks noGrp="1" noChangeArrowheads="1"/>
          </p:cNvSpPr>
          <p:nvPr>
            <p:ph type="body" idx="1"/>
          </p:nvPr>
        </p:nvSpPr>
        <p:spPr/>
        <p:txBody>
          <a:bodyPr/>
          <a:lstStyle/>
          <a:p>
            <a:pPr>
              <a:lnSpc>
                <a:spcPct val="90000"/>
              </a:lnSpc>
            </a:pPr>
            <a:endParaRPr lang="es-ES" sz="2400" b="1"/>
          </a:p>
          <a:p>
            <a:pPr>
              <a:lnSpc>
                <a:spcPct val="90000"/>
              </a:lnSpc>
            </a:pPr>
            <a:r>
              <a:rPr lang="es-ES" sz="2400">
                <a:solidFill>
                  <a:schemeClr val="tx2"/>
                </a:solidFill>
              </a:rPr>
              <a:t>En 18 de agosto de 2005 la radio autonómica de Aragón, Aragón Radio, inició sus emisiones a las 17.00 horas con el sonido de los tambores y bombos de Calanda y con una canción del grupo zaragozano "Los Peces". Desde aquellos momentos, Aragón tiene su radio pública. La audiencia de dicha radio es de entre 20.000 oyentes, según el último EMG, y 70.000, según mediciones privadas. La radio autonómica se basa en las noticias teniendo boletines informativos cada hora desde las 7.00 de la mañana hasta las 0.00. Además cuenta con programas sobre deporte, música, tendencias, etc. y retransmite numerosos acontecimientos deportivos.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s-ES"/>
              <a:t>Prensa</a:t>
            </a:r>
          </a:p>
        </p:txBody>
      </p:sp>
      <p:sp>
        <p:nvSpPr>
          <p:cNvPr id="37891" name="Rectangle 3"/>
          <p:cNvSpPr>
            <a:spLocks noGrp="1" noChangeArrowheads="1"/>
          </p:cNvSpPr>
          <p:nvPr>
            <p:ph type="body" idx="1"/>
          </p:nvPr>
        </p:nvSpPr>
        <p:spPr/>
        <p:txBody>
          <a:bodyPr/>
          <a:lstStyle/>
          <a:p>
            <a:pPr>
              <a:lnSpc>
                <a:spcPct val="80000"/>
              </a:lnSpc>
            </a:pPr>
            <a:r>
              <a:rPr lang="es-ES" sz="2400">
                <a:solidFill>
                  <a:schemeClr val="tx2"/>
                </a:solidFill>
              </a:rPr>
              <a:t>Además otros periódicos de ámbito nacional, algunos de los cuales tienen sección específica para Aragón, la comunidad cuenta con varios periódicos regionales:</a:t>
            </a:r>
          </a:p>
          <a:p>
            <a:pPr>
              <a:lnSpc>
                <a:spcPct val="80000"/>
              </a:lnSpc>
            </a:pPr>
            <a:r>
              <a:rPr lang="es-ES" sz="2400">
                <a:solidFill>
                  <a:schemeClr val="tx2"/>
                </a:solidFill>
              </a:rPr>
              <a:t>El Heraldo de Aragón </a:t>
            </a:r>
          </a:p>
          <a:p>
            <a:pPr>
              <a:lnSpc>
                <a:spcPct val="80000"/>
              </a:lnSpc>
            </a:pPr>
            <a:r>
              <a:rPr lang="es-ES" sz="2400">
                <a:solidFill>
                  <a:schemeClr val="tx2"/>
                </a:solidFill>
              </a:rPr>
              <a:t>El Periódico de Aragón, perteneciente al Grupo Zeta, es también un importante diario de la comunidad. El Grupo Zeta tiene también un periódico deportivo Diario del Alto Aragón </a:t>
            </a:r>
          </a:p>
          <a:p>
            <a:pPr>
              <a:lnSpc>
                <a:spcPct val="80000"/>
              </a:lnSpc>
            </a:pPr>
            <a:r>
              <a:rPr lang="es-ES" sz="2400">
                <a:solidFill>
                  <a:schemeClr val="tx2"/>
                </a:solidFill>
              </a:rPr>
              <a:t>Diario de Teruel </a:t>
            </a:r>
          </a:p>
          <a:p>
            <a:pPr>
              <a:lnSpc>
                <a:spcPct val="80000"/>
              </a:lnSpc>
            </a:pPr>
            <a:r>
              <a:rPr lang="es-ES" sz="2400">
                <a:solidFill>
                  <a:schemeClr val="tx2"/>
                </a:solidFill>
              </a:rPr>
              <a:t>La Comarca</a:t>
            </a:r>
          </a:p>
          <a:p>
            <a:pPr>
              <a:lnSpc>
                <a:spcPct val="80000"/>
              </a:lnSpc>
            </a:pPr>
            <a:r>
              <a:rPr lang="es-ES" sz="2400">
                <a:solidFill>
                  <a:schemeClr val="tx2"/>
                </a:solidFill>
              </a:rPr>
              <a:t>La actualidad de la comarca</a:t>
            </a:r>
          </a:p>
          <a:p>
            <a:pPr>
              <a:lnSpc>
                <a:spcPct val="80000"/>
              </a:lnSpc>
            </a:pPr>
            <a:r>
              <a:rPr lang="es-ES" sz="2400">
                <a:solidFill>
                  <a:schemeClr val="tx2"/>
                </a:solidFill>
              </a:rPr>
              <a:t>La comarca Jalón</a:t>
            </a:r>
          </a:p>
          <a:p>
            <a:pPr>
              <a:lnSpc>
                <a:spcPct val="80000"/>
              </a:lnSpc>
            </a:pPr>
            <a:r>
              <a:rPr lang="es-ES" sz="2400">
                <a:solidFill>
                  <a:schemeClr val="tx2"/>
                </a:solidFill>
              </a:rPr>
              <a:t>La Crónica de las Cinco Villas </a:t>
            </a:r>
          </a:p>
          <a:p>
            <a:pPr>
              <a:lnSpc>
                <a:spcPct val="80000"/>
              </a:lnSpc>
            </a:pPr>
            <a:r>
              <a:rPr lang="es-ES" sz="2400">
                <a:solidFill>
                  <a:schemeClr val="tx2"/>
                </a:solidFill>
              </a:rPr>
              <a:t>La Voz de Ejea </a:t>
            </a:r>
          </a:p>
          <a:p>
            <a:pPr>
              <a:lnSpc>
                <a:spcPct val="80000"/>
              </a:lnSpc>
              <a:buFont typeface="Wingdings" pitchFamily="2" charset="2"/>
              <a:buNone/>
            </a:pPr>
            <a:endParaRPr lang="es-ES" sz="2400">
              <a:solidFill>
                <a:schemeClr val="tx2"/>
              </a:solidFill>
            </a:endParaRPr>
          </a:p>
          <a:p>
            <a:pPr>
              <a:lnSpc>
                <a:spcPct val="80000"/>
              </a:lnSpc>
            </a:pPr>
            <a:endParaRPr lang="es-ES"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s-ES" sz="4000"/>
              <a:t>Productoras </a:t>
            </a:r>
            <a:br>
              <a:rPr lang="es-ES" sz="4000"/>
            </a:br>
            <a:endParaRPr lang="es-ES" sz="4000"/>
          </a:p>
        </p:txBody>
      </p:sp>
      <p:sp>
        <p:nvSpPr>
          <p:cNvPr id="38915" name="Rectangle 3"/>
          <p:cNvSpPr>
            <a:spLocks noGrp="1" noChangeArrowheads="1"/>
          </p:cNvSpPr>
          <p:nvPr>
            <p:ph type="body" idx="1"/>
          </p:nvPr>
        </p:nvSpPr>
        <p:spPr/>
        <p:txBody>
          <a:bodyPr/>
          <a:lstStyle/>
          <a:p>
            <a:r>
              <a:rPr lang="es-ES" sz="2800">
                <a:solidFill>
                  <a:schemeClr val="tx2"/>
                </a:solidFill>
              </a:rPr>
              <a:t>Aragón nunca ha sido un territorio en el que haya mucho tejido audiovisual, algo que se quiere desarrollar con la televisión autonómica. Aun así podemos destacar la productora Lobomedia que ha hecho varios programas para la televisión autonómica, así como para la desaparecida Antena Aragón. Otra productora que suministra programas a Aragón Televisión es CHIP participada por el grupo PRISA, así como las cajas de ahorro aragonesas CAI e Ibercaja, y el grupo Heraldo.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2169256"/>
            <a:ext cx="8228766" cy="1215717"/>
          </a:xfrm>
        </p:spPr>
        <p:txBody>
          <a:bodyPr>
            <a:spAutoFit/>
          </a:bodyPr>
          <a:lstStyle/>
          <a:p>
            <a:pPr lvl="0">
              <a:buNone/>
            </a:pPr>
            <a:r>
              <a:rPr lang="es-ES" sz="7300" dirty="0"/>
              <a:t>CANARIAS</a:t>
            </a:r>
          </a:p>
        </p:txBody>
      </p:sp>
    </p:spTree>
  </p:cSld>
  <p:clrMapOvr>
    <a:masterClrMapping/>
  </p:clrMapOvr>
  <p:transition>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514532"/>
            <a:ext cx="8228766" cy="769441"/>
          </a:xfrm>
        </p:spPr>
        <p:txBody>
          <a:bodyPr>
            <a:spAutoFit/>
          </a:bodyPr>
          <a:lstStyle/>
          <a:p>
            <a:pPr lvl="0">
              <a:buNone/>
            </a:pPr>
            <a:r>
              <a:rPr lang="es-ES"/>
              <a:t>INDICE</a:t>
            </a:r>
          </a:p>
        </p:txBody>
      </p:sp>
      <p:sp>
        <p:nvSpPr>
          <p:cNvPr id="3" name="2 Marcador de texto"/>
          <p:cNvSpPr txBox="1">
            <a:spLocks noGrp="1"/>
          </p:cNvSpPr>
          <p:nvPr>
            <p:ph type="body" idx="4294967295"/>
          </p:nvPr>
        </p:nvSpPr>
        <p:spPr>
          <a:xfrm>
            <a:off x="457170" y="1604844"/>
            <a:ext cx="8228766" cy="4444498"/>
          </a:xfrm>
        </p:spPr>
        <p:txBody>
          <a:bodyPr/>
          <a:lstStyle/>
          <a:p>
            <a:pPr lvl="0"/>
            <a:r>
              <a:rPr lang="es-ES"/>
              <a:t>POBLACIÓN</a:t>
            </a:r>
          </a:p>
          <a:p>
            <a:pPr lvl="0"/>
            <a:r>
              <a:rPr lang="es-ES"/>
              <a:t>ESPERANZA DE VIDA</a:t>
            </a:r>
          </a:p>
          <a:p>
            <a:pPr lvl="0"/>
            <a:r>
              <a:rPr lang="es-ES"/>
              <a:t>RELIEVE</a:t>
            </a:r>
          </a:p>
          <a:p>
            <a:pPr lvl="0"/>
            <a:r>
              <a:rPr lang="es-ES"/>
              <a:t>CLIMA</a:t>
            </a:r>
          </a:p>
          <a:p>
            <a:pPr lvl="0"/>
            <a:r>
              <a:rPr lang="es-ES"/>
              <a:t>SECTORES ECONÓMICOS</a:t>
            </a:r>
          </a:p>
          <a:p>
            <a:pPr lvl="0"/>
            <a:r>
              <a:rPr lang="es-ES"/>
              <a:t>ZONAS TURISTICAS</a:t>
            </a: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POBLACIÓN</a:t>
            </a:r>
          </a:p>
        </p:txBody>
      </p:sp>
      <p:sp>
        <p:nvSpPr>
          <p:cNvPr id="3" name="2 Marcador de texto"/>
          <p:cNvSpPr txBox="1">
            <a:spLocks noGrp="1"/>
          </p:cNvSpPr>
          <p:nvPr>
            <p:ph type="body" idx="4294967295"/>
          </p:nvPr>
        </p:nvSpPr>
        <p:spPr>
          <a:xfrm>
            <a:off x="457170" y="1604844"/>
            <a:ext cx="8228766" cy="4131900"/>
          </a:xfrm>
        </p:spPr>
        <p:txBody>
          <a:bodyPr>
            <a:spAutoFit/>
          </a:bodyPr>
          <a:lstStyle/>
          <a:p>
            <a:pPr lvl="0" algn="just">
              <a:lnSpc>
                <a:spcPct val="150000"/>
              </a:lnSpc>
              <a:buNone/>
            </a:pPr>
            <a:r>
              <a:rPr lang="en-US" sz="2500" dirty="0"/>
              <a:t>Canarias </a:t>
            </a:r>
            <a:r>
              <a:rPr lang="en-US" sz="2500" dirty="0" err="1"/>
              <a:t>actualmente</a:t>
            </a:r>
            <a:r>
              <a:rPr lang="en-US" sz="2500" dirty="0"/>
              <a:t> </a:t>
            </a:r>
            <a:r>
              <a:rPr lang="en-US" sz="2500" dirty="0" err="1"/>
              <a:t>posee</a:t>
            </a:r>
            <a:r>
              <a:rPr lang="en-US" sz="2500" dirty="0"/>
              <a:t> </a:t>
            </a:r>
            <a:r>
              <a:rPr lang="en-US" sz="2500" dirty="0" err="1"/>
              <a:t>una</a:t>
            </a:r>
            <a:r>
              <a:rPr lang="en-US" sz="2500" dirty="0"/>
              <a:t> </a:t>
            </a:r>
            <a:r>
              <a:rPr lang="en-US" sz="2500" dirty="0" err="1"/>
              <a:t>población</a:t>
            </a:r>
            <a:r>
              <a:rPr lang="en-US" sz="2500" dirty="0"/>
              <a:t> de 2.103.992 </a:t>
            </a:r>
            <a:r>
              <a:rPr lang="en-US" sz="2500" dirty="0" err="1"/>
              <a:t>habitantes</a:t>
            </a:r>
            <a:r>
              <a:rPr lang="en-US" sz="2500" dirty="0"/>
              <a:t> y </a:t>
            </a:r>
            <a:r>
              <a:rPr lang="en-US" sz="2500" dirty="0" err="1"/>
              <a:t>una</a:t>
            </a:r>
            <a:r>
              <a:rPr lang="en-US" sz="2500" dirty="0"/>
              <a:t> </a:t>
            </a:r>
            <a:r>
              <a:rPr lang="en-US" sz="2500" dirty="0" err="1"/>
              <a:t>densidad</a:t>
            </a:r>
            <a:r>
              <a:rPr lang="en-US" sz="2500" dirty="0"/>
              <a:t> de 282,5 </a:t>
            </a:r>
            <a:r>
              <a:rPr lang="en-US" sz="2500" dirty="0" err="1"/>
              <a:t>hab</a:t>
            </a:r>
            <a:r>
              <a:rPr lang="en-US" sz="2500" dirty="0"/>
              <a:t>/km², </a:t>
            </a:r>
            <a:r>
              <a:rPr lang="en-US" sz="2500" dirty="0" err="1"/>
              <a:t>siendo</a:t>
            </a:r>
            <a:r>
              <a:rPr lang="en-US" sz="2500" dirty="0"/>
              <a:t> la </a:t>
            </a:r>
            <a:r>
              <a:rPr lang="en-US" sz="2500" dirty="0" err="1"/>
              <a:t>octava</a:t>
            </a:r>
            <a:r>
              <a:rPr lang="en-US" sz="2500" dirty="0"/>
              <a:t> </a:t>
            </a:r>
            <a:r>
              <a:rPr lang="en-US" sz="2500" dirty="0" err="1"/>
              <a:t>Comunidad</a:t>
            </a:r>
            <a:r>
              <a:rPr lang="en-US" sz="2500" dirty="0"/>
              <a:t> </a:t>
            </a:r>
            <a:r>
              <a:rPr lang="en-US" sz="2500" dirty="0" err="1"/>
              <a:t>Autónoma</a:t>
            </a:r>
            <a:r>
              <a:rPr lang="en-US" sz="2500" dirty="0"/>
              <a:t> de </a:t>
            </a:r>
            <a:r>
              <a:rPr lang="en-US" sz="2500" dirty="0" err="1"/>
              <a:t>España</a:t>
            </a:r>
            <a:r>
              <a:rPr lang="en-US" sz="2500" dirty="0"/>
              <a:t> en </a:t>
            </a:r>
            <a:r>
              <a:rPr lang="en-US" sz="2500" dirty="0" err="1"/>
              <a:t>población</a:t>
            </a:r>
            <a:r>
              <a:rPr lang="en-US" sz="2500" dirty="0"/>
              <a:t>. La </a:t>
            </a:r>
            <a:r>
              <a:rPr lang="en-US" sz="2500" dirty="0" err="1"/>
              <a:t>población</a:t>
            </a:r>
            <a:r>
              <a:rPr lang="en-US" sz="2500" dirty="0"/>
              <a:t> del </a:t>
            </a:r>
            <a:r>
              <a:rPr lang="en-US" sz="2500" dirty="0" err="1"/>
              <a:t>archipiélago</a:t>
            </a:r>
            <a:r>
              <a:rPr lang="en-US" sz="2500" dirty="0"/>
              <a:t> </a:t>
            </a:r>
            <a:r>
              <a:rPr lang="en-US" sz="2500" dirty="0" err="1"/>
              <a:t>está</a:t>
            </a:r>
            <a:r>
              <a:rPr lang="en-US" sz="2500" dirty="0"/>
              <a:t> </a:t>
            </a:r>
            <a:r>
              <a:rPr lang="en-US" sz="2500" dirty="0" err="1"/>
              <a:t>concentrada</a:t>
            </a:r>
            <a:r>
              <a:rPr lang="en-US" sz="2500" dirty="0"/>
              <a:t> en </a:t>
            </a:r>
            <a:r>
              <a:rPr lang="en-US" sz="2500" dirty="0" err="1"/>
              <a:t>las</a:t>
            </a:r>
            <a:r>
              <a:rPr lang="en-US" sz="2500" dirty="0"/>
              <a:t> dos </a:t>
            </a:r>
            <a:r>
              <a:rPr lang="en-US" sz="2500" dirty="0" err="1"/>
              <a:t>islas</a:t>
            </a:r>
            <a:r>
              <a:rPr lang="en-US" sz="2500" dirty="0"/>
              <a:t> </a:t>
            </a:r>
            <a:r>
              <a:rPr lang="en-US" sz="2500" dirty="0" err="1"/>
              <a:t>capitalinas</a:t>
            </a:r>
            <a:r>
              <a:rPr lang="en-US" sz="2500" dirty="0"/>
              <a:t>, </a:t>
            </a:r>
            <a:r>
              <a:rPr lang="en-US" sz="2500" dirty="0" err="1"/>
              <a:t>alrededor</a:t>
            </a:r>
            <a:r>
              <a:rPr lang="en-US" sz="2500" dirty="0"/>
              <a:t> del 43% en la </a:t>
            </a:r>
            <a:r>
              <a:rPr lang="en-US" sz="2500" dirty="0" err="1"/>
              <a:t>isla</a:t>
            </a:r>
            <a:r>
              <a:rPr lang="en-US" sz="2500" dirty="0"/>
              <a:t> de Tenerife y el 40% en la </a:t>
            </a:r>
            <a:r>
              <a:rPr lang="en-US" sz="2500" dirty="0" err="1"/>
              <a:t>isla</a:t>
            </a:r>
            <a:r>
              <a:rPr lang="en-US" sz="2500" dirty="0"/>
              <a:t> de Gran </a:t>
            </a:r>
            <a:r>
              <a:rPr lang="en-US" sz="2500" dirty="0" err="1"/>
              <a:t>Canaria</a:t>
            </a:r>
            <a:r>
              <a:rPr lang="en-US" sz="2500" dirty="0"/>
              <a:t>. La </a:t>
            </a:r>
            <a:r>
              <a:rPr lang="en-US" sz="2500" dirty="0" err="1"/>
              <a:t>extensión</a:t>
            </a:r>
            <a:r>
              <a:rPr lang="en-US" sz="2500" dirty="0"/>
              <a:t> total del </a:t>
            </a:r>
            <a:r>
              <a:rPr lang="en-US" sz="2500" dirty="0" err="1"/>
              <a:t>archipiélago</a:t>
            </a:r>
            <a:r>
              <a:rPr lang="en-US" sz="2500" dirty="0"/>
              <a:t> </a:t>
            </a:r>
            <a:r>
              <a:rPr lang="en-US" sz="2500" dirty="0" err="1"/>
              <a:t>es</a:t>
            </a:r>
            <a:r>
              <a:rPr lang="en-US" sz="2500" dirty="0"/>
              <a:t> 7.447 km².</a:t>
            </a:r>
          </a:p>
        </p:txBody>
      </p:sp>
    </p:spTree>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ESPERANZA DE VIDA</a:t>
            </a:r>
          </a:p>
        </p:txBody>
      </p:sp>
      <p:sp>
        <p:nvSpPr>
          <p:cNvPr id="3" name="2 Marcador de texto"/>
          <p:cNvSpPr txBox="1">
            <a:spLocks noGrp="1"/>
          </p:cNvSpPr>
          <p:nvPr>
            <p:ph type="body" idx="4294967295"/>
          </p:nvPr>
        </p:nvSpPr>
        <p:spPr>
          <a:xfrm>
            <a:off x="489825" y="1469631"/>
            <a:ext cx="8228766" cy="5225365"/>
          </a:xfrm>
        </p:spPr>
        <p:txBody>
          <a:bodyPr/>
          <a:lstStyle/>
          <a:p>
            <a:pPr lvl="0" algn="just">
              <a:lnSpc>
                <a:spcPct val="150000"/>
              </a:lnSpc>
              <a:buNone/>
            </a:pPr>
            <a:r>
              <a:rPr lang="en-US" sz="2200" dirty="0"/>
              <a:t>La </a:t>
            </a:r>
            <a:r>
              <a:rPr lang="en-US" sz="2200" dirty="0" err="1"/>
              <a:t>esperanza</a:t>
            </a:r>
            <a:r>
              <a:rPr lang="en-US" sz="2200" dirty="0"/>
              <a:t> de </a:t>
            </a:r>
            <a:r>
              <a:rPr lang="en-US" sz="2200" dirty="0" err="1"/>
              <a:t>vida</a:t>
            </a:r>
            <a:r>
              <a:rPr lang="en-US" sz="2200" dirty="0"/>
              <a:t> en Canarias </a:t>
            </a:r>
            <a:r>
              <a:rPr lang="en-US" sz="2200" dirty="0" err="1"/>
              <a:t>fue</a:t>
            </a:r>
            <a:r>
              <a:rPr lang="en-US" sz="2200" dirty="0"/>
              <a:t> de 80,1 </a:t>
            </a:r>
            <a:r>
              <a:rPr lang="en-US" sz="2200" dirty="0" err="1"/>
              <a:t>años</a:t>
            </a:r>
            <a:r>
              <a:rPr lang="en-US" sz="2200" dirty="0"/>
              <a:t> en 2007, lo </a:t>
            </a:r>
            <a:r>
              <a:rPr lang="en-US" sz="2200" dirty="0" err="1"/>
              <a:t>que</a:t>
            </a:r>
            <a:r>
              <a:rPr lang="en-US" sz="2200" dirty="0"/>
              <a:t> la </a:t>
            </a:r>
            <a:r>
              <a:rPr lang="en-US" sz="2200" dirty="0" err="1"/>
              <a:t>coloca</a:t>
            </a:r>
            <a:r>
              <a:rPr lang="en-US" sz="2200" dirty="0"/>
              <a:t> en la cola de </a:t>
            </a:r>
            <a:r>
              <a:rPr lang="en-US" sz="2200" dirty="0" err="1"/>
              <a:t>España</a:t>
            </a:r>
            <a:r>
              <a:rPr lang="en-US" sz="2200" dirty="0"/>
              <a:t> </a:t>
            </a:r>
            <a:r>
              <a:rPr lang="en-US" sz="2200" dirty="0" err="1"/>
              <a:t>junto</a:t>
            </a:r>
            <a:r>
              <a:rPr lang="en-US" sz="2200" dirty="0"/>
              <a:t> con los </a:t>
            </a:r>
            <a:r>
              <a:rPr lang="en-US" sz="2200" dirty="0" err="1"/>
              <a:t>niveles</a:t>
            </a:r>
            <a:r>
              <a:rPr lang="en-US" sz="2200" dirty="0"/>
              <a:t> </a:t>
            </a:r>
            <a:r>
              <a:rPr lang="en-US" sz="2200" dirty="0" err="1"/>
              <a:t>más</a:t>
            </a:r>
            <a:r>
              <a:rPr lang="en-US" sz="2200" dirty="0"/>
              <a:t> </a:t>
            </a:r>
            <a:r>
              <a:rPr lang="en-US" sz="2200" dirty="0" err="1"/>
              <a:t>bajos</a:t>
            </a:r>
            <a:r>
              <a:rPr lang="en-US" sz="2200" dirty="0"/>
              <a:t> de </a:t>
            </a:r>
            <a:r>
              <a:rPr lang="en-US" sz="2200" dirty="0" err="1"/>
              <a:t>todo</a:t>
            </a:r>
            <a:r>
              <a:rPr lang="en-US" sz="2200" dirty="0"/>
              <a:t> el </a:t>
            </a:r>
            <a:r>
              <a:rPr lang="en-US" sz="2200" dirty="0" err="1"/>
              <a:t>país</a:t>
            </a:r>
            <a:r>
              <a:rPr lang="en-US" sz="2200" dirty="0"/>
              <a:t>, </a:t>
            </a:r>
            <a:r>
              <a:rPr lang="en-US" sz="2200" dirty="0" err="1"/>
              <a:t>según</a:t>
            </a:r>
            <a:r>
              <a:rPr lang="en-US" sz="2200" dirty="0"/>
              <a:t> </a:t>
            </a:r>
            <a:r>
              <a:rPr lang="en-US" sz="2200" dirty="0" err="1"/>
              <a:t>las</a:t>
            </a:r>
            <a:r>
              <a:rPr lang="en-US" sz="2200" dirty="0"/>
              <a:t> </a:t>
            </a:r>
            <a:r>
              <a:rPr lang="en-US" sz="2200" dirty="0" err="1"/>
              <a:t>tablas</a:t>
            </a:r>
            <a:r>
              <a:rPr lang="en-US" sz="2200" dirty="0"/>
              <a:t> de </a:t>
            </a:r>
            <a:r>
              <a:rPr lang="en-US" sz="2200" dirty="0" err="1"/>
              <a:t>mortalidad</a:t>
            </a:r>
            <a:r>
              <a:rPr lang="en-US" sz="2200" dirty="0"/>
              <a:t> de </a:t>
            </a:r>
            <a:r>
              <a:rPr lang="en-US" sz="2200" dirty="0" err="1"/>
              <a:t>España</a:t>
            </a:r>
            <a:r>
              <a:rPr lang="en-US" sz="2200" dirty="0"/>
              <a:t> </a:t>
            </a:r>
            <a:r>
              <a:rPr lang="en-US" sz="2200" dirty="0" err="1"/>
              <a:t>hace</a:t>
            </a:r>
            <a:r>
              <a:rPr lang="en-US" sz="2200" dirty="0"/>
              <a:t> dos </a:t>
            </a:r>
            <a:r>
              <a:rPr lang="en-US" sz="2200" dirty="0" err="1"/>
              <a:t>años</a:t>
            </a:r>
            <a:r>
              <a:rPr lang="en-US" sz="2200" dirty="0"/>
              <a:t>, </a:t>
            </a:r>
            <a:r>
              <a:rPr lang="en-US" sz="2200" dirty="0" err="1"/>
              <a:t>calculadas</a:t>
            </a:r>
            <a:r>
              <a:rPr lang="en-US" sz="2200" dirty="0"/>
              <a:t> </a:t>
            </a:r>
            <a:r>
              <a:rPr lang="en-US" sz="2200" dirty="0" err="1"/>
              <a:t>por</a:t>
            </a:r>
            <a:r>
              <a:rPr lang="en-US" sz="2200" dirty="0"/>
              <a:t> el </a:t>
            </a:r>
            <a:r>
              <a:rPr lang="en-US" sz="2200" dirty="0" err="1"/>
              <a:t>Instituto</a:t>
            </a:r>
            <a:r>
              <a:rPr lang="en-US" sz="2200" dirty="0"/>
              <a:t> de </a:t>
            </a:r>
            <a:r>
              <a:rPr lang="en-US" sz="2200" dirty="0" err="1"/>
              <a:t>Estadística</a:t>
            </a:r>
            <a:r>
              <a:rPr lang="en-US" sz="2200" dirty="0"/>
              <a:t> (INE).</a:t>
            </a:r>
          </a:p>
          <a:p>
            <a:pPr lvl="0" algn="just">
              <a:lnSpc>
                <a:spcPct val="150000"/>
              </a:lnSpc>
              <a:buNone/>
            </a:pPr>
            <a:r>
              <a:rPr lang="en-US" sz="2200" dirty="0"/>
              <a:t>A </a:t>
            </a:r>
            <a:r>
              <a:rPr lang="en-US" sz="2200" dirty="0" err="1"/>
              <a:t>nivel</a:t>
            </a:r>
            <a:r>
              <a:rPr lang="en-US" sz="2200" dirty="0"/>
              <a:t> </a:t>
            </a:r>
            <a:r>
              <a:rPr lang="en-US" sz="2200" dirty="0" err="1"/>
              <a:t>nacional</a:t>
            </a:r>
            <a:r>
              <a:rPr lang="en-US" sz="2200" dirty="0"/>
              <a:t> </a:t>
            </a:r>
            <a:r>
              <a:rPr lang="en-US" sz="2200" dirty="0" err="1"/>
              <a:t>una</a:t>
            </a:r>
            <a:r>
              <a:rPr lang="en-US" sz="2200" dirty="0"/>
              <a:t> persona </a:t>
            </a:r>
            <a:r>
              <a:rPr lang="en-US" sz="2200" dirty="0" err="1"/>
              <a:t>nacida</a:t>
            </a:r>
            <a:r>
              <a:rPr lang="en-US" sz="2200" dirty="0"/>
              <a:t> en </a:t>
            </a:r>
            <a:r>
              <a:rPr lang="en-US" sz="2200" dirty="0" err="1"/>
              <a:t>España</a:t>
            </a:r>
            <a:r>
              <a:rPr lang="en-US" sz="2200" dirty="0"/>
              <a:t>, </a:t>
            </a:r>
            <a:r>
              <a:rPr lang="en-US" sz="2200" dirty="0" err="1"/>
              <a:t>que</a:t>
            </a:r>
            <a:r>
              <a:rPr lang="en-US" sz="2200" dirty="0"/>
              <a:t> a lo largo de </a:t>
            </a:r>
            <a:r>
              <a:rPr lang="en-US" sz="2200" dirty="0" err="1"/>
              <a:t>su</a:t>
            </a:r>
            <a:r>
              <a:rPr lang="en-US" sz="2200" dirty="0"/>
              <a:t> </a:t>
            </a:r>
            <a:r>
              <a:rPr lang="en-US" sz="2200" dirty="0" err="1"/>
              <a:t>vida</a:t>
            </a:r>
            <a:r>
              <a:rPr lang="en-US" sz="2200" dirty="0"/>
              <a:t> </a:t>
            </a:r>
            <a:r>
              <a:rPr lang="en-US" sz="2200" dirty="0" err="1"/>
              <a:t>tuviera</a:t>
            </a:r>
            <a:r>
              <a:rPr lang="en-US" sz="2200" dirty="0"/>
              <a:t> en </a:t>
            </a:r>
            <a:r>
              <a:rPr lang="en-US" sz="2200" dirty="0" err="1"/>
              <a:t>cada</a:t>
            </a:r>
            <a:r>
              <a:rPr lang="en-US" sz="2200" dirty="0"/>
              <a:t> </a:t>
            </a:r>
            <a:r>
              <a:rPr lang="en-US" sz="2200" dirty="0" err="1"/>
              <a:t>edad</a:t>
            </a:r>
            <a:r>
              <a:rPr lang="en-US" sz="2200" dirty="0"/>
              <a:t> los </a:t>
            </a:r>
            <a:r>
              <a:rPr lang="en-US" sz="2200" dirty="0" err="1"/>
              <a:t>mismos</a:t>
            </a:r>
            <a:r>
              <a:rPr lang="en-US" sz="2200" dirty="0"/>
              <a:t> </a:t>
            </a:r>
            <a:r>
              <a:rPr lang="en-US" sz="2200" dirty="0" err="1"/>
              <a:t>riegos</a:t>
            </a:r>
            <a:r>
              <a:rPr lang="en-US" sz="2200" dirty="0"/>
              <a:t> de </a:t>
            </a:r>
            <a:r>
              <a:rPr lang="en-US" sz="2200" dirty="0" err="1"/>
              <a:t>morir</a:t>
            </a:r>
            <a:r>
              <a:rPr lang="en-US" sz="2200" dirty="0"/>
              <a:t> </a:t>
            </a:r>
            <a:r>
              <a:rPr lang="en-US" sz="2200" dirty="0" err="1"/>
              <a:t>observados</a:t>
            </a:r>
            <a:r>
              <a:rPr lang="en-US" sz="2200" dirty="0"/>
              <a:t> </a:t>
            </a:r>
            <a:r>
              <a:rPr lang="en-US" sz="2200" dirty="0" err="1"/>
              <a:t>sobre</a:t>
            </a:r>
            <a:r>
              <a:rPr lang="en-US" sz="2200" dirty="0"/>
              <a:t> </a:t>
            </a:r>
            <a:r>
              <a:rPr lang="en-US" sz="2200" dirty="0" err="1"/>
              <a:t>las</a:t>
            </a:r>
            <a:r>
              <a:rPr lang="en-US" sz="2200" dirty="0"/>
              <a:t> personas con la </a:t>
            </a:r>
            <a:r>
              <a:rPr lang="en-US" sz="2200" dirty="0" err="1"/>
              <a:t>misma</a:t>
            </a:r>
            <a:r>
              <a:rPr lang="en-US" sz="2200" dirty="0"/>
              <a:t> </a:t>
            </a:r>
            <a:r>
              <a:rPr lang="en-US" sz="2200" dirty="0" err="1"/>
              <a:t>edad</a:t>
            </a:r>
            <a:r>
              <a:rPr lang="en-US" sz="2200" dirty="0"/>
              <a:t> en el </a:t>
            </a:r>
            <a:r>
              <a:rPr lang="en-US" sz="2200" dirty="0" err="1"/>
              <a:t>año</a:t>
            </a:r>
            <a:r>
              <a:rPr lang="en-US" sz="2200" dirty="0"/>
              <a:t> 2007, </a:t>
            </a:r>
            <a:r>
              <a:rPr lang="en-US" sz="2200" dirty="0" err="1"/>
              <a:t>viviría</a:t>
            </a:r>
            <a:r>
              <a:rPr lang="en-US" sz="2200" dirty="0"/>
              <a:t> </a:t>
            </a:r>
            <a:r>
              <a:rPr lang="en-US" sz="2200" dirty="0" err="1"/>
              <a:t>por</a:t>
            </a:r>
            <a:r>
              <a:rPr lang="en-US" sz="2200" dirty="0"/>
              <a:t> </a:t>
            </a:r>
            <a:r>
              <a:rPr lang="en-US" sz="2200" dirty="0" err="1"/>
              <a:t>término</a:t>
            </a:r>
            <a:r>
              <a:rPr lang="en-US" sz="2200" dirty="0"/>
              <a:t> </a:t>
            </a:r>
            <a:r>
              <a:rPr lang="en-US" sz="2200" dirty="0" err="1"/>
              <a:t>medio</a:t>
            </a:r>
            <a:r>
              <a:rPr lang="en-US" sz="2200" dirty="0"/>
              <a:t> 80,9 </a:t>
            </a:r>
            <a:r>
              <a:rPr lang="en-US" sz="2200" dirty="0" err="1"/>
              <a:t>años</a:t>
            </a:r>
            <a:r>
              <a:rPr lang="en-US" sz="2200" dirty="0"/>
              <a:t>.</a:t>
            </a: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u="sng" dirty="0" smtClean="0">
                <a:solidFill>
                  <a:srgbClr val="00B050"/>
                </a:solidFill>
              </a:rPr>
              <a:t>MEDIO FÍSICO</a:t>
            </a:r>
            <a:endParaRPr lang="es-ES" sz="4000" b="1" u="sng" dirty="0">
              <a:solidFill>
                <a:srgbClr val="00B050"/>
              </a:solidFill>
            </a:endParaRPr>
          </a:p>
        </p:txBody>
      </p:sp>
      <p:sp>
        <p:nvSpPr>
          <p:cNvPr id="3" name="2 Marcador de contenido"/>
          <p:cNvSpPr>
            <a:spLocks noGrp="1"/>
          </p:cNvSpPr>
          <p:nvPr>
            <p:ph sz="half" idx="1"/>
          </p:nvPr>
        </p:nvSpPr>
        <p:spPr>
          <a:xfrm>
            <a:off x="357158" y="1285860"/>
            <a:ext cx="4138642" cy="5214974"/>
          </a:xfrm>
        </p:spPr>
        <p:txBody>
          <a:bodyPr>
            <a:normAutofit fontScale="55000" lnSpcReduction="20000"/>
          </a:bodyPr>
          <a:lstStyle/>
          <a:p>
            <a:pPr>
              <a:buNone/>
            </a:pPr>
            <a:r>
              <a:rPr lang="es-ES" sz="4400" b="1" dirty="0" smtClean="0">
                <a:solidFill>
                  <a:srgbClr val="0070C0"/>
                </a:solidFill>
              </a:rPr>
              <a:t>Localización:</a:t>
            </a:r>
          </a:p>
          <a:p>
            <a:pPr>
              <a:buNone/>
            </a:pPr>
            <a:r>
              <a:rPr lang="es-ES" sz="2400" b="1" dirty="0" smtClean="0"/>
              <a:t>              </a:t>
            </a:r>
            <a:r>
              <a:rPr lang="es-ES" sz="2500" dirty="0" smtClean="0"/>
              <a:t>Andalucía </a:t>
            </a:r>
            <a:r>
              <a:rPr lang="es-ES" sz="2500" dirty="0"/>
              <a:t>es una comunidad autónoma española, considerada como nacionalidad </a:t>
            </a:r>
            <a:r>
              <a:rPr lang="es-ES" sz="2500" dirty="0" smtClean="0"/>
              <a:t>histórica. </a:t>
            </a:r>
            <a:r>
              <a:rPr lang="es-ES" sz="2500" dirty="0"/>
              <a:t>Está compuesta por las provincias de Almería, Cádiz, Córdoba, Granada, Huelva, Jaén, Málaga y Sevilla. Su capital es Sevilla, ciudad reconocida por el Estatuto de Autonomía como sede de la Junta de Andalucía. La sede del Tribunal Superior de Justicia de Andalucía se encuentra en la ciudad de Granada.</a:t>
            </a:r>
          </a:p>
          <a:p>
            <a:pPr>
              <a:buNone/>
            </a:pPr>
            <a:r>
              <a:rPr lang="es-ES" sz="2500" dirty="0" smtClean="0"/>
              <a:t>               Se </a:t>
            </a:r>
            <a:r>
              <a:rPr lang="es-ES" sz="2500" dirty="0"/>
              <a:t>encuentra situada al sur de la península ibérica; limitando al oeste con la República de Portugal, al sur con el océano Atlántico, el mar Mediterráneo y el reclamado territorio británico de ultramar de Gibraltar, al norte con la región de Extremadura y Castilla-La Mancha y al este con la Región de Murcia.</a:t>
            </a:r>
          </a:p>
          <a:p>
            <a:pPr>
              <a:buNone/>
            </a:pPr>
            <a:r>
              <a:rPr lang="es-ES" sz="2500" dirty="0" smtClean="0"/>
              <a:t>               El </a:t>
            </a:r>
            <a:r>
              <a:rPr lang="es-ES" sz="2500" dirty="0"/>
              <a:t>marco geográfico es uno de los elementos que da singularidad y personalidad propia a Andalucía. Desde el punto de vista geográfico, podemos distinguir tres grandes áreas ambientales, conformadas por la interacción de los distintos factores físicos que inciden sobre el medio natural: Sierra Morena -que separa Andalucía de la Meseta- y los Sistemas Béticos y la Depresión Bética que individualizan la Alta Andalucía de la Baja </a:t>
            </a:r>
            <a:r>
              <a:rPr lang="es-ES" sz="2500" dirty="0" smtClean="0"/>
              <a:t>Andalucía.</a:t>
            </a:r>
            <a:endParaRPr lang="es-ES" sz="2500" dirty="0">
              <a:solidFill>
                <a:srgbClr val="0070C0"/>
              </a:solidFill>
            </a:endParaRPr>
          </a:p>
        </p:txBody>
      </p:sp>
      <p:pic>
        <p:nvPicPr>
          <p:cNvPr id="5" name="4 Marcador de contenido" descr="m_andalucia[1].jpg"/>
          <p:cNvPicPr>
            <a:picLocks noGrp="1" noChangeAspect="1"/>
          </p:cNvPicPr>
          <p:nvPr>
            <p:ph sz="half" idx="2"/>
          </p:nvPr>
        </p:nvPicPr>
        <p:blipFill>
          <a:blip r:embed="rId3" cstate="print"/>
          <a:stretch>
            <a:fillRect/>
          </a:stretch>
        </p:blipFill>
        <p:spPr>
          <a:xfrm>
            <a:off x="4648200" y="2332764"/>
            <a:ext cx="4038600" cy="3060834"/>
          </a:xfrm>
          <a:ln w="57150">
            <a:solidFill>
              <a:srgbClr val="7030A0"/>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RELIEVE</a:t>
            </a:r>
          </a:p>
        </p:txBody>
      </p:sp>
      <p:sp>
        <p:nvSpPr>
          <p:cNvPr id="3" name="2 Marcador de texto"/>
          <p:cNvSpPr txBox="1">
            <a:spLocks noGrp="1"/>
          </p:cNvSpPr>
          <p:nvPr>
            <p:ph type="body" idx="4294967295"/>
          </p:nvPr>
        </p:nvSpPr>
        <p:spPr>
          <a:xfrm>
            <a:off x="457170" y="1604844"/>
            <a:ext cx="4015269" cy="3945696"/>
          </a:xfrm>
        </p:spPr>
        <p:txBody>
          <a:bodyPr>
            <a:spAutoFit/>
          </a:bodyPr>
          <a:lstStyle/>
          <a:p>
            <a:pPr lvl="0" algn="just">
              <a:lnSpc>
                <a:spcPct val="150000"/>
              </a:lnSpc>
              <a:buNone/>
            </a:pPr>
            <a:r>
              <a:rPr lang="es-ES" dirty="0"/>
              <a:t> </a:t>
            </a:r>
            <a:r>
              <a:rPr lang="es-ES" sz="2200" dirty="0"/>
              <a:t>El Teide en Tenerife, 3718 metros sobre el nivel del mar, el pico más alto de España.</a:t>
            </a:r>
          </a:p>
          <a:p>
            <a:pPr lvl="0" algn="just">
              <a:lnSpc>
                <a:spcPct val="150000"/>
              </a:lnSpc>
              <a:buNone/>
            </a:pPr>
            <a:r>
              <a:rPr lang="es-ES" sz="2200" dirty="0"/>
              <a:t>Canarias es un archipiélago </a:t>
            </a:r>
            <a:r>
              <a:rPr lang="es-ES" sz="2200" dirty="0" err="1"/>
              <a:t>volcanico</a:t>
            </a:r>
            <a:r>
              <a:rPr lang="es-ES" sz="2200" dirty="0"/>
              <a:t> muy reciente, con apenas 30 millones de años de antigüedad.</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4673272" y="1469631"/>
            <a:ext cx="4306884" cy="4898780"/>
          </a:xfr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761383"/>
            <a:ext cx="8228766" cy="169277"/>
          </a:xfrm>
        </p:spPr>
        <p:txBody>
          <a:bodyPr>
            <a:spAutoFit/>
          </a:bodyPr>
          <a:lstStyle/>
          <a:p>
            <a:pPr lvl="0">
              <a:buNone/>
            </a:pPr>
            <a:r>
              <a:rPr lang="es-ES" sz="500" dirty="0"/>
              <a:t>.</a:t>
            </a:r>
          </a:p>
        </p:txBody>
      </p:sp>
      <p:sp>
        <p:nvSpPr>
          <p:cNvPr id="3" name="2 Marcador de texto"/>
          <p:cNvSpPr txBox="1">
            <a:spLocks noGrp="1"/>
          </p:cNvSpPr>
          <p:nvPr>
            <p:ph type="body" idx="4294967295"/>
          </p:nvPr>
        </p:nvSpPr>
        <p:spPr>
          <a:xfrm>
            <a:off x="457170" y="489877"/>
            <a:ext cx="8228766" cy="6024726"/>
          </a:xfrm>
        </p:spPr>
        <p:txBody>
          <a:bodyPr>
            <a:spAutoFit/>
          </a:bodyPr>
          <a:lstStyle/>
          <a:p>
            <a:pPr lvl="0" algn="just">
              <a:lnSpc>
                <a:spcPct val="150000"/>
              </a:lnSpc>
              <a:buNone/>
            </a:pPr>
            <a:r>
              <a:rPr lang="en-US" dirty="0"/>
              <a:t>Las </a:t>
            </a:r>
            <a:r>
              <a:rPr lang="en-US" dirty="0" err="1"/>
              <a:t>costas</a:t>
            </a:r>
            <a:r>
              <a:rPr lang="en-US" dirty="0"/>
              <a:t> son </a:t>
            </a:r>
            <a:r>
              <a:rPr lang="en-US" dirty="0" err="1"/>
              <a:t>las</a:t>
            </a:r>
            <a:r>
              <a:rPr lang="en-US" dirty="0"/>
              <a:t> </a:t>
            </a:r>
            <a:r>
              <a:rPr lang="en-US" dirty="0" err="1"/>
              <a:t>más</a:t>
            </a:r>
            <a:r>
              <a:rPr lang="en-US" dirty="0"/>
              <a:t> </a:t>
            </a:r>
            <a:r>
              <a:rPr lang="en-US" dirty="0" err="1"/>
              <a:t>expuestas</a:t>
            </a:r>
            <a:r>
              <a:rPr lang="en-US" dirty="0"/>
              <a:t> al </a:t>
            </a:r>
            <a:r>
              <a:rPr lang="en-US" dirty="0" err="1"/>
              <a:t>ímpetu</a:t>
            </a:r>
            <a:r>
              <a:rPr lang="en-US" dirty="0"/>
              <a:t> de la </a:t>
            </a:r>
            <a:r>
              <a:rPr lang="en-US" dirty="0" err="1"/>
              <a:t>erosión</a:t>
            </a:r>
            <a:r>
              <a:rPr lang="en-US" dirty="0"/>
              <a:t>, </a:t>
            </a:r>
            <a:r>
              <a:rPr lang="en-US" dirty="0" err="1"/>
              <a:t>debido</a:t>
            </a:r>
            <a:r>
              <a:rPr lang="en-US" dirty="0"/>
              <a:t> a la </a:t>
            </a:r>
            <a:r>
              <a:rPr lang="en-US" dirty="0" err="1"/>
              <a:t>actividad</a:t>
            </a:r>
            <a:r>
              <a:rPr lang="en-US" dirty="0"/>
              <a:t> marina. Hay </a:t>
            </a:r>
            <a:r>
              <a:rPr lang="en-US" dirty="0" err="1"/>
              <a:t>muy</a:t>
            </a:r>
            <a:r>
              <a:rPr lang="en-US" dirty="0"/>
              <a:t> </a:t>
            </a:r>
            <a:r>
              <a:rPr lang="en-US" dirty="0" err="1"/>
              <a:t>pocas</a:t>
            </a:r>
            <a:r>
              <a:rPr lang="en-US" dirty="0"/>
              <a:t> </a:t>
            </a:r>
            <a:r>
              <a:rPr lang="en-US" dirty="0" err="1"/>
              <a:t>zonas</a:t>
            </a:r>
            <a:r>
              <a:rPr lang="en-US" dirty="0"/>
              <a:t> de </a:t>
            </a:r>
            <a:r>
              <a:rPr lang="en-US" dirty="0" err="1"/>
              <a:t>acumulación</a:t>
            </a:r>
            <a:r>
              <a:rPr lang="en-US" dirty="0"/>
              <a:t>, lo </a:t>
            </a:r>
            <a:r>
              <a:rPr lang="en-US" dirty="0" err="1"/>
              <a:t>que</a:t>
            </a:r>
            <a:r>
              <a:rPr lang="en-US" dirty="0"/>
              <a:t> </a:t>
            </a:r>
            <a:r>
              <a:rPr lang="en-US" dirty="0" err="1"/>
              <a:t>supone</a:t>
            </a:r>
            <a:r>
              <a:rPr lang="en-US" dirty="0"/>
              <a:t> la </a:t>
            </a:r>
            <a:r>
              <a:rPr lang="en-US" dirty="0" err="1"/>
              <a:t>existencia</a:t>
            </a:r>
            <a:r>
              <a:rPr lang="en-US" dirty="0"/>
              <a:t> de </a:t>
            </a:r>
            <a:r>
              <a:rPr lang="en-US" dirty="0" err="1"/>
              <a:t>muy</a:t>
            </a:r>
            <a:r>
              <a:rPr lang="en-US" dirty="0"/>
              <a:t> </a:t>
            </a:r>
            <a:r>
              <a:rPr lang="en-US" dirty="0" err="1"/>
              <a:t>pocas</a:t>
            </a:r>
            <a:r>
              <a:rPr lang="en-US" dirty="0"/>
              <a:t> playas </a:t>
            </a:r>
            <a:r>
              <a:rPr lang="en-US" dirty="0" err="1"/>
              <a:t>naturales</a:t>
            </a:r>
            <a:r>
              <a:rPr lang="en-US" dirty="0"/>
              <a:t>. </a:t>
            </a:r>
            <a:r>
              <a:rPr lang="en-US" dirty="0" err="1"/>
              <a:t>Predominan</a:t>
            </a:r>
            <a:r>
              <a:rPr lang="en-US" dirty="0"/>
              <a:t> los </a:t>
            </a:r>
            <a:r>
              <a:rPr lang="en-US" dirty="0" err="1"/>
              <a:t>grandes</a:t>
            </a:r>
            <a:r>
              <a:rPr lang="en-US" dirty="0"/>
              <a:t> </a:t>
            </a:r>
            <a:r>
              <a:rPr lang="en-US" dirty="0" err="1"/>
              <a:t>acantilados</a:t>
            </a:r>
            <a:r>
              <a:rPr lang="en-US" dirty="0"/>
              <a:t>. Es </a:t>
            </a:r>
            <a:r>
              <a:rPr lang="en-US" dirty="0" err="1"/>
              <a:t>destacable</a:t>
            </a:r>
            <a:r>
              <a:rPr lang="en-US" dirty="0"/>
              <a:t> </a:t>
            </a:r>
            <a:r>
              <a:rPr lang="en-US" dirty="0" err="1"/>
              <a:t>que</a:t>
            </a:r>
            <a:r>
              <a:rPr lang="en-US" dirty="0"/>
              <a:t> Canarias </a:t>
            </a:r>
            <a:r>
              <a:rPr lang="en-US" dirty="0" err="1"/>
              <a:t>es</a:t>
            </a:r>
            <a:r>
              <a:rPr lang="en-US" dirty="0"/>
              <a:t> la </a:t>
            </a:r>
            <a:r>
              <a:rPr lang="en-US" dirty="0" err="1"/>
              <a:t>región</a:t>
            </a:r>
            <a:r>
              <a:rPr lang="en-US" dirty="0"/>
              <a:t> </a:t>
            </a:r>
            <a:r>
              <a:rPr lang="en-US" dirty="0" err="1"/>
              <a:t>española</a:t>
            </a:r>
            <a:r>
              <a:rPr lang="en-US" dirty="0"/>
              <a:t> con mayor </a:t>
            </a:r>
            <a:r>
              <a:rPr lang="en-US" dirty="0" err="1"/>
              <a:t>longitud</a:t>
            </a:r>
            <a:r>
              <a:rPr lang="en-US" dirty="0"/>
              <a:t> de </a:t>
            </a:r>
            <a:r>
              <a:rPr lang="en-US" dirty="0" err="1"/>
              <a:t>costas</a:t>
            </a:r>
            <a:r>
              <a:rPr lang="en-US" dirty="0"/>
              <a:t>: 1.583 km</a:t>
            </a:r>
            <a:r>
              <a:rPr lang="en-US" sz="3300" dirty="0"/>
              <a:t>.</a:t>
            </a:r>
          </a:p>
        </p:txBody>
      </p:sp>
    </p:spTree>
  </p:cSld>
  <p:clrMapOvr>
    <a:masterClrMapping/>
  </p:clrMapOvr>
  <p:transition>
    <p:wheel spokes="2"/>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761383"/>
            <a:ext cx="8228766" cy="169277"/>
          </a:xfrm>
        </p:spPr>
        <p:txBody>
          <a:bodyPr>
            <a:spAutoFit/>
          </a:bodyPr>
          <a:lstStyle/>
          <a:p>
            <a:pPr lvl="0">
              <a:buNone/>
            </a:pPr>
            <a:r>
              <a:rPr lang="es-ES" sz="500" dirty="0"/>
              <a:t>.</a:t>
            </a:r>
          </a:p>
        </p:txBody>
      </p:sp>
      <p:sp>
        <p:nvSpPr>
          <p:cNvPr id="3" name="2 Marcador de texto"/>
          <p:cNvSpPr txBox="1">
            <a:spLocks noGrp="1"/>
          </p:cNvSpPr>
          <p:nvPr>
            <p:ph type="body" idx="4294967295"/>
          </p:nvPr>
        </p:nvSpPr>
        <p:spPr>
          <a:xfrm>
            <a:off x="4638336" y="653169"/>
            <a:ext cx="4015269" cy="6133859"/>
          </a:xfrm>
        </p:spPr>
        <p:txBody>
          <a:bodyPr>
            <a:spAutoFit/>
          </a:bodyPr>
          <a:lstStyle/>
          <a:p>
            <a:pPr lvl="0" algn="just">
              <a:lnSpc>
                <a:spcPct val="150000"/>
              </a:lnSpc>
              <a:buNone/>
            </a:pPr>
            <a:r>
              <a:rPr lang="en-US" sz="2200" dirty="0"/>
              <a:t>Los </a:t>
            </a:r>
            <a:r>
              <a:rPr lang="en-US" sz="2200" dirty="0" err="1"/>
              <a:t>barrancos</a:t>
            </a:r>
            <a:r>
              <a:rPr lang="en-US" sz="2200" dirty="0"/>
              <a:t> son </a:t>
            </a:r>
            <a:r>
              <a:rPr lang="en-US" sz="2200" dirty="0" err="1"/>
              <a:t>muy</a:t>
            </a:r>
            <a:r>
              <a:rPr lang="en-US" sz="2200" dirty="0"/>
              <a:t> </a:t>
            </a:r>
            <a:r>
              <a:rPr lang="en-US" sz="2200" dirty="0" err="1"/>
              <a:t>característicos</a:t>
            </a:r>
            <a:r>
              <a:rPr lang="en-US" sz="2200" dirty="0"/>
              <a:t> de </a:t>
            </a:r>
            <a:r>
              <a:rPr lang="en-US" sz="2200" dirty="0" err="1"/>
              <a:t>las</a:t>
            </a:r>
            <a:r>
              <a:rPr lang="en-US" sz="2200" dirty="0"/>
              <a:t> Islas Canarias: se </a:t>
            </a:r>
            <a:r>
              <a:rPr lang="en-US" sz="2200" dirty="0" err="1"/>
              <a:t>trata</a:t>
            </a:r>
            <a:r>
              <a:rPr lang="en-US" sz="2200" dirty="0"/>
              <a:t> del </a:t>
            </a:r>
            <a:r>
              <a:rPr lang="en-US" sz="2200" dirty="0" err="1"/>
              <a:t>cauce</a:t>
            </a:r>
            <a:r>
              <a:rPr lang="en-US" sz="2200" dirty="0"/>
              <a:t> </a:t>
            </a:r>
            <a:r>
              <a:rPr lang="en-US" sz="2200" dirty="0" err="1"/>
              <a:t>esporádico</a:t>
            </a:r>
            <a:r>
              <a:rPr lang="en-US" sz="2200" dirty="0"/>
              <a:t> </a:t>
            </a:r>
            <a:r>
              <a:rPr lang="en-US" sz="2200" dirty="0" err="1"/>
              <a:t>por</a:t>
            </a:r>
            <a:r>
              <a:rPr lang="en-US" sz="2200" dirty="0"/>
              <a:t> </a:t>
            </a:r>
            <a:r>
              <a:rPr lang="en-US" sz="2200" dirty="0" err="1"/>
              <a:t>donde</a:t>
            </a:r>
            <a:r>
              <a:rPr lang="en-US" sz="2200" dirty="0"/>
              <a:t> se </a:t>
            </a:r>
            <a:r>
              <a:rPr lang="en-US" sz="2200" dirty="0" err="1"/>
              <a:t>dirigen</a:t>
            </a:r>
            <a:r>
              <a:rPr lang="en-US" sz="2200" dirty="0"/>
              <a:t> </a:t>
            </a:r>
            <a:r>
              <a:rPr lang="en-US" sz="2200" dirty="0" err="1"/>
              <a:t>las</a:t>
            </a:r>
            <a:r>
              <a:rPr lang="en-US" sz="2200" dirty="0"/>
              <a:t> </a:t>
            </a:r>
            <a:r>
              <a:rPr lang="en-US" sz="2200" dirty="0" err="1"/>
              <a:t>aguas</a:t>
            </a:r>
            <a:r>
              <a:rPr lang="en-US" sz="2200" dirty="0"/>
              <a:t> </a:t>
            </a:r>
            <a:r>
              <a:rPr lang="en-US" sz="2200" dirty="0" err="1"/>
              <a:t>corrientes</a:t>
            </a:r>
            <a:r>
              <a:rPr lang="en-US" sz="2200" dirty="0"/>
              <a:t> </a:t>
            </a:r>
            <a:r>
              <a:rPr lang="en-US" sz="2200" dirty="0" err="1"/>
              <a:t>presentes</a:t>
            </a:r>
            <a:r>
              <a:rPr lang="en-US" sz="2200" dirty="0"/>
              <a:t> en </a:t>
            </a:r>
            <a:r>
              <a:rPr lang="en-US" sz="2200" dirty="0" err="1"/>
              <a:t>las</a:t>
            </a:r>
            <a:r>
              <a:rPr lang="en-US" sz="2200" dirty="0"/>
              <a:t> </a:t>
            </a:r>
            <a:r>
              <a:rPr lang="en-US" sz="2200" dirty="0" err="1"/>
              <a:t>islas</a:t>
            </a:r>
            <a:r>
              <a:rPr lang="en-US" sz="2200" dirty="0"/>
              <a:t>. Su </a:t>
            </a:r>
            <a:r>
              <a:rPr lang="en-US" sz="2200" dirty="0" err="1"/>
              <a:t>recorrido</a:t>
            </a:r>
            <a:r>
              <a:rPr lang="en-US" sz="2200" dirty="0"/>
              <a:t> </a:t>
            </a:r>
            <a:r>
              <a:rPr lang="en-US" sz="2200" dirty="0" err="1"/>
              <a:t>es</a:t>
            </a:r>
            <a:r>
              <a:rPr lang="en-US" sz="2200" dirty="0"/>
              <a:t> </a:t>
            </a:r>
            <a:r>
              <a:rPr lang="en-US" sz="2200" dirty="0" err="1"/>
              <a:t>corto</a:t>
            </a:r>
            <a:r>
              <a:rPr lang="en-US" sz="2200" dirty="0"/>
              <a:t>, y </a:t>
            </a:r>
            <a:r>
              <a:rPr lang="en-US" sz="2200" dirty="0" err="1"/>
              <a:t>generalmente</a:t>
            </a:r>
            <a:r>
              <a:rPr lang="en-US" sz="2200" dirty="0"/>
              <a:t> </a:t>
            </a:r>
            <a:r>
              <a:rPr lang="en-US" sz="2200" dirty="0" err="1"/>
              <a:t>tienen</a:t>
            </a:r>
            <a:r>
              <a:rPr lang="en-US" sz="2200" dirty="0"/>
              <a:t> un </a:t>
            </a:r>
            <a:r>
              <a:rPr lang="en-US" sz="2200" dirty="0" err="1"/>
              <a:t>perfil</a:t>
            </a:r>
            <a:r>
              <a:rPr lang="en-US" sz="2200" dirty="0"/>
              <a:t> </a:t>
            </a:r>
            <a:r>
              <a:rPr lang="en-US" sz="2200" dirty="0" err="1"/>
              <a:t>rectilíneo</a:t>
            </a:r>
            <a:r>
              <a:rPr lang="en-US" sz="2200" dirty="0"/>
              <a:t> </a:t>
            </a:r>
            <a:r>
              <a:rPr lang="en-US" sz="2200" dirty="0" err="1"/>
              <a:t>muy</a:t>
            </a:r>
            <a:r>
              <a:rPr lang="en-US" sz="2200" dirty="0"/>
              <a:t> </a:t>
            </a:r>
            <a:r>
              <a:rPr lang="en-US" sz="2200" dirty="0" err="1"/>
              <a:t>marcado</a:t>
            </a:r>
            <a:r>
              <a:rPr lang="en-US" sz="2200" dirty="0"/>
              <a:t>. Su </a:t>
            </a:r>
            <a:r>
              <a:rPr lang="en-US" sz="2200" dirty="0" err="1"/>
              <a:t>cauce</a:t>
            </a:r>
            <a:r>
              <a:rPr lang="en-US" sz="2200" dirty="0"/>
              <a:t> </a:t>
            </a:r>
            <a:r>
              <a:rPr lang="en-US" sz="2200" dirty="0" err="1"/>
              <a:t>está</a:t>
            </a:r>
            <a:r>
              <a:rPr lang="en-US" sz="2200" dirty="0"/>
              <a:t> </a:t>
            </a:r>
            <a:r>
              <a:rPr lang="en-US" sz="2200" dirty="0" err="1"/>
              <a:t>tapizado</a:t>
            </a:r>
            <a:r>
              <a:rPr lang="en-US" sz="2200" dirty="0"/>
              <a:t> de </a:t>
            </a:r>
            <a:r>
              <a:rPr lang="en-US" sz="2200" dirty="0" err="1"/>
              <a:t>derrubios</a:t>
            </a:r>
            <a:r>
              <a:rPr lang="en-US" sz="2200" dirty="0"/>
              <a:t> </a:t>
            </a:r>
            <a:r>
              <a:rPr lang="en-US" sz="2200" dirty="0" err="1"/>
              <a:t>arrastrados</a:t>
            </a:r>
            <a:r>
              <a:rPr lang="en-US" sz="2200" dirty="0"/>
              <a:t> </a:t>
            </a:r>
            <a:r>
              <a:rPr lang="en-US" sz="2200" dirty="0" err="1"/>
              <a:t>por</a:t>
            </a:r>
            <a:r>
              <a:rPr lang="en-US" sz="2200" dirty="0"/>
              <a:t> </a:t>
            </a:r>
            <a:r>
              <a:rPr lang="en-US" sz="2200" dirty="0" err="1"/>
              <a:t>las</a:t>
            </a:r>
            <a:r>
              <a:rPr lang="en-US" sz="2200" dirty="0"/>
              <a:t> </a:t>
            </a:r>
            <a:r>
              <a:rPr lang="en-US" sz="2200" dirty="0" err="1"/>
              <a:t>aguas</a:t>
            </a:r>
            <a:r>
              <a:rPr lang="en-US" sz="22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489825" y="653169"/>
            <a:ext cx="3755339" cy="5477491"/>
          </a:xfrm>
        </p:spPr>
      </p:pic>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CLIMA</a:t>
            </a:r>
          </a:p>
        </p:txBody>
      </p:sp>
      <p:sp>
        <p:nvSpPr>
          <p:cNvPr id="3" name="2 Marcador de texto"/>
          <p:cNvSpPr txBox="1">
            <a:spLocks noGrp="1"/>
          </p:cNvSpPr>
          <p:nvPr>
            <p:ph type="body" idx="4294967295"/>
          </p:nvPr>
        </p:nvSpPr>
        <p:spPr>
          <a:xfrm>
            <a:off x="457170" y="1604844"/>
            <a:ext cx="8228766" cy="3714863"/>
          </a:xfrm>
        </p:spPr>
        <p:txBody>
          <a:bodyPr>
            <a:spAutoFit/>
          </a:bodyPr>
          <a:lstStyle/>
          <a:p>
            <a:pPr lvl="0" algn="just">
              <a:lnSpc>
                <a:spcPct val="150000"/>
              </a:lnSpc>
              <a:buNone/>
            </a:pPr>
            <a:r>
              <a:rPr lang="es-ES" sz="2200" dirty="0"/>
              <a:t>Canarias afectada por el polvo en suspensión procedente del desierto del Sáhara, fenómeno conocido como calima o polvo en suspensión</a:t>
            </a:r>
          </a:p>
          <a:p>
            <a:pPr lvl="0" algn="just">
              <a:lnSpc>
                <a:spcPct val="150000"/>
              </a:lnSpc>
              <a:buNone/>
            </a:pPr>
            <a:r>
              <a:rPr lang="es-ES" sz="2200" dirty="0"/>
              <a:t>El clima es subtropical oceánico, con temperaturas mitigadas todo el año por el mar y en verano por los vientos </a:t>
            </a:r>
            <a:r>
              <a:rPr lang="es-ES" sz="2200" dirty="0" err="1"/>
              <a:t>aliseos</a:t>
            </a:r>
            <a:r>
              <a:rPr lang="es-ES" sz="2200" dirty="0"/>
              <a:t>. Nos encontramos con variaciones muy importantes en cuanto al régimen de precipitaciones. En algunas zonas de la Isla de La Palma, las precipitaciones anuales llegan a superar los 1.200 litros.</a:t>
            </a:r>
          </a:p>
        </p:txBody>
      </p:sp>
    </p:spTree>
  </p:cSld>
  <p:clrMapOvr>
    <a:masterClrMapping/>
  </p:clrMapOvr>
  <p:transition>
    <p:wheel spokes="2"/>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80861"/>
            <a:ext cx="32654" cy="79360"/>
          </a:xfrm>
        </p:spPr>
        <p:txBody>
          <a:bodyPr>
            <a:normAutofit fontScale="90000"/>
          </a:bodyPr>
          <a:lstStyle/>
          <a:p>
            <a:pPr lvl="0">
              <a:buNone/>
            </a:pPr>
            <a:r>
              <a:rPr lang="es-ES" sz="500" dirty="0"/>
              <a:t>.</a:t>
            </a:r>
          </a:p>
        </p:txBody>
      </p:sp>
      <p:sp>
        <p:nvSpPr>
          <p:cNvPr id="3" name="2 Marcador de texto"/>
          <p:cNvSpPr txBox="1">
            <a:spLocks noGrp="1"/>
          </p:cNvSpPr>
          <p:nvPr>
            <p:ph type="body" idx="4294967295"/>
          </p:nvPr>
        </p:nvSpPr>
        <p:spPr>
          <a:xfrm>
            <a:off x="457170" y="326585"/>
            <a:ext cx="8228766" cy="6205119"/>
          </a:xfrm>
        </p:spPr>
        <p:txBody>
          <a:bodyPr/>
          <a:lstStyle/>
          <a:p>
            <a:pPr lvl="0" algn="just">
              <a:lnSpc>
                <a:spcPct val="150000"/>
              </a:lnSpc>
              <a:buNone/>
            </a:pPr>
            <a:r>
              <a:rPr lang="en-US" sz="2200" dirty="0"/>
              <a:t>En </a:t>
            </a:r>
            <a:r>
              <a:rPr lang="en-US" sz="2200" dirty="0" err="1"/>
              <a:t>las</a:t>
            </a:r>
            <a:r>
              <a:rPr lang="en-US" sz="2200" dirty="0"/>
              <a:t> </a:t>
            </a:r>
            <a:r>
              <a:rPr lang="en-US" sz="2200" dirty="0" err="1"/>
              <a:t>islas</a:t>
            </a:r>
            <a:r>
              <a:rPr lang="en-US" sz="2200" dirty="0"/>
              <a:t> </a:t>
            </a:r>
            <a:r>
              <a:rPr lang="en-US" sz="2200" dirty="0" err="1"/>
              <a:t>orientales</a:t>
            </a:r>
            <a:r>
              <a:rPr lang="en-US" sz="2200" dirty="0"/>
              <a:t> </a:t>
            </a:r>
            <a:r>
              <a:rPr lang="en-US" sz="2200" dirty="0" err="1"/>
              <a:t>las</a:t>
            </a:r>
            <a:r>
              <a:rPr lang="en-US" sz="2200" dirty="0"/>
              <a:t> </a:t>
            </a:r>
            <a:r>
              <a:rPr lang="en-US" sz="2200" dirty="0" err="1"/>
              <a:t>precipitaciones</a:t>
            </a:r>
            <a:r>
              <a:rPr lang="en-US" sz="2200" dirty="0"/>
              <a:t> son </a:t>
            </a:r>
            <a:r>
              <a:rPr lang="en-US" sz="2200" dirty="0" err="1"/>
              <a:t>más</a:t>
            </a:r>
            <a:r>
              <a:rPr lang="en-US" sz="2200" dirty="0"/>
              <a:t> </a:t>
            </a:r>
            <a:r>
              <a:rPr lang="en-US" sz="2200" dirty="0" err="1"/>
              <a:t>escasas</a:t>
            </a:r>
            <a:r>
              <a:rPr lang="en-US" sz="2200" dirty="0"/>
              <a:t> </a:t>
            </a:r>
            <a:r>
              <a:rPr lang="en-US" sz="2200" dirty="0" err="1"/>
              <a:t>que</a:t>
            </a:r>
            <a:r>
              <a:rPr lang="en-US" sz="2200" dirty="0"/>
              <a:t> en </a:t>
            </a:r>
            <a:r>
              <a:rPr lang="en-US" sz="2200" dirty="0" err="1"/>
              <a:t>las</a:t>
            </a:r>
            <a:r>
              <a:rPr lang="en-US" sz="2200" dirty="0"/>
              <a:t> </a:t>
            </a:r>
            <a:r>
              <a:rPr lang="en-US" sz="2200" dirty="0" err="1"/>
              <a:t>occidentales</a:t>
            </a:r>
            <a:r>
              <a:rPr lang="en-US" sz="2200" dirty="0"/>
              <a:t>; </a:t>
            </a:r>
            <a:r>
              <a:rPr lang="en-US" sz="2200" dirty="0" err="1"/>
              <a:t>así</a:t>
            </a:r>
            <a:r>
              <a:rPr lang="en-US" sz="2200" dirty="0"/>
              <a:t> Fuerteventura y </a:t>
            </a:r>
            <a:r>
              <a:rPr lang="en-US" sz="2200" dirty="0" err="1"/>
              <a:t>Lanzarote</a:t>
            </a:r>
            <a:r>
              <a:rPr lang="en-US" sz="2200" dirty="0"/>
              <a:t> se </a:t>
            </a:r>
            <a:r>
              <a:rPr lang="en-US" sz="2200" dirty="0" err="1"/>
              <a:t>caracterizan</a:t>
            </a:r>
            <a:r>
              <a:rPr lang="en-US" sz="2200" dirty="0"/>
              <a:t> </a:t>
            </a:r>
            <a:r>
              <a:rPr lang="en-US" sz="2200" dirty="0" err="1"/>
              <a:t>por</a:t>
            </a:r>
            <a:r>
              <a:rPr lang="en-US" sz="2200" dirty="0"/>
              <a:t> un </a:t>
            </a:r>
            <a:r>
              <a:rPr lang="en-US" sz="2200" dirty="0" err="1"/>
              <a:t>clima</a:t>
            </a:r>
            <a:r>
              <a:rPr lang="en-US" sz="2200" dirty="0"/>
              <a:t> </a:t>
            </a:r>
            <a:r>
              <a:rPr lang="en-US" sz="2200" dirty="0" err="1"/>
              <a:t>árido</a:t>
            </a:r>
            <a:r>
              <a:rPr lang="en-US" sz="2200" dirty="0"/>
              <a:t> </a:t>
            </a:r>
            <a:r>
              <a:rPr lang="en-US" sz="2200" dirty="0" err="1"/>
              <a:t>semidesértico</a:t>
            </a:r>
            <a:r>
              <a:rPr lang="en-US" sz="2200" dirty="0"/>
              <a:t>. La </a:t>
            </a:r>
            <a:r>
              <a:rPr lang="en-US" sz="2200" dirty="0" err="1"/>
              <a:t>porosidad</a:t>
            </a:r>
            <a:r>
              <a:rPr lang="en-US" sz="2200" dirty="0"/>
              <a:t> del </a:t>
            </a:r>
            <a:r>
              <a:rPr lang="en-US" sz="2200" dirty="0" err="1"/>
              <a:t>terreno</a:t>
            </a:r>
            <a:r>
              <a:rPr lang="en-US" sz="2200" dirty="0"/>
              <a:t> dada </a:t>
            </a:r>
            <a:r>
              <a:rPr lang="en-US" sz="2200" dirty="0" err="1"/>
              <a:t>su</a:t>
            </a:r>
            <a:r>
              <a:rPr lang="en-US" sz="2200" dirty="0"/>
              <a:t> </a:t>
            </a:r>
            <a:r>
              <a:rPr lang="en-US" sz="2200" dirty="0" err="1"/>
              <a:t>naturaleza</a:t>
            </a:r>
            <a:r>
              <a:rPr lang="en-US" sz="2200" dirty="0"/>
              <a:t> </a:t>
            </a:r>
            <a:r>
              <a:rPr lang="en-US" sz="2200" dirty="0" err="1"/>
              <a:t>volcánica</a:t>
            </a:r>
            <a:r>
              <a:rPr lang="en-US" sz="2200" dirty="0"/>
              <a:t>, </a:t>
            </a:r>
            <a:r>
              <a:rPr lang="en-US" sz="2200" dirty="0" err="1"/>
              <a:t>dificulta</a:t>
            </a:r>
            <a:r>
              <a:rPr lang="en-US" sz="2200" dirty="0"/>
              <a:t> el </a:t>
            </a:r>
            <a:r>
              <a:rPr lang="en-US" sz="2200" dirty="0" err="1"/>
              <a:t>aprovechamiento</a:t>
            </a:r>
            <a:r>
              <a:rPr lang="en-US" sz="2200" dirty="0"/>
              <a:t> del </a:t>
            </a:r>
            <a:r>
              <a:rPr lang="en-US" sz="2200" dirty="0" err="1"/>
              <a:t>agua</a:t>
            </a:r>
            <a:r>
              <a:rPr lang="en-US" sz="2200" dirty="0"/>
              <a:t> de la </a:t>
            </a:r>
            <a:r>
              <a:rPr lang="en-US" sz="2200" dirty="0" err="1"/>
              <a:t>lluvia</a:t>
            </a:r>
            <a:r>
              <a:rPr lang="en-US" sz="2200" dirty="0"/>
              <a:t> en </a:t>
            </a:r>
            <a:r>
              <a:rPr lang="en-US" sz="2200" dirty="0" err="1"/>
              <a:t>presas</a:t>
            </a:r>
            <a:r>
              <a:rPr lang="en-US" sz="2200" dirty="0"/>
              <a:t> y </a:t>
            </a:r>
            <a:r>
              <a:rPr lang="en-US" sz="2200" dirty="0" err="1"/>
              <a:t>embalses</a:t>
            </a:r>
            <a:r>
              <a:rPr lang="en-US" sz="2200" dirty="0"/>
              <a:t>.  </a:t>
            </a:r>
            <a:r>
              <a:rPr lang="en-US" sz="2200" dirty="0" err="1"/>
              <a:t>Una</a:t>
            </a:r>
            <a:r>
              <a:rPr lang="en-US" sz="2200" dirty="0"/>
              <a:t> </a:t>
            </a:r>
            <a:r>
              <a:rPr lang="en-US" sz="2200" dirty="0" err="1"/>
              <a:t>característica</a:t>
            </a:r>
            <a:r>
              <a:rPr lang="en-US" sz="2200" dirty="0"/>
              <a:t> de </a:t>
            </a:r>
            <a:r>
              <a:rPr lang="en-US" sz="2200" dirty="0" err="1"/>
              <a:t>algunos</a:t>
            </a:r>
            <a:r>
              <a:rPr lang="en-US" sz="2200" dirty="0"/>
              <a:t> </a:t>
            </a:r>
            <a:r>
              <a:rPr lang="en-US" sz="2200" dirty="0" err="1"/>
              <a:t>lugares</a:t>
            </a:r>
            <a:r>
              <a:rPr lang="en-US" sz="2200" dirty="0"/>
              <a:t> de </a:t>
            </a:r>
            <a:r>
              <a:rPr lang="en-US" sz="2200" dirty="0" err="1"/>
              <a:t>las</a:t>
            </a:r>
            <a:r>
              <a:rPr lang="en-US" sz="2200" dirty="0"/>
              <a:t> </a:t>
            </a:r>
            <a:r>
              <a:rPr lang="en-US" sz="2200" dirty="0" err="1"/>
              <a:t>islas</a:t>
            </a:r>
            <a:r>
              <a:rPr lang="en-US" sz="2200" dirty="0"/>
              <a:t> </a:t>
            </a:r>
            <a:r>
              <a:rPr lang="en-US" sz="2200" dirty="0" err="1"/>
              <a:t>es</a:t>
            </a:r>
            <a:r>
              <a:rPr lang="en-US" sz="2200" dirty="0"/>
              <a:t> la </a:t>
            </a:r>
            <a:r>
              <a:rPr lang="en-US" sz="2200" dirty="0" err="1"/>
              <a:t>presencia</a:t>
            </a:r>
            <a:r>
              <a:rPr lang="en-US" sz="2200" dirty="0"/>
              <a:t> de </a:t>
            </a:r>
            <a:r>
              <a:rPr lang="en-US" sz="2200" dirty="0" err="1"/>
              <a:t>montañas</a:t>
            </a:r>
            <a:r>
              <a:rPr lang="en-US" sz="2200" dirty="0"/>
              <a:t> </a:t>
            </a:r>
            <a:r>
              <a:rPr lang="en-US" sz="2200" dirty="0" err="1"/>
              <a:t>cerca</a:t>
            </a:r>
            <a:r>
              <a:rPr lang="en-US" sz="2200" dirty="0"/>
              <a:t> de la </a:t>
            </a:r>
            <a:r>
              <a:rPr lang="en-US" sz="2200" dirty="0" err="1"/>
              <a:t>costa</a:t>
            </a:r>
            <a:r>
              <a:rPr lang="en-US" sz="2200" dirty="0"/>
              <a:t> </a:t>
            </a:r>
            <a:r>
              <a:rPr lang="en-US" sz="2200" dirty="0" err="1"/>
              <a:t>que</a:t>
            </a:r>
            <a:r>
              <a:rPr lang="en-US" sz="2200" dirty="0"/>
              <a:t> </a:t>
            </a:r>
            <a:r>
              <a:rPr lang="en-US" sz="2200" dirty="0" err="1"/>
              <a:t>provocan</a:t>
            </a:r>
            <a:r>
              <a:rPr lang="en-US" sz="2200" dirty="0"/>
              <a:t> </a:t>
            </a:r>
            <a:r>
              <a:rPr lang="en-US" sz="2200" dirty="0" err="1"/>
              <a:t>que</a:t>
            </a:r>
            <a:r>
              <a:rPr lang="en-US" sz="2200" dirty="0"/>
              <a:t> </a:t>
            </a:r>
            <a:r>
              <a:rPr lang="en-US" sz="2200" dirty="0" err="1"/>
              <a:t>las</a:t>
            </a:r>
            <a:r>
              <a:rPr lang="en-US" sz="2200" dirty="0"/>
              <a:t> </a:t>
            </a:r>
            <a:r>
              <a:rPr lang="en-US" sz="2200" dirty="0" err="1"/>
              <a:t>masas</a:t>
            </a:r>
            <a:r>
              <a:rPr lang="en-US" sz="2200" dirty="0"/>
              <a:t> de </a:t>
            </a:r>
            <a:r>
              <a:rPr lang="en-US" sz="2200" dirty="0" err="1"/>
              <a:t>aire</a:t>
            </a:r>
            <a:r>
              <a:rPr lang="en-US" sz="2200" dirty="0"/>
              <a:t> se </a:t>
            </a:r>
            <a:r>
              <a:rPr lang="en-US" sz="2200" dirty="0" err="1"/>
              <a:t>condensen</a:t>
            </a:r>
            <a:r>
              <a:rPr lang="en-US" sz="2200" dirty="0"/>
              <a:t>, </a:t>
            </a:r>
            <a:r>
              <a:rPr lang="en-US" sz="2200" dirty="0" err="1"/>
              <a:t>dando</a:t>
            </a:r>
            <a:r>
              <a:rPr lang="en-US" sz="2200" dirty="0"/>
              <a:t> </a:t>
            </a:r>
            <a:r>
              <a:rPr lang="en-US" sz="2200" dirty="0" err="1"/>
              <a:t>lugar</a:t>
            </a:r>
            <a:r>
              <a:rPr lang="en-US" sz="2200" dirty="0"/>
              <a:t> al </a:t>
            </a:r>
            <a:r>
              <a:rPr lang="en-US" sz="2200" dirty="0" err="1"/>
              <a:t>fenómeno</a:t>
            </a:r>
            <a:r>
              <a:rPr lang="en-US" sz="2200" dirty="0"/>
              <a:t> </a:t>
            </a:r>
            <a:r>
              <a:rPr lang="en-US" sz="2200" dirty="0" err="1"/>
              <a:t>conocido</a:t>
            </a:r>
            <a:r>
              <a:rPr lang="en-US" sz="2200" dirty="0"/>
              <a:t> </a:t>
            </a:r>
            <a:r>
              <a:rPr lang="en-US" sz="2200" dirty="0" err="1"/>
              <a:t>como</a:t>
            </a:r>
            <a:r>
              <a:rPr lang="en-US" sz="2200" dirty="0"/>
              <a:t> </a:t>
            </a:r>
            <a:r>
              <a:rPr lang="en-US" sz="2200" i="1" dirty="0"/>
              <a:t>mar de </a:t>
            </a:r>
            <a:r>
              <a:rPr lang="en-US" sz="2200" i="1" dirty="0" err="1"/>
              <a:t>nubes</a:t>
            </a:r>
            <a:r>
              <a:rPr lang="en-US" sz="2200" dirty="0"/>
              <a:t>, y </a:t>
            </a:r>
            <a:r>
              <a:rPr lang="en-US" sz="2200" dirty="0" err="1"/>
              <a:t>por</a:t>
            </a:r>
            <a:r>
              <a:rPr lang="en-US" sz="2200" dirty="0"/>
              <a:t> </a:t>
            </a:r>
            <a:r>
              <a:rPr lang="en-US" sz="2200" dirty="0" err="1"/>
              <a:t>tanto</a:t>
            </a:r>
            <a:r>
              <a:rPr lang="en-US" sz="2200" dirty="0"/>
              <a:t>, el </a:t>
            </a:r>
            <a:r>
              <a:rPr lang="en-US" sz="2200" dirty="0" err="1"/>
              <a:t>beneficio</a:t>
            </a:r>
            <a:r>
              <a:rPr lang="en-US" sz="2200" dirty="0"/>
              <a:t> de la </a:t>
            </a:r>
            <a:r>
              <a:rPr lang="en-US" sz="2200" dirty="0" err="1"/>
              <a:t>vegetación</a:t>
            </a:r>
            <a:r>
              <a:rPr lang="en-US" sz="2200" dirty="0"/>
              <a:t> de la </a:t>
            </a:r>
            <a:r>
              <a:rPr lang="en-US" sz="2200" dirty="0" err="1"/>
              <a:t>zona</a:t>
            </a:r>
            <a:r>
              <a:rPr lang="en-US" sz="2200" dirty="0"/>
              <a:t> </a:t>
            </a:r>
            <a:r>
              <a:rPr lang="en-US" sz="2200" dirty="0" err="1"/>
              <a:t>debido</a:t>
            </a:r>
            <a:r>
              <a:rPr lang="en-US" sz="2200" dirty="0"/>
              <a:t> a la </a:t>
            </a:r>
            <a:r>
              <a:rPr lang="en-US" sz="2200" dirty="0" err="1"/>
              <a:t>humedad</a:t>
            </a:r>
            <a:r>
              <a:rPr lang="en-US" sz="2200" dirty="0"/>
              <a:t>. Sin embargo, </a:t>
            </a:r>
            <a:r>
              <a:rPr lang="en-US" sz="2200" dirty="0" err="1"/>
              <a:t>debido</a:t>
            </a:r>
            <a:r>
              <a:rPr lang="en-US" sz="2200" dirty="0"/>
              <a:t> a los </a:t>
            </a:r>
            <a:r>
              <a:rPr lang="en-US" sz="2200" dirty="0" err="1"/>
              <a:t>microclimas</a:t>
            </a:r>
            <a:r>
              <a:rPr lang="en-US" sz="2200" dirty="0"/>
              <a:t> </a:t>
            </a:r>
            <a:r>
              <a:rPr lang="en-US" sz="2200" dirty="0" err="1"/>
              <a:t>existentes</a:t>
            </a:r>
            <a:r>
              <a:rPr lang="en-US" sz="2200" dirty="0"/>
              <a:t> en </a:t>
            </a:r>
            <a:r>
              <a:rPr lang="en-US" sz="2200" dirty="0" err="1"/>
              <a:t>una</a:t>
            </a:r>
            <a:r>
              <a:rPr lang="en-US" sz="2200" dirty="0"/>
              <a:t> </a:t>
            </a:r>
            <a:r>
              <a:rPr lang="en-US" sz="2200" dirty="0" err="1"/>
              <a:t>misma</a:t>
            </a:r>
            <a:r>
              <a:rPr lang="en-US" sz="2200" dirty="0"/>
              <a:t> </a:t>
            </a:r>
            <a:r>
              <a:rPr lang="en-US" sz="2200" dirty="0" err="1"/>
              <a:t>isla</a:t>
            </a:r>
            <a:r>
              <a:rPr lang="en-US" sz="2200" dirty="0"/>
              <a:t>, </a:t>
            </a:r>
            <a:r>
              <a:rPr lang="en-US" sz="2200" dirty="0" err="1"/>
              <a:t>podemos</a:t>
            </a:r>
            <a:r>
              <a:rPr lang="en-US" sz="2200" dirty="0"/>
              <a:t> </a:t>
            </a:r>
            <a:r>
              <a:rPr lang="en-US" sz="2200" dirty="0" err="1"/>
              <a:t>encontrar</a:t>
            </a:r>
            <a:r>
              <a:rPr lang="en-US" sz="2200" dirty="0"/>
              <a:t> </a:t>
            </a:r>
            <a:r>
              <a:rPr lang="en-US" sz="2200" dirty="0" err="1"/>
              <a:t>zonas</a:t>
            </a:r>
            <a:r>
              <a:rPr lang="en-US" sz="2200" dirty="0"/>
              <a:t> </a:t>
            </a:r>
            <a:r>
              <a:rPr lang="en-US" sz="2200" dirty="0" err="1"/>
              <a:t>donde</a:t>
            </a:r>
            <a:r>
              <a:rPr lang="en-US" sz="2200" dirty="0"/>
              <a:t> </a:t>
            </a:r>
            <a:r>
              <a:rPr lang="en-US" sz="2200" dirty="0" err="1"/>
              <a:t>aparecen</a:t>
            </a:r>
            <a:r>
              <a:rPr lang="en-US" sz="2200" dirty="0"/>
              <a:t> </a:t>
            </a:r>
            <a:r>
              <a:rPr lang="en-US" sz="2200" dirty="0" err="1"/>
              <a:t>bosques</a:t>
            </a:r>
            <a:r>
              <a:rPr lang="en-US" sz="2200" dirty="0"/>
              <a:t> </a:t>
            </a:r>
            <a:r>
              <a:rPr lang="en-US" sz="2200" dirty="0" err="1"/>
              <a:t>húmedos</a:t>
            </a:r>
            <a:r>
              <a:rPr lang="en-US" sz="2200" dirty="0"/>
              <a:t> y </a:t>
            </a:r>
            <a:r>
              <a:rPr lang="en-US" sz="2200" dirty="0" err="1"/>
              <a:t>otras</a:t>
            </a:r>
            <a:r>
              <a:rPr lang="en-US" sz="2200" dirty="0"/>
              <a:t> </a:t>
            </a:r>
            <a:r>
              <a:rPr lang="en-US" sz="2200" dirty="0" err="1"/>
              <a:t>zonas</a:t>
            </a:r>
            <a:r>
              <a:rPr lang="en-US" sz="2200" dirty="0"/>
              <a:t> </a:t>
            </a:r>
            <a:r>
              <a:rPr lang="en-US" sz="2200" dirty="0" err="1"/>
              <a:t>donde</a:t>
            </a:r>
            <a:r>
              <a:rPr lang="en-US" sz="2200" dirty="0"/>
              <a:t> la </a:t>
            </a:r>
            <a:r>
              <a:rPr lang="en-US" sz="2200" dirty="0" err="1"/>
              <a:t>aridez</a:t>
            </a:r>
            <a:r>
              <a:rPr lang="en-US" sz="2200" dirty="0"/>
              <a:t> </a:t>
            </a:r>
            <a:r>
              <a:rPr lang="en-US" sz="2200" dirty="0" err="1"/>
              <a:t>es</a:t>
            </a:r>
            <a:r>
              <a:rPr lang="en-US" sz="2200" dirty="0"/>
              <a:t> la </a:t>
            </a:r>
            <a:r>
              <a:rPr lang="en-US" sz="2200" dirty="0" err="1"/>
              <a:t>característica</a:t>
            </a:r>
            <a:r>
              <a:rPr lang="en-US" sz="2200" dirty="0"/>
              <a:t> principal.</a:t>
            </a:r>
          </a:p>
        </p:txBody>
      </p:sp>
    </p:spTree>
  </p:cSld>
  <p:clrMapOvr>
    <a:masterClrMapping/>
  </p:clrMapOvr>
  <p:transition>
    <p:wipe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SECTORES ECONÓMICOS</a:t>
            </a:r>
          </a:p>
        </p:txBody>
      </p:sp>
      <p:sp>
        <p:nvSpPr>
          <p:cNvPr id="3" name="2 Marcador de texto"/>
          <p:cNvSpPr txBox="1">
            <a:spLocks noGrp="1"/>
          </p:cNvSpPr>
          <p:nvPr>
            <p:ph type="body" idx="4294967295"/>
          </p:nvPr>
        </p:nvSpPr>
        <p:spPr>
          <a:xfrm>
            <a:off x="457170" y="1604844"/>
            <a:ext cx="8228766" cy="4444498"/>
          </a:xfrm>
        </p:spPr>
        <p:txBody>
          <a:bodyPr>
            <a:normAutofit lnSpcReduction="10000"/>
          </a:bodyPr>
          <a:lstStyle/>
          <a:p>
            <a:pPr lvl="0" algn="just">
              <a:lnSpc>
                <a:spcPct val="150000"/>
              </a:lnSpc>
              <a:buNone/>
            </a:pPr>
            <a:r>
              <a:rPr lang="en-US" sz="2500" dirty="0" err="1"/>
              <a:t>Antiguamente</a:t>
            </a:r>
            <a:r>
              <a:rPr lang="en-US" sz="2500" dirty="0"/>
              <a:t> se ha </a:t>
            </a:r>
            <a:r>
              <a:rPr lang="en-US" sz="2500" dirty="0" err="1"/>
              <a:t>considerado</a:t>
            </a:r>
            <a:r>
              <a:rPr lang="en-US" sz="2500" dirty="0"/>
              <a:t> </a:t>
            </a:r>
            <a:r>
              <a:rPr lang="en-US" sz="2500" dirty="0" err="1"/>
              <a:t>que</a:t>
            </a:r>
            <a:r>
              <a:rPr lang="en-US" sz="2500" dirty="0"/>
              <a:t> la </a:t>
            </a:r>
            <a:r>
              <a:rPr lang="en-US" sz="2500" dirty="0" err="1"/>
              <a:t>economía</a:t>
            </a:r>
            <a:r>
              <a:rPr lang="en-US" sz="2500" dirty="0"/>
              <a:t> </a:t>
            </a:r>
            <a:r>
              <a:rPr lang="en-US" sz="2500" dirty="0" err="1"/>
              <a:t>canaria</a:t>
            </a:r>
            <a:r>
              <a:rPr lang="en-US" sz="2500" dirty="0"/>
              <a:t> </a:t>
            </a:r>
            <a:r>
              <a:rPr lang="en-US" sz="2500" dirty="0" err="1"/>
              <a:t>siempre</a:t>
            </a:r>
            <a:r>
              <a:rPr lang="en-US" sz="2500" dirty="0"/>
              <a:t> se ha </a:t>
            </a:r>
            <a:r>
              <a:rPr lang="en-US" sz="2500" dirty="0" err="1"/>
              <a:t>basado</a:t>
            </a:r>
            <a:r>
              <a:rPr lang="en-US" sz="2500" dirty="0"/>
              <a:t> en "</a:t>
            </a:r>
            <a:r>
              <a:rPr lang="en-US" sz="2500" dirty="0" err="1"/>
              <a:t>monocultivos</a:t>
            </a:r>
            <a:r>
              <a:rPr lang="en-US" sz="2500" dirty="0"/>
              <a:t>", </a:t>
            </a:r>
            <a:r>
              <a:rPr lang="en-US" sz="2500" dirty="0" err="1"/>
              <a:t>es</a:t>
            </a:r>
            <a:r>
              <a:rPr lang="en-US" sz="2500" dirty="0"/>
              <a:t> </a:t>
            </a:r>
            <a:r>
              <a:rPr lang="en-US" sz="2500" dirty="0" err="1"/>
              <a:t>decir</a:t>
            </a:r>
            <a:r>
              <a:rPr lang="en-US" sz="2500" dirty="0"/>
              <a:t> en el </a:t>
            </a:r>
            <a:r>
              <a:rPr lang="en-US" sz="2500" dirty="0" err="1"/>
              <a:t>cultivo</a:t>
            </a:r>
            <a:r>
              <a:rPr lang="en-US" sz="2500" dirty="0"/>
              <a:t> </a:t>
            </a:r>
            <a:r>
              <a:rPr lang="en-US" sz="2500" dirty="0" err="1"/>
              <a:t>intensivo</a:t>
            </a:r>
            <a:r>
              <a:rPr lang="en-US" sz="2500" dirty="0"/>
              <a:t> de </a:t>
            </a:r>
            <a:r>
              <a:rPr lang="en-US" sz="2500" dirty="0" err="1"/>
              <a:t>productos</a:t>
            </a:r>
            <a:r>
              <a:rPr lang="en-US" sz="2500" dirty="0"/>
              <a:t> </a:t>
            </a:r>
            <a:r>
              <a:rPr lang="en-US" sz="2500" dirty="0" err="1"/>
              <a:t>agrícolas</a:t>
            </a:r>
            <a:r>
              <a:rPr lang="en-US" sz="2500" dirty="0"/>
              <a:t> de </a:t>
            </a:r>
            <a:r>
              <a:rPr lang="en-US" sz="2500" dirty="0" err="1"/>
              <a:t>gran</a:t>
            </a:r>
            <a:r>
              <a:rPr lang="en-US" sz="2500" dirty="0"/>
              <a:t> </a:t>
            </a:r>
            <a:r>
              <a:rPr lang="en-US" sz="2500" dirty="0" err="1"/>
              <a:t>demanda</a:t>
            </a:r>
            <a:r>
              <a:rPr lang="en-US" sz="2500" dirty="0"/>
              <a:t>. </a:t>
            </a:r>
            <a:r>
              <a:rPr lang="en-US" sz="2500" dirty="0" err="1"/>
              <a:t>Así</a:t>
            </a:r>
            <a:r>
              <a:rPr lang="en-US" sz="2500" dirty="0"/>
              <a:t> </a:t>
            </a:r>
            <a:r>
              <a:rPr lang="en-US" sz="2500" dirty="0" err="1"/>
              <a:t>por</a:t>
            </a:r>
            <a:r>
              <a:rPr lang="en-US" sz="2500" dirty="0"/>
              <a:t> </a:t>
            </a:r>
            <a:r>
              <a:rPr lang="en-US" sz="2500" dirty="0" err="1"/>
              <a:t>ejemplo</a:t>
            </a:r>
            <a:r>
              <a:rPr lang="en-US" sz="2500" dirty="0"/>
              <a:t> se </a:t>
            </a:r>
            <a:r>
              <a:rPr lang="en-US" sz="2500" dirty="0" err="1"/>
              <a:t>sucedieron</a:t>
            </a:r>
            <a:r>
              <a:rPr lang="en-US" sz="2500" dirty="0"/>
              <a:t> en el </a:t>
            </a:r>
            <a:r>
              <a:rPr lang="en-US" sz="2500" dirty="0" err="1"/>
              <a:t>pasado</a:t>
            </a:r>
            <a:r>
              <a:rPr lang="en-US" sz="2500" dirty="0"/>
              <a:t> la </a:t>
            </a:r>
            <a:r>
              <a:rPr lang="en-US" sz="2500" dirty="0" err="1"/>
              <a:t>explotación</a:t>
            </a:r>
            <a:r>
              <a:rPr lang="en-US" sz="2500" dirty="0"/>
              <a:t> </a:t>
            </a:r>
            <a:r>
              <a:rPr lang="en-US" sz="2500" dirty="0" err="1"/>
              <a:t>intensiva</a:t>
            </a:r>
            <a:r>
              <a:rPr lang="en-US" sz="2500" dirty="0"/>
              <a:t> de la </a:t>
            </a:r>
            <a:r>
              <a:rPr lang="en-US" sz="2500" dirty="0" err="1"/>
              <a:t>caña</a:t>
            </a:r>
            <a:r>
              <a:rPr lang="en-US" sz="2500" dirty="0"/>
              <a:t> de </a:t>
            </a:r>
            <a:r>
              <a:rPr lang="en-US" sz="2500" dirty="0" err="1"/>
              <a:t>azúcar</a:t>
            </a:r>
            <a:r>
              <a:rPr lang="en-US" sz="2500" dirty="0"/>
              <a:t>, la </a:t>
            </a:r>
            <a:r>
              <a:rPr lang="en-US" sz="2500" dirty="0" err="1"/>
              <a:t>cochinilla</a:t>
            </a:r>
            <a:r>
              <a:rPr lang="en-US" sz="2500" dirty="0"/>
              <a:t>(</a:t>
            </a:r>
            <a:r>
              <a:rPr lang="en-US" sz="2500" dirty="0" err="1"/>
              <a:t>colorante</a:t>
            </a:r>
            <a:r>
              <a:rPr lang="en-US" sz="2500" dirty="0"/>
              <a:t> natural </a:t>
            </a:r>
            <a:r>
              <a:rPr lang="en-US" sz="2500" dirty="0" err="1"/>
              <a:t>que</a:t>
            </a:r>
            <a:r>
              <a:rPr lang="en-US" sz="2500" dirty="0"/>
              <a:t> </a:t>
            </a:r>
            <a:r>
              <a:rPr lang="en-US" sz="2500" dirty="0" err="1"/>
              <a:t>aún</a:t>
            </a:r>
            <a:r>
              <a:rPr lang="en-US" sz="2500" dirty="0"/>
              <a:t> se </a:t>
            </a:r>
            <a:r>
              <a:rPr lang="en-US" sz="2500" dirty="0" err="1"/>
              <a:t>cultiva</a:t>
            </a:r>
            <a:r>
              <a:rPr lang="en-US" sz="2500" dirty="0"/>
              <a:t> en </a:t>
            </a:r>
            <a:r>
              <a:rPr lang="en-US" sz="2500" dirty="0" err="1"/>
              <a:t>mínimas</a:t>
            </a:r>
            <a:r>
              <a:rPr lang="en-US" sz="2500" dirty="0"/>
              <a:t> </a:t>
            </a:r>
            <a:r>
              <a:rPr lang="en-US" sz="2500" dirty="0" err="1"/>
              <a:t>cantidades</a:t>
            </a:r>
            <a:r>
              <a:rPr lang="en-US" sz="2500" dirty="0"/>
              <a:t>), y </a:t>
            </a:r>
            <a:r>
              <a:rPr lang="en-US" sz="2500" dirty="0" err="1"/>
              <a:t>más</a:t>
            </a:r>
            <a:r>
              <a:rPr lang="en-US" sz="2500" dirty="0"/>
              <a:t> </a:t>
            </a:r>
            <a:r>
              <a:rPr lang="en-US" sz="2500" dirty="0" err="1"/>
              <a:t>cercanos</a:t>
            </a:r>
            <a:r>
              <a:rPr lang="en-US" sz="2500" dirty="0"/>
              <a:t> en el </a:t>
            </a:r>
            <a:r>
              <a:rPr lang="en-US" sz="2500" dirty="0" err="1"/>
              <a:t>tiempo</a:t>
            </a:r>
            <a:r>
              <a:rPr lang="en-US" sz="2500" dirty="0"/>
              <a:t> </a:t>
            </a:r>
            <a:r>
              <a:rPr lang="en-US" sz="2500" dirty="0" err="1"/>
              <a:t>las</a:t>
            </a:r>
            <a:r>
              <a:rPr lang="en-US" sz="2500" dirty="0"/>
              <a:t> </a:t>
            </a:r>
            <a:r>
              <a:rPr lang="en-US" sz="2500" dirty="0" err="1"/>
              <a:t>grandes</a:t>
            </a:r>
            <a:r>
              <a:rPr lang="en-US" sz="2500" dirty="0"/>
              <a:t> </a:t>
            </a:r>
            <a:r>
              <a:rPr lang="en-US" sz="2500" dirty="0" err="1"/>
              <a:t>plantaciones</a:t>
            </a:r>
            <a:r>
              <a:rPr lang="en-US" sz="2500" dirty="0"/>
              <a:t> de </a:t>
            </a:r>
            <a:r>
              <a:rPr lang="en-US" sz="2500" dirty="0" err="1"/>
              <a:t>plátanos</a:t>
            </a:r>
            <a:r>
              <a:rPr lang="en-US" sz="2500" dirty="0"/>
              <a:t> y </a:t>
            </a:r>
            <a:r>
              <a:rPr lang="en-US" sz="2500" dirty="0" err="1"/>
              <a:t>tomates</a:t>
            </a:r>
            <a:r>
              <a:rPr lang="en-US" sz="2500" dirty="0"/>
              <a:t>.</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80861"/>
            <a:ext cx="32654" cy="79360"/>
          </a:xfrm>
        </p:spPr>
        <p:txBody>
          <a:bodyPr>
            <a:normAutofit fontScale="90000"/>
          </a:bodyPr>
          <a:lstStyle/>
          <a:p>
            <a:pPr lvl="0">
              <a:buNone/>
            </a:pPr>
            <a:r>
              <a:rPr lang="es-ES" sz="500" dirty="0"/>
              <a:t>.</a:t>
            </a:r>
          </a:p>
        </p:txBody>
      </p:sp>
      <p:sp>
        <p:nvSpPr>
          <p:cNvPr id="3" name="2 Marcador de texto"/>
          <p:cNvSpPr txBox="1">
            <a:spLocks noGrp="1"/>
          </p:cNvSpPr>
          <p:nvPr>
            <p:ph type="body" idx="4294967295"/>
          </p:nvPr>
        </p:nvSpPr>
        <p:spPr>
          <a:xfrm>
            <a:off x="457170" y="653169"/>
            <a:ext cx="8228766" cy="5396173"/>
          </a:xfrm>
        </p:spPr>
        <p:txBody>
          <a:bodyPr/>
          <a:lstStyle/>
          <a:p>
            <a:pPr lvl="0" algn="just">
              <a:lnSpc>
                <a:spcPct val="150000"/>
              </a:lnSpc>
              <a:buNone/>
            </a:pPr>
            <a:r>
              <a:rPr lang="en-US" sz="2200" dirty="0"/>
              <a:t> </a:t>
            </a:r>
            <a:r>
              <a:rPr lang="en-US" sz="1800" dirty="0"/>
              <a:t>Sin embargo </a:t>
            </a:r>
            <a:r>
              <a:rPr lang="en-US" sz="1800" dirty="0" err="1"/>
              <a:t>hace</a:t>
            </a:r>
            <a:r>
              <a:rPr lang="en-US" sz="1800" dirty="0"/>
              <a:t> </a:t>
            </a:r>
            <a:r>
              <a:rPr lang="en-US" sz="1800" dirty="0" err="1"/>
              <a:t>ya</a:t>
            </a:r>
            <a:r>
              <a:rPr lang="en-US" sz="1800" dirty="0"/>
              <a:t> </a:t>
            </a:r>
            <a:r>
              <a:rPr lang="en-US" sz="1800" dirty="0" err="1"/>
              <a:t>varias</a:t>
            </a:r>
            <a:r>
              <a:rPr lang="en-US" sz="1800" dirty="0"/>
              <a:t> </a:t>
            </a:r>
            <a:r>
              <a:rPr lang="en-US" sz="1800" dirty="0" err="1"/>
              <a:t>décadas</a:t>
            </a:r>
            <a:r>
              <a:rPr lang="en-US" sz="1800" dirty="0"/>
              <a:t> </a:t>
            </a:r>
            <a:r>
              <a:rPr lang="en-US" sz="1800" dirty="0" err="1"/>
              <a:t>que</a:t>
            </a:r>
            <a:r>
              <a:rPr lang="en-US" sz="1800" dirty="0"/>
              <a:t> la </a:t>
            </a:r>
            <a:r>
              <a:rPr lang="en-US" sz="1800" dirty="0" err="1"/>
              <a:t>economía</a:t>
            </a:r>
            <a:r>
              <a:rPr lang="en-US" sz="1800" dirty="0"/>
              <a:t> de la </a:t>
            </a:r>
            <a:r>
              <a:rPr lang="en-US" sz="1800" dirty="0" err="1"/>
              <a:t>isla</a:t>
            </a:r>
            <a:r>
              <a:rPr lang="en-US" sz="1800" dirty="0"/>
              <a:t> no </a:t>
            </a:r>
            <a:r>
              <a:rPr lang="en-US" sz="1800" dirty="0" err="1"/>
              <a:t>es</a:t>
            </a:r>
            <a:r>
              <a:rPr lang="en-US" sz="1800" dirty="0"/>
              <a:t> </a:t>
            </a:r>
            <a:r>
              <a:rPr lang="en-US" sz="1800" dirty="0" err="1"/>
              <a:t>una</a:t>
            </a:r>
            <a:r>
              <a:rPr lang="en-US" sz="1800" dirty="0"/>
              <a:t> </a:t>
            </a:r>
            <a:r>
              <a:rPr lang="en-US" sz="1800" dirty="0" err="1"/>
              <a:t>economía</a:t>
            </a:r>
            <a:r>
              <a:rPr lang="en-US" sz="1800" dirty="0"/>
              <a:t> </a:t>
            </a:r>
            <a:r>
              <a:rPr lang="en-US" sz="1800" dirty="0" err="1"/>
              <a:t>meramente</a:t>
            </a:r>
            <a:r>
              <a:rPr lang="en-US" sz="1800" dirty="0"/>
              <a:t> </a:t>
            </a:r>
            <a:r>
              <a:rPr lang="en-US" sz="1800" dirty="0" err="1"/>
              <a:t>agrícola</a:t>
            </a:r>
            <a:r>
              <a:rPr lang="en-US" sz="1800" dirty="0"/>
              <a:t> y </a:t>
            </a:r>
            <a:r>
              <a:rPr lang="en-US" sz="1800" dirty="0" err="1"/>
              <a:t>dependiente</a:t>
            </a:r>
            <a:r>
              <a:rPr lang="en-US" sz="1800" dirty="0"/>
              <a:t> del sector </a:t>
            </a:r>
            <a:r>
              <a:rPr lang="en-US" sz="1800" dirty="0" err="1"/>
              <a:t>primario</a:t>
            </a:r>
            <a:r>
              <a:rPr lang="en-US" sz="1800" dirty="0"/>
              <a:t>. </a:t>
            </a:r>
            <a:r>
              <a:rPr lang="en-US" sz="1800" dirty="0" err="1"/>
              <a:t>Ahora</a:t>
            </a:r>
            <a:r>
              <a:rPr lang="en-US" sz="1800" dirty="0"/>
              <a:t> </a:t>
            </a:r>
            <a:r>
              <a:rPr lang="en-US" sz="1800" dirty="0" err="1"/>
              <a:t>es</a:t>
            </a:r>
            <a:r>
              <a:rPr lang="en-US" sz="1800" dirty="0"/>
              <a:t> el sector </a:t>
            </a:r>
            <a:r>
              <a:rPr lang="en-US" sz="1800" dirty="0" err="1"/>
              <a:t>servicios</a:t>
            </a:r>
            <a:r>
              <a:rPr lang="en-US" sz="1800" dirty="0"/>
              <a:t> </a:t>
            </a:r>
            <a:r>
              <a:rPr lang="en-US" sz="1800" dirty="0" err="1"/>
              <a:t>quien</a:t>
            </a:r>
            <a:r>
              <a:rPr lang="en-US" sz="1800" dirty="0"/>
              <a:t> </a:t>
            </a:r>
            <a:r>
              <a:rPr lang="en-US" sz="1800" dirty="0" err="1"/>
              <a:t>domina</a:t>
            </a:r>
            <a:r>
              <a:rPr lang="en-US" sz="1800" dirty="0"/>
              <a:t> el panorama </a:t>
            </a:r>
            <a:r>
              <a:rPr lang="en-US" sz="1800" dirty="0" err="1"/>
              <a:t>económico</a:t>
            </a:r>
            <a:r>
              <a:rPr lang="en-US" sz="1800" dirty="0"/>
              <a:t> de </a:t>
            </a:r>
            <a:r>
              <a:rPr lang="en-US" sz="1800" dirty="0" err="1"/>
              <a:t>las</a:t>
            </a:r>
            <a:r>
              <a:rPr lang="en-US" sz="1800" dirty="0"/>
              <a:t> </a:t>
            </a:r>
            <a:r>
              <a:rPr lang="en-US" sz="1800" dirty="0" err="1"/>
              <a:t>islas</a:t>
            </a:r>
            <a:r>
              <a:rPr lang="en-US" sz="1800" dirty="0"/>
              <a:t>. Dada la </a:t>
            </a:r>
            <a:r>
              <a:rPr lang="en-US" sz="1800" dirty="0" err="1"/>
              <a:t>trascendencia</a:t>
            </a:r>
            <a:r>
              <a:rPr lang="en-US" sz="1800" dirty="0"/>
              <a:t> de la </a:t>
            </a:r>
            <a:r>
              <a:rPr lang="en-US" sz="1800" dirty="0" err="1"/>
              <a:t>actividad</a:t>
            </a:r>
            <a:r>
              <a:rPr lang="en-US" sz="1800" dirty="0"/>
              <a:t> </a:t>
            </a:r>
            <a:r>
              <a:rPr lang="en-US" sz="1800" dirty="0" err="1"/>
              <a:t>turística</a:t>
            </a:r>
            <a:r>
              <a:rPr lang="en-US" sz="1800" dirty="0"/>
              <a:t> y </a:t>
            </a:r>
            <a:r>
              <a:rPr lang="en-US" sz="1800" dirty="0" err="1"/>
              <a:t>su</a:t>
            </a:r>
            <a:r>
              <a:rPr lang="en-US" sz="1800" dirty="0"/>
              <a:t> </a:t>
            </a:r>
            <a:r>
              <a:rPr lang="en-US" sz="1800" dirty="0" err="1"/>
              <a:t>repercusión</a:t>
            </a:r>
            <a:r>
              <a:rPr lang="en-US" sz="1800" dirty="0"/>
              <a:t> en el sector </a:t>
            </a:r>
            <a:r>
              <a:rPr lang="en-US" sz="1800" dirty="0" err="1"/>
              <a:t>servicios</a:t>
            </a:r>
            <a:r>
              <a:rPr lang="en-US" sz="1800" dirty="0"/>
              <a:t> se </a:t>
            </a:r>
            <a:r>
              <a:rPr lang="en-US" sz="1800" dirty="0" err="1"/>
              <a:t>nombra</a:t>
            </a:r>
            <a:r>
              <a:rPr lang="en-US" sz="1800" dirty="0"/>
              <a:t> </a:t>
            </a:r>
            <a:r>
              <a:rPr lang="en-US" sz="1800" dirty="0" err="1"/>
              <a:t>desde</a:t>
            </a:r>
            <a:r>
              <a:rPr lang="en-US" sz="1800" dirty="0"/>
              <a:t> </a:t>
            </a:r>
            <a:r>
              <a:rPr lang="en-US" sz="1800" dirty="0" err="1"/>
              <a:t>muchos</a:t>
            </a:r>
            <a:r>
              <a:rPr lang="en-US" sz="1800" dirty="0"/>
              <a:t> </a:t>
            </a:r>
            <a:r>
              <a:rPr lang="en-US" sz="1800" dirty="0" err="1"/>
              <a:t>ámbitos</a:t>
            </a:r>
            <a:r>
              <a:rPr lang="en-US" sz="1800" dirty="0"/>
              <a:t> </a:t>
            </a:r>
            <a:r>
              <a:rPr lang="en-US" sz="1800" dirty="0" err="1"/>
              <a:t>que</a:t>
            </a:r>
            <a:r>
              <a:rPr lang="en-US" sz="1800" dirty="0"/>
              <a:t> el </a:t>
            </a:r>
            <a:r>
              <a:rPr lang="en-US" sz="1800" dirty="0" err="1"/>
              <a:t>turismo</a:t>
            </a:r>
            <a:r>
              <a:rPr lang="en-US" sz="1800" dirty="0"/>
              <a:t> </a:t>
            </a:r>
            <a:r>
              <a:rPr lang="en-US" sz="1800" dirty="0" err="1"/>
              <a:t>es</a:t>
            </a:r>
            <a:r>
              <a:rPr lang="en-US" sz="1800" dirty="0"/>
              <a:t> el </a:t>
            </a:r>
            <a:r>
              <a:rPr lang="en-US" sz="1800" dirty="0" err="1"/>
              <a:t>nuevo</a:t>
            </a:r>
            <a:r>
              <a:rPr lang="en-US" sz="1800" dirty="0"/>
              <a:t> "</a:t>
            </a:r>
            <a:r>
              <a:rPr lang="en-US" sz="1800" dirty="0" err="1"/>
              <a:t>monocultivo</a:t>
            </a:r>
            <a:r>
              <a:rPr lang="en-US" sz="1800" dirty="0"/>
              <a:t>" de </a:t>
            </a:r>
            <a:r>
              <a:rPr lang="en-US" sz="1800" dirty="0" err="1"/>
              <a:t>las</a:t>
            </a:r>
            <a:r>
              <a:rPr lang="en-US" sz="1800" dirty="0"/>
              <a:t> </a:t>
            </a:r>
            <a:r>
              <a:rPr lang="en-US" sz="1800" dirty="0" err="1"/>
              <a:t>islas</a:t>
            </a:r>
            <a:r>
              <a:rPr lang="en-US" sz="1800" dirty="0"/>
              <a:t>. </a:t>
            </a:r>
            <a:r>
              <a:rPr lang="en-US" sz="1800" dirty="0" err="1"/>
              <a:t>Por</a:t>
            </a:r>
            <a:r>
              <a:rPr lang="en-US" sz="1800" dirty="0"/>
              <a:t> </a:t>
            </a:r>
            <a:r>
              <a:rPr lang="en-US" sz="1800" dirty="0" err="1"/>
              <a:t>ello</a:t>
            </a:r>
            <a:r>
              <a:rPr lang="en-US" sz="1800" dirty="0"/>
              <a:t> </a:t>
            </a:r>
            <a:r>
              <a:rPr lang="en-US" sz="1800" dirty="0" err="1"/>
              <a:t>desde</a:t>
            </a:r>
            <a:r>
              <a:rPr lang="en-US" sz="1800" dirty="0"/>
              <a:t> </a:t>
            </a:r>
            <a:r>
              <a:rPr lang="en-US" sz="1800" dirty="0" err="1"/>
              <a:t>todos</a:t>
            </a:r>
            <a:r>
              <a:rPr lang="en-US" sz="1800" dirty="0"/>
              <a:t> los </a:t>
            </a:r>
            <a:r>
              <a:rPr lang="en-US" sz="1800" dirty="0" err="1"/>
              <a:t>sectores</a:t>
            </a:r>
            <a:r>
              <a:rPr lang="en-US" sz="1800" dirty="0"/>
              <a:t> </a:t>
            </a:r>
            <a:r>
              <a:rPr lang="en-US" sz="1800" dirty="0" err="1"/>
              <a:t>estratégicos</a:t>
            </a:r>
            <a:r>
              <a:rPr lang="en-US" sz="1800" dirty="0"/>
              <a:t> se </a:t>
            </a:r>
            <a:r>
              <a:rPr lang="en-US" sz="1800" dirty="0" err="1"/>
              <a:t>hace</a:t>
            </a:r>
            <a:r>
              <a:rPr lang="en-US" sz="1800" dirty="0"/>
              <a:t> </a:t>
            </a:r>
            <a:r>
              <a:rPr lang="en-US" sz="1800" dirty="0" err="1"/>
              <a:t>hincapié</a:t>
            </a:r>
            <a:r>
              <a:rPr lang="en-US" sz="1800" dirty="0"/>
              <a:t> en </a:t>
            </a:r>
            <a:r>
              <a:rPr lang="en-US" sz="1800" dirty="0" err="1"/>
              <a:t>diversificar</a:t>
            </a:r>
            <a:r>
              <a:rPr lang="en-US" sz="1800" dirty="0"/>
              <a:t> los </a:t>
            </a:r>
            <a:r>
              <a:rPr lang="en-US" sz="1800" dirty="0" err="1"/>
              <a:t>diferentes</a:t>
            </a:r>
            <a:r>
              <a:rPr lang="en-US" sz="1800" dirty="0"/>
              <a:t> </a:t>
            </a:r>
            <a:r>
              <a:rPr lang="en-US" sz="1800" dirty="0" err="1"/>
              <a:t>sectores</a:t>
            </a:r>
            <a:r>
              <a:rPr lang="en-US" sz="1800" dirty="0"/>
              <a:t> </a:t>
            </a:r>
            <a:r>
              <a:rPr lang="en-US" sz="1800" dirty="0" err="1"/>
              <a:t>económicos</a:t>
            </a:r>
            <a:r>
              <a:rPr lang="en-US" sz="1800" dirty="0"/>
              <a:t> de </a:t>
            </a:r>
            <a:r>
              <a:rPr lang="en-US" sz="1800" dirty="0" err="1"/>
              <a:t>las</a:t>
            </a:r>
            <a:r>
              <a:rPr lang="en-US" sz="1800" dirty="0"/>
              <a:t> </a:t>
            </a:r>
            <a:r>
              <a:rPr lang="en-US" sz="1800" dirty="0" err="1"/>
              <a:t>islas</a:t>
            </a:r>
            <a:r>
              <a:rPr lang="en-US" sz="1800" dirty="0"/>
              <a:t>, </a:t>
            </a:r>
            <a:r>
              <a:rPr lang="en-US" sz="1800" dirty="0" err="1"/>
              <a:t>para</a:t>
            </a:r>
            <a:r>
              <a:rPr lang="en-US" sz="1800" dirty="0"/>
              <a:t> </a:t>
            </a:r>
            <a:r>
              <a:rPr lang="en-US" sz="1800" dirty="0" err="1"/>
              <a:t>que</a:t>
            </a:r>
            <a:r>
              <a:rPr lang="en-US" sz="1800" dirty="0"/>
              <a:t> no sea tan </a:t>
            </a:r>
            <a:r>
              <a:rPr lang="en-US" sz="1800" dirty="0" err="1"/>
              <a:t>dependiente</a:t>
            </a:r>
            <a:r>
              <a:rPr lang="en-US" sz="1800" dirty="0"/>
              <a:t> de un </a:t>
            </a:r>
            <a:r>
              <a:rPr lang="en-US" sz="1800" dirty="0" err="1"/>
              <a:t>único</a:t>
            </a:r>
            <a:r>
              <a:rPr lang="en-US" sz="1800" dirty="0"/>
              <a:t> "</a:t>
            </a:r>
            <a:r>
              <a:rPr lang="en-US" sz="1800" dirty="0" err="1"/>
              <a:t>producto</a:t>
            </a:r>
            <a:r>
              <a:rPr lang="en-US" sz="1800" dirty="0"/>
              <a:t>". Sin embargo, el </a:t>
            </a:r>
            <a:r>
              <a:rPr lang="en-US" sz="1800" dirty="0" err="1"/>
              <a:t>gran</a:t>
            </a:r>
            <a:r>
              <a:rPr lang="en-US" sz="1800" dirty="0"/>
              <a:t> </a:t>
            </a:r>
            <a:r>
              <a:rPr lang="en-US" sz="1800" dirty="0" err="1"/>
              <a:t>crecimiento</a:t>
            </a:r>
            <a:r>
              <a:rPr lang="en-US" sz="1800" dirty="0"/>
              <a:t> de la </a:t>
            </a:r>
            <a:r>
              <a:rPr lang="en-US" sz="1800" dirty="0" err="1"/>
              <a:t>demanda</a:t>
            </a:r>
            <a:r>
              <a:rPr lang="en-US" sz="1800" dirty="0"/>
              <a:t> </a:t>
            </a:r>
            <a:r>
              <a:rPr lang="en-US" sz="1800" dirty="0" err="1"/>
              <a:t>turística</a:t>
            </a:r>
            <a:r>
              <a:rPr lang="en-US" sz="1800" dirty="0"/>
              <a:t> a </a:t>
            </a:r>
            <a:r>
              <a:rPr lang="en-US" sz="1800" dirty="0" err="1"/>
              <a:t>nivel</a:t>
            </a:r>
            <a:r>
              <a:rPr lang="en-US" sz="1800" dirty="0"/>
              <a:t> </a:t>
            </a:r>
            <a:r>
              <a:rPr lang="en-US" sz="1800" dirty="0" err="1"/>
              <a:t>mundial</a:t>
            </a:r>
            <a:r>
              <a:rPr lang="en-US" sz="1800" dirty="0"/>
              <a:t> ha </a:t>
            </a:r>
            <a:r>
              <a:rPr lang="en-US" sz="1800" dirty="0" err="1"/>
              <a:t>dificultado</a:t>
            </a:r>
            <a:r>
              <a:rPr lang="en-US" sz="1800" dirty="0"/>
              <a:t> </a:t>
            </a:r>
            <a:r>
              <a:rPr lang="en-US" sz="1800" dirty="0" err="1"/>
              <a:t>dicha</a:t>
            </a:r>
            <a:r>
              <a:rPr lang="en-US" sz="1800" dirty="0"/>
              <a:t> </a:t>
            </a:r>
            <a:r>
              <a:rPr lang="en-US" sz="1800" dirty="0" err="1"/>
              <a:t>diversificación</a:t>
            </a:r>
            <a:r>
              <a:rPr lang="en-US" sz="1800" dirty="0"/>
              <a:t> </a:t>
            </a:r>
            <a:r>
              <a:rPr lang="en-US" sz="1800" dirty="0" err="1"/>
              <a:t>pues</a:t>
            </a:r>
            <a:r>
              <a:rPr lang="en-US" sz="1800" dirty="0"/>
              <a:t> </a:t>
            </a:r>
            <a:r>
              <a:rPr lang="en-US" sz="1800" dirty="0" err="1"/>
              <a:t>sigue</a:t>
            </a:r>
            <a:r>
              <a:rPr lang="en-US" sz="1800" dirty="0"/>
              <a:t> </a:t>
            </a:r>
            <a:r>
              <a:rPr lang="en-US" sz="1800" dirty="0" err="1"/>
              <a:t>siendo</a:t>
            </a:r>
            <a:r>
              <a:rPr lang="en-US" sz="1800" dirty="0"/>
              <a:t> un </a:t>
            </a:r>
            <a:r>
              <a:rPr lang="en-US" sz="1800" dirty="0" err="1"/>
              <a:t>producto</a:t>
            </a:r>
            <a:r>
              <a:rPr lang="en-US" sz="1800" dirty="0"/>
              <a:t> en </a:t>
            </a:r>
            <a:r>
              <a:rPr lang="en-US" sz="1800" dirty="0" err="1"/>
              <a:t>auge</a:t>
            </a:r>
            <a:r>
              <a:rPr lang="en-US" sz="1800" dirty="0"/>
              <a:t>.</a:t>
            </a:r>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280861"/>
            <a:ext cx="32654" cy="79360"/>
          </a:xfrm>
        </p:spPr>
        <p:txBody>
          <a:bodyPr>
            <a:normAutofit fontScale="90000"/>
          </a:bodyPr>
          <a:lstStyle/>
          <a:p>
            <a:pPr lvl="0">
              <a:buNone/>
            </a:pPr>
            <a:r>
              <a:rPr lang="es-ES" sz="500" dirty="0"/>
              <a:t>.</a:t>
            </a:r>
          </a:p>
        </p:txBody>
      </p:sp>
      <p:sp>
        <p:nvSpPr>
          <p:cNvPr id="3" name="2 Marcador de texto"/>
          <p:cNvSpPr txBox="1">
            <a:spLocks noGrp="1"/>
          </p:cNvSpPr>
          <p:nvPr>
            <p:ph type="body" idx="4294967295"/>
          </p:nvPr>
        </p:nvSpPr>
        <p:spPr>
          <a:xfrm>
            <a:off x="457170" y="489877"/>
            <a:ext cx="8228766" cy="5559465"/>
          </a:xfrm>
        </p:spPr>
        <p:txBody>
          <a:bodyPr/>
          <a:lstStyle/>
          <a:p>
            <a:pPr lvl="0" algn="just">
              <a:lnSpc>
                <a:spcPct val="150000"/>
              </a:lnSpc>
              <a:buNone/>
            </a:pPr>
            <a:r>
              <a:rPr lang="en-US" sz="2400" dirty="0"/>
              <a:t>No en </a:t>
            </a:r>
            <a:r>
              <a:rPr lang="en-US" sz="2400" dirty="0" err="1"/>
              <a:t>vano</a:t>
            </a:r>
            <a:r>
              <a:rPr lang="en-US" sz="2400" dirty="0"/>
              <a:t>, se </a:t>
            </a:r>
            <a:r>
              <a:rPr lang="en-US" sz="2400" dirty="0" err="1"/>
              <a:t>reconoce</a:t>
            </a:r>
            <a:r>
              <a:rPr lang="en-US" sz="2400" dirty="0"/>
              <a:t> </a:t>
            </a:r>
            <a:r>
              <a:rPr lang="en-US" sz="2400" dirty="0" err="1"/>
              <a:t>desde</a:t>
            </a:r>
            <a:r>
              <a:rPr lang="en-US" sz="2400" dirty="0"/>
              <a:t> </a:t>
            </a:r>
            <a:r>
              <a:rPr lang="en-US" sz="2400" dirty="0" err="1"/>
              <a:t>las</a:t>
            </a:r>
            <a:r>
              <a:rPr lang="en-US" sz="2400" dirty="0"/>
              <a:t> </a:t>
            </a:r>
            <a:r>
              <a:rPr lang="en-US" sz="2400" dirty="0" err="1"/>
              <a:t>principales</a:t>
            </a:r>
            <a:r>
              <a:rPr lang="en-US" sz="2400" dirty="0"/>
              <a:t> </a:t>
            </a:r>
            <a:r>
              <a:rPr lang="en-US" sz="2400" dirty="0" err="1"/>
              <a:t>administraciones</a:t>
            </a:r>
            <a:r>
              <a:rPr lang="en-US" sz="2400" dirty="0"/>
              <a:t>, </a:t>
            </a:r>
            <a:r>
              <a:rPr lang="en-US" sz="2400" dirty="0" err="1"/>
              <a:t>que</a:t>
            </a:r>
            <a:r>
              <a:rPr lang="en-US" sz="2400" dirty="0"/>
              <a:t> la </a:t>
            </a:r>
            <a:r>
              <a:rPr lang="en-US" sz="2400" dirty="0" err="1"/>
              <a:t>emergencia</a:t>
            </a:r>
            <a:r>
              <a:rPr lang="en-US" sz="2400" dirty="0"/>
              <a:t> de </a:t>
            </a:r>
            <a:r>
              <a:rPr lang="en-US" sz="2400" dirty="0" err="1"/>
              <a:t>nuevos</a:t>
            </a:r>
            <a:r>
              <a:rPr lang="en-US" sz="2400" dirty="0"/>
              <a:t> </a:t>
            </a:r>
            <a:r>
              <a:rPr lang="en-US" sz="2400" dirty="0" err="1"/>
              <a:t>destinos</a:t>
            </a:r>
            <a:r>
              <a:rPr lang="en-US" sz="2400" dirty="0"/>
              <a:t> </a:t>
            </a:r>
            <a:r>
              <a:rPr lang="en-US" sz="2400" dirty="0" err="1"/>
              <a:t>turísticos</a:t>
            </a:r>
            <a:r>
              <a:rPr lang="en-US" sz="2400" dirty="0"/>
              <a:t> en </a:t>
            </a:r>
            <a:r>
              <a:rPr lang="en-US" sz="2400" dirty="0" err="1"/>
              <a:t>territorios</a:t>
            </a:r>
            <a:r>
              <a:rPr lang="en-US" sz="2400" dirty="0"/>
              <a:t> </a:t>
            </a:r>
            <a:r>
              <a:rPr lang="en-US" sz="2400" dirty="0" err="1"/>
              <a:t>menos</a:t>
            </a:r>
            <a:r>
              <a:rPr lang="en-US" sz="2400" dirty="0"/>
              <a:t> </a:t>
            </a:r>
            <a:r>
              <a:rPr lang="en-US" sz="2400" dirty="0" err="1"/>
              <a:t>desarrollados</a:t>
            </a:r>
            <a:r>
              <a:rPr lang="en-US" sz="2400" dirty="0"/>
              <a:t> son </a:t>
            </a:r>
            <a:r>
              <a:rPr lang="en-US" sz="2400" dirty="0" err="1"/>
              <a:t>grandes</a:t>
            </a:r>
            <a:r>
              <a:rPr lang="en-US" sz="2400" dirty="0"/>
              <a:t> </a:t>
            </a:r>
            <a:r>
              <a:rPr lang="en-US" sz="2400" dirty="0" err="1"/>
              <a:t>competidores</a:t>
            </a:r>
            <a:r>
              <a:rPr lang="en-US" sz="2400" dirty="0"/>
              <a:t> </a:t>
            </a:r>
            <a:r>
              <a:rPr lang="en-US" sz="2400" dirty="0" err="1"/>
              <a:t>para</a:t>
            </a:r>
            <a:r>
              <a:rPr lang="en-US" sz="2400" dirty="0"/>
              <a:t> la </a:t>
            </a:r>
            <a:r>
              <a:rPr lang="en-US" sz="2400" dirty="0" err="1"/>
              <a:t>industria</a:t>
            </a:r>
            <a:r>
              <a:rPr lang="en-US" sz="2400" dirty="0"/>
              <a:t> </a:t>
            </a:r>
            <a:r>
              <a:rPr lang="en-US" sz="2400" dirty="0" err="1"/>
              <a:t>turística</a:t>
            </a:r>
            <a:r>
              <a:rPr lang="en-US" sz="2400" dirty="0"/>
              <a:t> </a:t>
            </a:r>
            <a:r>
              <a:rPr lang="en-US" sz="2400" dirty="0" err="1"/>
              <a:t>canaria</a:t>
            </a:r>
            <a:r>
              <a:rPr lang="en-US" sz="2400" dirty="0"/>
              <a:t>. La bonanza del </a:t>
            </a:r>
            <a:r>
              <a:rPr lang="en-US" sz="2400" dirty="0" err="1"/>
              <a:t>clima</a:t>
            </a:r>
            <a:r>
              <a:rPr lang="en-US" sz="2400" dirty="0"/>
              <a:t> de </a:t>
            </a:r>
            <a:r>
              <a:rPr lang="en-US" sz="2400" dirty="0" err="1"/>
              <a:t>las</a:t>
            </a:r>
            <a:r>
              <a:rPr lang="en-US" sz="2400" dirty="0"/>
              <a:t> </a:t>
            </a:r>
            <a:r>
              <a:rPr lang="en-US" sz="2400" dirty="0" err="1"/>
              <a:t>islas</a:t>
            </a:r>
            <a:r>
              <a:rPr lang="en-US" sz="2400" dirty="0"/>
              <a:t>, </a:t>
            </a:r>
            <a:r>
              <a:rPr lang="en-US" sz="2400" dirty="0" err="1"/>
              <a:t>unas</a:t>
            </a:r>
            <a:r>
              <a:rPr lang="en-US" sz="2400" dirty="0"/>
              <a:t> </a:t>
            </a:r>
            <a:r>
              <a:rPr lang="en-US" sz="2400" dirty="0" err="1"/>
              <a:t>condiciones</a:t>
            </a:r>
            <a:r>
              <a:rPr lang="en-US" sz="2400" dirty="0"/>
              <a:t> </a:t>
            </a:r>
            <a:r>
              <a:rPr lang="en-US" sz="2400" dirty="0" err="1"/>
              <a:t>naturales</a:t>
            </a:r>
            <a:r>
              <a:rPr lang="en-US" sz="2400" dirty="0"/>
              <a:t> </a:t>
            </a:r>
            <a:r>
              <a:rPr lang="en-US" sz="2400" dirty="0" err="1"/>
              <a:t>únicas</a:t>
            </a:r>
            <a:r>
              <a:rPr lang="en-US" sz="2400" dirty="0"/>
              <a:t> y </a:t>
            </a:r>
            <a:r>
              <a:rPr lang="en-US" sz="2400" dirty="0" err="1"/>
              <a:t>unos</a:t>
            </a:r>
            <a:r>
              <a:rPr lang="en-US" sz="2400" dirty="0"/>
              <a:t> </a:t>
            </a:r>
            <a:r>
              <a:rPr lang="en-US" sz="2400" dirty="0" err="1"/>
              <a:t>servicios</a:t>
            </a:r>
            <a:r>
              <a:rPr lang="en-US" sz="2400" dirty="0"/>
              <a:t> </a:t>
            </a:r>
            <a:r>
              <a:rPr lang="en-US" sz="2400" dirty="0" err="1"/>
              <a:t>altamente</a:t>
            </a:r>
            <a:r>
              <a:rPr lang="en-US" sz="2400" dirty="0"/>
              <a:t> </a:t>
            </a:r>
            <a:r>
              <a:rPr lang="en-US" sz="2400" dirty="0" err="1"/>
              <a:t>cualificados</a:t>
            </a:r>
            <a:r>
              <a:rPr lang="en-US" sz="2400" dirty="0"/>
              <a:t> </a:t>
            </a:r>
            <a:r>
              <a:rPr lang="en-US" sz="2400" dirty="0" err="1"/>
              <a:t>así</a:t>
            </a:r>
            <a:r>
              <a:rPr lang="en-US" sz="2400" dirty="0"/>
              <a:t> </a:t>
            </a:r>
            <a:r>
              <a:rPr lang="en-US" sz="2400" dirty="0" err="1"/>
              <a:t>como</a:t>
            </a:r>
            <a:r>
              <a:rPr lang="en-US" sz="2400" dirty="0"/>
              <a:t> la </a:t>
            </a:r>
            <a:r>
              <a:rPr lang="en-US" sz="2400" dirty="0" err="1"/>
              <a:t>seguridad</a:t>
            </a:r>
            <a:r>
              <a:rPr lang="en-US" sz="2400" dirty="0"/>
              <a:t> </a:t>
            </a:r>
            <a:r>
              <a:rPr lang="en-US" sz="2400" dirty="0" err="1"/>
              <a:t>que</a:t>
            </a:r>
            <a:r>
              <a:rPr lang="en-US" sz="2400" dirty="0"/>
              <a:t> </a:t>
            </a:r>
            <a:r>
              <a:rPr lang="en-US" sz="2400" dirty="0" err="1"/>
              <a:t>ofrecen</a:t>
            </a:r>
            <a:r>
              <a:rPr lang="en-US" sz="2400" dirty="0"/>
              <a:t> al </a:t>
            </a:r>
            <a:r>
              <a:rPr lang="en-US" sz="2400" dirty="0" err="1"/>
              <a:t>turista</a:t>
            </a:r>
            <a:r>
              <a:rPr lang="en-US" sz="2400" dirty="0"/>
              <a:t>, </a:t>
            </a:r>
            <a:r>
              <a:rPr lang="en-US" sz="2400" dirty="0" err="1"/>
              <a:t>las</a:t>
            </a:r>
            <a:r>
              <a:rPr lang="en-US" sz="2400" dirty="0"/>
              <a:t> Islas Canarias, son </a:t>
            </a:r>
            <a:r>
              <a:rPr lang="en-US" sz="2400" dirty="0" err="1"/>
              <a:t>las</a:t>
            </a:r>
            <a:r>
              <a:rPr lang="en-US" sz="2400" dirty="0"/>
              <a:t> </a:t>
            </a:r>
            <a:r>
              <a:rPr lang="en-US" sz="2400" dirty="0" err="1"/>
              <a:t>principales</a:t>
            </a:r>
            <a:r>
              <a:rPr lang="en-US" sz="2400" dirty="0"/>
              <a:t> </a:t>
            </a:r>
            <a:r>
              <a:rPr lang="en-US" sz="2400" dirty="0" err="1"/>
              <a:t>bazas</a:t>
            </a:r>
            <a:r>
              <a:rPr lang="en-US" sz="2400" dirty="0"/>
              <a:t> </a:t>
            </a:r>
            <a:r>
              <a:rPr lang="en-US" sz="2400" dirty="0" err="1"/>
              <a:t>actuales</a:t>
            </a:r>
            <a:r>
              <a:rPr lang="en-US" sz="2400" dirty="0"/>
              <a:t> </a:t>
            </a:r>
            <a:r>
              <a:rPr lang="en-US" sz="2400" dirty="0" err="1"/>
              <a:t>frente</a:t>
            </a:r>
            <a:r>
              <a:rPr lang="en-US" sz="2400" dirty="0"/>
              <a:t> al </a:t>
            </a:r>
            <a:r>
              <a:rPr lang="en-US" sz="2400" dirty="0" err="1"/>
              <a:t>abaratamiento</a:t>
            </a:r>
            <a:r>
              <a:rPr lang="en-US" sz="2400" dirty="0"/>
              <a:t> de </a:t>
            </a:r>
            <a:r>
              <a:rPr lang="en-US" sz="2400" dirty="0" err="1"/>
              <a:t>costes</a:t>
            </a:r>
            <a:r>
              <a:rPr lang="en-US" sz="2400" dirty="0"/>
              <a:t> y </a:t>
            </a:r>
            <a:r>
              <a:rPr lang="en-US" sz="2400" dirty="0" err="1"/>
              <a:t>principalmente</a:t>
            </a:r>
            <a:r>
              <a:rPr lang="en-US" sz="2400" dirty="0"/>
              <a:t> de la </a:t>
            </a:r>
            <a:r>
              <a:rPr lang="en-US" sz="2400" dirty="0" err="1"/>
              <a:t>mano</a:t>
            </a:r>
            <a:r>
              <a:rPr lang="en-US" sz="2400" dirty="0"/>
              <a:t> de </a:t>
            </a:r>
            <a:r>
              <a:rPr lang="en-US" sz="2400" dirty="0" err="1"/>
              <a:t>obra</a:t>
            </a:r>
            <a:r>
              <a:rPr lang="en-US" sz="2400" dirty="0"/>
              <a:t> en </a:t>
            </a:r>
            <a:r>
              <a:rPr lang="en-US" sz="2400" dirty="0" err="1"/>
              <a:t>nuevos</a:t>
            </a:r>
            <a:r>
              <a:rPr lang="en-US" sz="2400" dirty="0"/>
              <a:t> </a:t>
            </a:r>
            <a:r>
              <a:rPr lang="en-US" sz="2400" dirty="0" err="1"/>
              <a:t>destinos</a:t>
            </a:r>
            <a:r>
              <a:rPr lang="en-US" sz="2400" dirty="0"/>
              <a:t> </a:t>
            </a:r>
            <a:r>
              <a:rPr lang="en-US" sz="2400" dirty="0" err="1"/>
              <a:t>turísticos</a:t>
            </a:r>
            <a:r>
              <a:rPr lang="en-US" sz="2400" dirty="0"/>
              <a:t>.</a:t>
            </a:r>
          </a:p>
        </p:txBody>
      </p:sp>
    </p:spTree>
  </p:cSld>
  <p:clrMapOvr>
    <a:masterClrMapping/>
  </p:clrMapOvr>
  <p:transition>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326585"/>
            <a:ext cx="8228766" cy="1063362"/>
          </a:xfrm>
        </p:spPr>
        <p:txBody>
          <a:bodyPr/>
          <a:lstStyle/>
          <a:p>
            <a:pPr lvl="0">
              <a:buNone/>
            </a:pPr>
            <a:r>
              <a:rPr lang="es-ES"/>
              <a:t>ZONAS TURISTICAS</a:t>
            </a:r>
          </a:p>
        </p:txBody>
      </p:sp>
      <p:sp>
        <p:nvSpPr>
          <p:cNvPr id="3" name="2 Marcador de texto"/>
          <p:cNvSpPr txBox="1">
            <a:spLocks noGrp="1"/>
          </p:cNvSpPr>
          <p:nvPr>
            <p:ph type="body" idx="4294967295"/>
          </p:nvPr>
        </p:nvSpPr>
        <p:spPr>
          <a:xfrm>
            <a:off x="424839" y="979754"/>
            <a:ext cx="8228766" cy="5492191"/>
          </a:xfrm>
        </p:spPr>
        <p:txBody>
          <a:bodyPr/>
          <a:lstStyle/>
          <a:p>
            <a:pPr marL="407211" indent="-162954" algn="just">
              <a:lnSpc>
                <a:spcPct val="150000"/>
              </a:lnSpc>
              <a:buNone/>
            </a:pPr>
            <a:endParaRPr lang="es-ES" sz="2400" dirty="0"/>
          </a:p>
          <a:p>
            <a:pPr marL="407211" indent="-162954" algn="just">
              <a:lnSpc>
                <a:spcPct val="150000"/>
              </a:lnSpc>
              <a:buNone/>
            </a:pPr>
            <a:r>
              <a:rPr lang="es-ES" sz="2400" dirty="0"/>
              <a:t>Museo de la Naturaleza y el Hombre (Tenerife).</a:t>
            </a:r>
          </a:p>
          <a:p>
            <a:pPr lvl="0" algn="just">
              <a:buNone/>
            </a:pPr>
            <a:r>
              <a:rPr lang="es-ES" sz="2400" dirty="0"/>
              <a:t>Museo canario (Gran Canaria).</a:t>
            </a:r>
          </a:p>
          <a:p>
            <a:pPr lvl="0" algn="just">
              <a:buNone/>
            </a:pPr>
            <a:r>
              <a:rPr lang="es-ES" sz="2400" dirty="0"/>
              <a:t>Museo de </a:t>
            </a:r>
            <a:r>
              <a:rPr lang="es-ES" sz="2400" dirty="0" err="1"/>
              <a:t>Antropologia</a:t>
            </a:r>
            <a:r>
              <a:rPr lang="es-ES" sz="2400" dirty="0"/>
              <a:t> de Tenerife (Tenerife).</a:t>
            </a:r>
          </a:p>
          <a:p>
            <a:pPr lvl="0" algn="just">
              <a:buNone/>
            </a:pPr>
            <a:r>
              <a:rPr lang="es-ES" sz="2400" dirty="0"/>
              <a:t>Museo </a:t>
            </a:r>
            <a:r>
              <a:rPr lang="es-ES" sz="2400" dirty="0" err="1"/>
              <a:t>Arqueologico</a:t>
            </a:r>
            <a:r>
              <a:rPr lang="es-ES" sz="2400" dirty="0"/>
              <a:t> del Puerto de la Cruz(Tenerife).</a:t>
            </a:r>
          </a:p>
          <a:p>
            <a:pPr lvl="0" algn="just">
              <a:buNone/>
            </a:pPr>
            <a:r>
              <a:rPr lang="es-ES" sz="2400" dirty="0"/>
              <a:t>Museo </a:t>
            </a:r>
            <a:r>
              <a:rPr lang="es-ES" sz="2400" dirty="0" err="1"/>
              <a:t>Elder</a:t>
            </a:r>
            <a:r>
              <a:rPr lang="es-ES" sz="2400" dirty="0"/>
              <a:t> de la Ciencia y la Tecnología (Gran Canaria).</a:t>
            </a:r>
          </a:p>
          <a:p>
            <a:pPr lvl="0" algn="just">
              <a:buNone/>
            </a:pPr>
            <a:r>
              <a:rPr lang="es-ES" sz="2400" dirty="0"/>
              <a:t>Museo de la Ciencia y el Cosmos (Tenerife).</a:t>
            </a:r>
          </a:p>
          <a:p>
            <a:pPr lvl="0" algn="just">
              <a:buNone/>
            </a:pPr>
            <a:r>
              <a:rPr lang="es-ES" sz="2400" dirty="0"/>
              <a:t>Museo de Historia de Tenerife (Tenerife).</a:t>
            </a:r>
          </a:p>
          <a:p>
            <a:pPr lvl="0" algn="just">
              <a:buNone/>
            </a:pPr>
            <a:r>
              <a:rPr lang="es-ES" sz="2400" dirty="0"/>
              <a:t>Museo de la Cueva Pintada de </a:t>
            </a:r>
            <a:r>
              <a:rPr lang="es-ES" sz="2400" dirty="0" err="1"/>
              <a:t>Gáldar</a:t>
            </a:r>
            <a:r>
              <a:rPr lang="es-ES" sz="2400" dirty="0"/>
              <a:t> (Gran Canaria).</a:t>
            </a:r>
          </a:p>
          <a:p>
            <a:pPr lvl="0" algn="just">
              <a:buNone/>
            </a:pPr>
            <a:r>
              <a:rPr lang="es-ES" sz="2400" dirty="0"/>
              <a:t>Museo de Cetáceos de Canarias (Lanzarote).</a:t>
            </a:r>
          </a:p>
          <a:p>
            <a:pPr lvl="0" algn="just">
              <a:buNone/>
            </a:pPr>
            <a:r>
              <a:rPr lang="es-ES" sz="2400" dirty="0"/>
              <a:t>Centro </a:t>
            </a:r>
            <a:r>
              <a:rPr lang="es-ES" sz="2400" dirty="0" err="1"/>
              <a:t>Atlantico</a:t>
            </a:r>
            <a:r>
              <a:rPr lang="es-ES" sz="2400" dirty="0"/>
              <a:t> de Arte Moderno</a:t>
            </a:r>
            <a:r>
              <a:rPr lang="es-ES" sz="2400" b="1" dirty="0"/>
              <a:t> </a:t>
            </a:r>
            <a:r>
              <a:rPr lang="es-ES" sz="2400" dirty="0"/>
              <a:t>(Gran Canaria).</a:t>
            </a:r>
          </a:p>
        </p:txBody>
      </p:sp>
    </p:spTree>
  </p:cSld>
  <p:clrMapOvr>
    <a:masterClrMapping/>
  </p:clrMapOvr>
  <p:transition>
    <p:whee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MUSEO CANARIO</a:t>
            </a:r>
          </a:p>
        </p:txBody>
      </p:sp>
      <p:sp>
        <p:nvSpPr>
          <p:cNvPr id="3" name="2 Marcador de texto"/>
          <p:cNvSpPr txBox="1">
            <a:spLocks noGrp="1"/>
          </p:cNvSpPr>
          <p:nvPr>
            <p:ph type="body" idx="4294967295"/>
          </p:nvPr>
        </p:nvSpPr>
        <p:spPr>
          <a:xfrm>
            <a:off x="8688550" y="6131317"/>
            <a:ext cx="128330" cy="169277"/>
          </a:xfrm>
        </p:spPr>
        <p:txBody>
          <a:bodyPr>
            <a:spAutoFit/>
          </a:bodyPr>
          <a:lstStyle/>
          <a:p>
            <a:pPr lvl="0">
              <a:buNone/>
            </a:pPr>
            <a:r>
              <a:rPr lang="es-ES" sz="500" dirty="0"/>
              <a:t>.</a:t>
            </a:r>
          </a:p>
        </p:txBody>
      </p:sp>
      <p:pic>
        <p:nvPicPr>
          <p:cNvPr id="4" name="3 Marcador de posición de imagen"/>
          <p:cNvPicPr>
            <a:picLocks noGrp="1" noChangeAspect="1"/>
          </p:cNvPicPr>
          <p:nvPr>
            <p:ph type="pic" idx="4294967295"/>
          </p:nvPr>
        </p:nvPicPr>
        <p:blipFill>
          <a:blip r:embed="rId3" cstate="print">
            <a:alphaModFix/>
            <a:lum/>
          </a:blip>
          <a:srcRect/>
          <a:stretch>
            <a:fillRect/>
          </a:stretch>
        </p:blipFill>
        <p:spPr>
          <a:xfrm>
            <a:off x="653101" y="1469631"/>
            <a:ext cx="7673954" cy="4898780"/>
          </a:xfrm>
        </p:spPr>
      </p:pic>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dirty="0"/>
          </a:p>
        </p:txBody>
      </p:sp>
      <p:sp>
        <p:nvSpPr>
          <p:cNvPr id="8" name="7 Marcador de contenido"/>
          <p:cNvSpPr>
            <a:spLocks noGrp="1"/>
          </p:cNvSpPr>
          <p:nvPr>
            <p:ph sz="half" idx="1"/>
          </p:nvPr>
        </p:nvSpPr>
        <p:spPr>
          <a:xfrm>
            <a:off x="357158" y="1600200"/>
            <a:ext cx="4138642" cy="4900634"/>
          </a:xfrm>
        </p:spPr>
        <p:txBody>
          <a:bodyPr>
            <a:normAutofit/>
          </a:bodyPr>
          <a:lstStyle/>
          <a:p>
            <a:pPr>
              <a:buNone/>
            </a:pPr>
            <a:r>
              <a:rPr lang="es-ES" sz="1800" dirty="0" smtClean="0"/>
              <a:t>          En </a:t>
            </a:r>
            <a:r>
              <a:rPr lang="es-ES" sz="1800" dirty="0"/>
              <a:t>Andalucía existen 771 municipios divididos entre las 8 </a:t>
            </a:r>
            <a:r>
              <a:rPr lang="es-ES" sz="1800" dirty="0" smtClean="0"/>
              <a:t>provincias.</a:t>
            </a:r>
            <a:endParaRPr lang="es-ES" sz="1800" dirty="0"/>
          </a:p>
          <a:p>
            <a:pPr>
              <a:buNone/>
            </a:pPr>
            <a:r>
              <a:rPr lang="es-ES" sz="1800" dirty="0" smtClean="0"/>
              <a:t>          Andalucía </a:t>
            </a:r>
            <a:r>
              <a:rPr lang="es-ES" sz="1800" dirty="0"/>
              <a:t>tiene una extensión de 87.597 km</a:t>
            </a:r>
            <a:r>
              <a:rPr lang="es-ES" sz="1800" baseline="30000" dirty="0"/>
              <a:t>2</a:t>
            </a:r>
            <a:r>
              <a:rPr lang="es-ES" sz="1800" dirty="0"/>
              <a:t>, y sus costas tienen una longitud total de 864 kilómetros, que equivale al 17,3% del territorio español, por lo que es comparable con muchos de los países europeos, tanto por su superficie como por su complejidad interna. Andalucía se localiza en una latitud entre los 36º y los 38º44' N, en la zona templado-cálida de la Tierra.</a:t>
            </a:r>
          </a:p>
          <a:p>
            <a:pPr>
              <a:buNone/>
            </a:pPr>
            <a:r>
              <a:rPr lang="es-ES" sz="1800" dirty="0" smtClean="0"/>
              <a:t>         Andalucía </a:t>
            </a:r>
            <a:r>
              <a:rPr lang="es-ES" sz="1800" dirty="0"/>
              <a:t>aprobó su estatuto de autonomía en diciembre de 1.982.</a:t>
            </a:r>
          </a:p>
          <a:p>
            <a:endParaRPr lang="es-ES" sz="1800" dirty="0"/>
          </a:p>
        </p:txBody>
      </p:sp>
      <p:pic>
        <p:nvPicPr>
          <p:cNvPr id="10" name="9 Marcador de contenido"/>
          <p:cNvPicPr>
            <a:picLocks noGrp="1"/>
          </p:cNvPicPr>
          <p:nvPr>
            <p:ph sz="half" idx="2"/>
          </p:nvPr>
        </p:nvPicPr>
        <p:blipFill>
          <a:blip r:embed="rId3" cstate="print"/>
          <a:srcRect/>
          <a:stretch>
            <a:fillRect/>
          </a:stretch>
        </p:blipFill>
        <p:spPr bwMode="auto">
          <a:xfrm>
            <a:off x="4572000" y="2428868"/>
            <a:ext cx="4257676" cy="3170366"/>
          </a:xfrm>
          <a:prstGeom prst="rect">
            <a:avLst/>
          </a:prstGeom>
          <a:noFill/>
          <a:ln w="57150">
            <a:solidFill>
              <a:srgbClr val="7030A0"/>
            </a:solid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2821294"/>
            <a:ext cx="8228766" cy="1215717"/>
          </a:xfrm>
        </p:spPr>
        <p:txBody>
          <a:bodyPr>
            <a:spAutoFit/>
          </a:bodyPr>
          <a:lstStyle/>
          <a:p>
            <a:pPr lvl="0">
              <a:buNone/>
            </a:pPr>
            <a:r>
              <a:rPr lang="es-ES" sz="7300" dirty="0"/>
              <a:t>CANTABRIA</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INDICE</a:t>
            </a:r>
          </a:p>
        </p:txBody>
      </p:sp>
      <p:sp>
        <p:nvSpPr>
          <p:cNvPr id="3" name="2 Marcador de texto"/>
          <p:cNvSpPr txBox="1">
            <a:spLocks noGrp="1"/>
          </p:cNvSpPr>
          <p:nvPr>
            <p:ph type="body" idx="4294967295"/>
          </p:nvPr>
        </p:nvSpPr>
        <p:spPr>
          <a:xfrm>
            <a:off x="457170" y="1604844"/>
            <a:ext cx="8228766" cy="4444498"/>
          </a:xfrm>
        </p:spPr>
        <p:txBody>
          <a:bodyPr/>
          <a:lstStyle/>
          <a:p>
            <a:pPr lvl="0"/>
            <a:r>
              <a:rPr lang="es-ES"/>
              <a:t>POBLACIÓN Y ESPERANZA DE VIDA</a:t>
            </a:r>
          </a:p>
          <a:p>
            <a:pPr lvl="0"/>
            <a:r>
              <a:rPr lang="es-ES"/>
              <a:t>RELIEVE</a:t>
            </a:r>
          </a:p>
          <a:p>
            <a:pPr lvl="0"/>
            <a:r>
              <a:rPr lang="es-ES"/>
              <a:t>HIDROGRAFÍA</a:t>
            </a:r>
          </a:p>
          <a:p>
            <a:pPr lvl="0"/>
            <a:r>
              <a:rPr lang="es-ES"/>
              <a:t>CLIMA</a:t>
            </a:r>
          </a:p>
          <a:p>
            <a:pPr lvl="0"/>
            <a:r>
              <a:rPr lang="es-ES"/>
              <a:t>SECTORES ECONÓMICOS</a:t>
            </a:r>
          </a:p>
          <a:p>
            <a:pPr lvl="0"/>
            <a:r>
              <a:rPr lang="es-ES"/>
              <a:t>ZONAS TURISTICAS</a:t>
            </a:r>
          </a:p>
        </p:txBody>
      </p:sp>
    </p:spTree>
  </p:cSld>
  <p:clrMapOvr>
    <a:masterClrMapping/>
  </p:clrMapOvr>
  <p:transition>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163292"/>
            <a:ext cx="8228766" cy="1134229"/>
          </a:xfrm>
        </p:spPr>
        <p:txBody>
          <a:bodyPr>
            <a:normAutofit fontScale="90000"/>
          </a:bodyPr>
          <a:lstStyle/>
          <a:p>
            <a:pPr lvl="0">
              <a:buNone/>
            </a:pPr>
            <a:r>
              <a:rPr lang="es-ES"/>
              <a:t>POBLACIÓN Y </a:t>
            </a:r>
            <a:br>
              <a:rPr lang="es-ES"/>
            </a:br>
            <a:r>
              <a:rPr lang="es-ES"/>
              <a:t>ESPERANZA DE VIDA</a:t>
            </a:r>
          </a:p>
        </p:txBody>
      </p:sp>
      <p:sp>
        <p:nvSpPr>
          <p:cNvPr id="3" name="2 Marcador de texto"/>
          <p:cNvSpPr txBox="1">
            <a:spLocks noGrp="1"/>
          </p:cNvSpPr>
          <p:nvPr>
            <p:ph type="body" idx="4294967295"/>
          </p:nvPr>
        </p:nvSpPr>
        <p:spPr>
          <a:xfrm>
            <a:off x="424839" y="1392237"/>
            <a:ext cx="8228766" cy="5302768"/>
          </a:xfrm>
        </p:spPr>
        <p:txBody>
          <a:bodyPr/>
          <a:lstStyle/>
          <a:p>
            <a:pPr lvl="0" algn="just">
              <a:lnSpc>
                <a:spcPct val="150000"/>
              </a:lnSpc>
              <a:buNone/>
            </a:pPr>
            <a:r>
              <a:rPr lang="en-US" sz="1600" dirty="0"/>
              <a:t>En el </a:t>
            </a:r>
            <a:r>
              <a:rPr lang="en-US" sz="1600" dirty="0" err="1"/>
              <a:t>año</a:t>
            </a:r>
            <a:r>
              <a:rPr lang="en-US" sz="1600" dirty="0"/>
              <a:t> 2009 Cantabria </a:t>
            </a:r>
            <a:r>
              <a:rPr lang="en-US" sz="1600" dirty="0" err="1"/>
              <a:t>tenía</a:t>
            </a:r>
            <a:r>
              <a:rPr lang="en-US" sz="1600" dirty="0"/>
              <a:t> </a:t>
            </a:r>
            <a:r>
              <a:rPr lang="en-US" sz="1600" dirty="0" err="1"/>
              <a:t>una</a:t>
            </a:r>
            <a:r>
              <a:rPr lang="en-US" sz="1600" dirty="0"/>
              <a:t> </a:t>
            </a:r>
            <a:r>
              <a:rPr lang="en-US" sz="1600" dirty="0" err="1"/>
              <a:t>población</a:t>
            </a:r>
            <a:r>
              <a:rPr lang="en-US" sz="1600" dirty="0"/>
              <a:t> de 589.235 </a:t>
            </a:r>
            <a:r>
              <a:rPr lang="en-US" sz="1600" dirty="0" err="1"/>
              <a:t>habitantes.En</a:t>
            </a:r>
            <a:r>
              <a:rPr lang="en-US" sz="1600" dirty="0"/>
              <a:t> 2009 Cantabria </a:t>
            </a:r>
            <a:r>
              <a:rPr lang="en-US" sz="1600" dirty="0" err="1"/>
              <a:t>sólo</a:t>
            </a:r>
            <a:r>
              <a:rPr lang="en-US" sz="1600" dirty="0"/>
              <a:t> </a:t>
            </a:r>
            <a:r>
              <a:rPr lang="en-US" sz="1600" dirty="0" err="1"/>
              <a:t>superaba</a:t>
            </a:r>
            <a:r>
              <a:rPr lang="en-US" sz="1600" dirty="0"/>
              <a:t>, a La Rioja (321.702) y a </a:t>
            </a:r>
            <a:r>
              <a:rPr lang="en-US" sz="1600" dirty="0" err="1"/>
              <a:t>las</a:t>
            </a:r>
            <a:r>
              <a:rPr lang="en-US" sz="1600" dirty="0"/>
              <a:t> dos </a:t>
            </a:r>
            <a:r>
              <a:rPr lang="en-US" sz="1600" dirty="0" err="1"/>
              <a:t>ciudades</a:t>
            </a:r>
            <a:r>
              <a:rPr lang="en-US" sz="1600" dirty="0"/>
              <a:t> </a:t>
            </a:r>
            <a:r>
              <a:rPr lang="en-US" sz="1600" dirty="0" err="1"/>
              <a:t>autonómicas</a:t>
            </a:r>
            <a:r>
              <a:rPr lang="en-US" sz="1600" dirty="0"/>
              <a:t> Ceuta (78.674) y Melilla (73.480).</a:t>
            </a:r>
            <a:r>
              <a:rPr lang="en-US" sz="1600" dirty="0" err="1"/>
              <a:t>Tiene</a:t>
            </a:r>
            <a:r>
              <a:rPr lang="en-US" sz="1600" dirty="0"/>
              <a:t> </a:t>
            </a:r>
            <a:r>
              <a:rPr lang="en-US" sz="1600" dirty="0" err="1"/>
              <a:t>una</a:t>
            </a:r>
            <a:r>
              <a:rPr lang="en-US" sz="1600" dirty="0"/>
              <a:t> </a:t>
            </a:r>
            <a:r>
              <a:rPr lang="en-US" sz="1600" dirty="0" err="1"/>
              <a:t>densidad</a:t>
            </a:r>
            <a:r>
              <a:rPr lang="en-US" sz="1600" dirty="0"/>
              <a:t> de </a:t>
            </a:r>
            <a:r>
              <a:rPr lang="en-US" sz="1600" dirty="0" err="1"/>
              <a:t>población</a:t>
            </a:r>
            <a:r>
              <a:rPr lang="en-US" sz="1600" dirty="0"/>
              <a:t> de 108,1 </a:t>
            </a:r>
            <a:r>
              <a:rPr lang="en-US" sz="1600" dirty="0" err="1"/>
              <a:t>habitantes</a:t>
            </a:r>
            <a:r>
              <a:rPr lang="en-US" sz="1600" dirty="0"/>
              <a:t>/km² y </a:t>
            </a:r>
            <a:r>
              <a:rPr lang="en-US" sz="1600" dirty="0" err="1"/>
              <a:t>una</a:t>
            </a:r>
            <a:r>
              <a:rPr lang="en-US" sz="1600" dirty="0"/>
              <a:t> </a:t>
            </a:r>
            <a:r>
              <a:rPr lang="en-US" sz="1600" dirty="0" err="1"/>
              <a:t>esperanza</a:t>
            </a:r>
            <a:r>
              <a:rPr lang="en-US" sz="1600" dirty="0"/>
              <a:t> de </a:t>
            </a:r>
            <a:r>
              <a:rPr lang="en-US" sz="1600" dirty="0" err="1"/>
              <a:t>vida</a:t>
            </a:r>
            <a:r>
              <a:rPr lang="en-US" sz="1600" dirty="0"/>
              <a:t> de 75 </a:t>
            </a:r>
            <a:r>
              <a:rPr lang="en-US" sz="1600" dirty="0" err="1"/>
              <a:t>años</a:t>
            </a:r>
            <a:r>
              <a:rPr lang="en-US" sz="1600" dirty="0"/>
              <a:t> </a:t>
            </a:r>
            <a:r>
              <a:rPr lang="en-US" sz="1600" dirty="0" err="1"/>
              <a:t>para</a:t>
            </a:r>
            <a:r>
              <a:rPr lang="en-US" sz="1600" dirty="0"/>
              <a:t> los </a:t>
            </a:r>
            <a:r>
              <a:rPr lang="en-US" sz="1600" dirty="0" err="1"/>
              <a:t>varones</a:t>
            </a:r>
            <a:r>
              <a:rPr lang="en-US" sz="1600" dirty="0"/>
              <a:t> y 83 </a:t>
            </a:r>
            <a:r>
              <a:rPr lang="en-US" sz="1600" dirty="0" err="1"/>
              <a:t>años</a:t>
            </a:r>
            <a:r>
              <a:rPr lang="en-US" sz="1600" dirty="0"/>
              <a:t> </a:t>
            </a:r>
            <a:r>
              <a:rPr lang="en-US" sz="1600" dirty="0" err="1"/>
              <a:t>para</a:t>
            </a:r>
            <a:r>
              <a:rPr lang="en-US" sz="1600" dirty="0"/>
              <a:t> </a:t>
            </a:r>
            <a:r>
              <a:rPr lang="en-US" sz="1600" dirty="0" err="1"/>
              <a:t>las</a:t>
            </a:r>
            <a:r>
              <a:rPr lang="en-US" sz="1600" dirty="0"/>
              <a:t> </a:t>
            </a:r>
            <a:r>
              <a:rPr lang="en-US" sz="1600" dirty="0" err="1"/>
              <a:t>mujeres.Comparada</a:t>
            </a:r>
            <a:r>
              <a:rPr lang="en-US" sz="1600" dirty="0"/>
              <a:t> con </a:t>
            </a:r>
            <a:r>
              <a:rPr lang="en-US" sz="1600" dirty="0" err="1"/>
              <a:t>otras</a:t>
            </a:r>
            <a:r>
              <a:rPr lang="en-US" sz="1600" dirty="0"/>
              <a:t> </a:t>
            </a:r>
            <a:r>
              <a:rPr lang="en-US" sz="1600" dirty="0" err="1"/>
              <a:t>regiones</a:t>
            </a:r>
            <a:r>
              <a:rPr lang="en-US" sz="1600" dirty="0"/>
              <a:t> </a:t>
            </a:r>
            <a:r>
              <a:rPr lang="en-US" sz="1600" dirty="0" err="1"/>
              <a:t>españolas</a:t>
            </a:r>
            <a:r>
              <a:rPr lang="en-US" sz="1600" dirty="0"/>
              <a:t>, Cantabria no ha </a:t>
            </a:r>
            <a:r>
              <a:rPr lang="en-US" sz="1600" dirty="0" err="1"/>
              <a:t>experimentado</a:t>
            </a:r>
            <a:r>
              <a:rPr lang="en-US" sz="1600" dirty="0"/>
              <a:t> </a:t>
            </a:r>
            <a:r>
              <a:rPr lang="en-US" sz="1600" dirty="0" err="1"/>
              <a:t>altas</a:t>
            </a:r>
            <a:r>
              <a:rPr lang="en-US" sz="1600" dirty="0"/>
              <a:t> </a:t>
            </a:r>
            <a:r>
              <a:rPr lang="en-US" sz="1600" dirty="0" err="1"/>
              <a:t>tasas</a:t>
            </a:r>
            <a:r>
              <a:rPr lang="en-US" sz="1600" dirty="0"/>
              <a:t> de </a:t>
            </a:r>
            <a:r>
              <a:rPr lang="en-US" sz="1600" dirty="0" err="1"/>
              <a:t>inmigración</a:t>
            </a:r>
            <a:r>
              <a:rPr lang="en-US" sz="1600" dirty="0"/>
              <a:t>, </a:t>
            </a:r>
            <a:r>
              <a:rPr lang="en-US" sz="1600" dirty="0" err="1"/>
              <a:t>puesto</a:t>
            </a:r>
            <a:r>
              <a:rPr lang="en-US" sz="1600" dirty="0"/>
              <a:t> </a:t>
            </a:r>
            <a:r>
              <a:rPr lang="en-US" sz="1600" dirty="0" err="1"/>
              <a:t>que</a:t>
            </a:r>
            <a:r>
              <a:rPr lang="en-US" sz="1600" dirty="0"/>
              <a:t> en 2007 un 4,7% de la </a:t>
            </a:r>
            <a:r>
              <a:rPr lang="en-US" sz="1600" dirty="0" err="1"/>
              <a:t>población</a:t>
            </a:r>
            <a:r>
              <a:rPr lang="en-US" sz="1600" dirty="0"/>
              <a:t> de Cantabria era </a:t>
            </a:r>
            <a:r>
              <a:rPr lang="en-US" sz="1600" dirty="0" err="1"/>
              <a:t>inmigrante</a:t>
            </a:r>
            <a:r>
              <a:rPr lang="en-US" sz="1600" dirty="0"/>
              <a:t> </a:t>
            </a:r>
            <a:r>
              <a:rPr lang="en-US" sz="1600" dirty="0" err="1"/>
              <a:t>mientras</a:t>
            </a:r>
            <a:r>
              <a:rPr lang="en-US" sz="1600" dirty="0"/>
              <a:t> </a:t>
            </a:r>
            <a:r>
              <a:rPr lang="en-US" sz="1600" dirty="0" err="1"/>
              <a:t>que</a:t>
            </a:r>
            <a:r>
              <a:rPr lang="en-US" sz="1600" dirty="0"/>
              <a:t> en el </a:t>
            </a:r>
            <a:r>
              <a:rPr lang="en-US" sz="1600" dirty="0" err="1"/>
              <a:t>mismo</a:t>
            </a:r>
            <a:r>
              <a:rPr lang="en-US" sz="1600" dirty="0"/>
              <a:t> </a:t>
            </a:r>
            <a:r>
              <a:rPr lang="en-US" sz="1600" dirty="0" err="1"/>
              <a:t>año</a:t>
            </a:r>
            <a:r>
              <a:rPr lang="en-US" sz="1600" dirty="0"/>
              <a:t> en el total de la </a:t>
            </a:r>
            <a:r>
              <a:rPr lang="en-US" sz="1600" dirty="0" err="1"/>
              <a:t>población</a:t>
            </a:r>
            <a:r>
              <a:rPr lang="en-US" sz="1600" dirty="0"/>
              <a:t> </a:t>
            </a:r>
            <a:r>
              <a:rPr lang="en-US" sz="1600" dirty="0" err="1"/>
              <a:t>española</a:t>
            </a:r>
            <a:r>
              <a:rPr lang="en-US" sz="1600" dirty="0"/>
              <a:t> el 9,93% era </a:t>
            </a:r>
            <a:r>
              <a:rPr lang="en-US" sz="1600" dirty="0" err="1"/>
              <a:t>inmigrante</a:t>
            </a:r>
            <a:r>
              <a:rPr lang="en-US" sz="1600" dirty="0"/>
              <a:t>. Las </a:t>
            </a:r>
            <a:r>
              <a:rPr lang="en-US" sz="1600" dirty="0" err="1"/>
              <a:t>nacionalidades</a:t>
            </a:r>
            <a:r>
              <a:rPr lang="en-US" sz="1600" dirty="0"/>
              <a:t> </a:t>
            </a:r>
            <a:r>
              <a:rPr lang="en-US" sz="1600" dirty="0" err="1"/>
              <a:t>predominantes</a:t>
            </a:r>
            <a:r>
              <a:rPr lang="en-US" sz="1600" dirty="0"/>
              <a:t> son Colombia, Rumania, Ecuador, </a:t>
            </a:r>
            <a:r>
              <a:rPr lang="en-US" sz="1600" dirty="0" err="1"/>
              <a:t>Perú</a:t>
            </a:r>
            <a:r>
              <a:rPr lang="en-US" sz="1600" dirty="0"/>
              <a:t>, Moldavia y </a:t>
            </a:r>
            <a:r>
              <a:rPr lang="en-US" sz="1600" dirty="0" err="1"/>
              <a:t>Marruecos</a:t>
            </a:r>
            <a:r>
              <a:rPr lang="en-US" sz="1600" dirty="0"/>
              <a:t> </a:t>
            </a:r>
            <a:r>
              <a:rPr lang="en-US" sz="1600" dirty="0" err="1"/>
              <a:t>por</a:t>
            </a:r>
            <a:r>
              <a:rPr lang="en-US" sz="1600" dirty="0"/>
              <a:t> </a:t>
            </a:r>
            <a:r>
              <a:rPr lang="en-US" sz="1600" dirty="0" err="1"/>
              <a:t>este</a:t>
            </a:r>
            <a:r>
              <a:rPr lang="en-US" sz="1600" dirty="0"/>
              <a:t> </a:t>
            </a:r>
            <a:r>
              <a:rPr lang="en-US" sz="1600" dirty="0" err="1"/>
              <a:t>orden.Las</a:t>
            </a:r>
            <a:r>
              <a:rPr lang="en-US" sz="1600" dirty="0"/>
              <a:t> </a:t>
            </a:r>
            <a:r>
              <a:rPr lang="en-US" sz="1600" dirty="0" err="1"/>
              <a:t>principales</a:t>
            </a:r>
            <a:r>
              <a:rPr lang="en-US" sz="1600" dirty="0"/>
              <a:t> </a:t>
            </a:r>
            <a:r>
              <a:rPr lang="en-US" sz="1600" dirty="0" err="1"/>
              <a:t>poblaciones</a:t>
            </a:r>
            <a:r>
              <a:rPr lang="en-US" sz="1600" dirty="0"/>
              <a:t> </a:t>
            </a:r>
            <a:r>
              <a:rPr lang="en-US" sz="1600" dirty="0" err="1"/>
              <a:t>cántabras</a:t>
            </a:r>
            <a:r>
              <a:rPr lang="en-US" sz="1600" dirty="0"/>
              <a:t> se </a:t>
            </a:r>
            <a:r>
              <a:rPr lang="en-US" sz="1600" dirty="0" err="1"/>
              <a:t>encuentran</a:t>
            </a:r>
            <a:r>
              <a:rPr lang="en-US" sz="1600" dirty="0"/>
              <a:t> en la </a:t>
            </a:r>
            <a:r>
              <a:rPr lang="en-US" sz="1600" dirty="0" err="1"/>
              <a:t>zona</a:t>
            </a:r>
            <a:r>
              <a:rPr lang="en-US" sz="1600" dirty="0"/>
              <a:t> </a:t>
            </a:r>
            <a:r>
              <a:rPr lang="en-US" sz="1600" dirty="0" err="1"/>
              <a:t>litoral</a:t>
            </a:r>
            <a:r>
              <a:rPr lang="en-US" sz="1600" dirty="0"/>
              <a:t>, </a:t>
            </a:r>
            <a:r>
              <a:rPr lang="en-US" sz="1600" dirty="0" err="1"/>
              <a:t>destacando</a:t>
            </a:r>
            <a:r>
              <a:rPr lang="en-US" sz="1600" dirty="0"/>
              <a:t> dos </a:t>
            </a:r>
            <a:r>
              <a:rPr lang="en-US" sz="1600" dirty="0" err="1"/>
              <a:t>ciudades</a:t>
            </a:r>
            <a:r>
              <a:rPr lang="en-US" sz="1600" dirty="0"/>
              <a:t>, la capital </a:t>
            </a:r>
            <a:r>
              <a:rPr lang="en-US" sz="1600" dirty="0" err="1"/>
              <a:t>cántabra</a:t>
            </a:r>
            <a:r>
              <a:rPr lang="en-US" sz="1600" dirty="0"/>
              <a:t>, Santander, con 181.802 </a:t>
            </a:r>
            <a:r>
              <a:rPr lang="en-US" sz="1600" dirty="0" err="1"/>
              <a:t>habitantes</a:t>
            </a:r>
            <a:r>
              <a:rPr lang="en-US" sz="1600" dirty="0"/>
              <a:t> y </a:t>
            </a:r>
            <a:r>
              <a:rPr lang="en-US" sz="1600" dirty="0" err="1"/>
              <a:t>Torrelavega</a:t>
            </a:r>
            <a:r>
              <a:rPr lang="en-US" sz="1600" dirty="0"/>
              <a:t>, </a:t>
            </a:r>
            <a:r>
              <a:rPr lang="en-US" sz="1600" dirty="0" err="1"/>
              <a:t>como</a:t>
            </a:r>
            <a:r>
              <a:rPr lang="en-US" sz="1600" dirty="0"/>
              <a:t> </a:t>
            </a:r>
            <a:r>
              <a:rPr lang="en-US" sz="1600" dirty="0" err="1"/>
              <a:t>segundo</a:t>
            </a:r>
            <a:r>
              <a:rPr lang="en-US" sz="1600" dirty="0"/>
              <a:t> </a:t>
            </a:r>
            <a:r>
              <a:rPr lang="en-US" sz="1600" dirty="0" err="1"/>
              <a:t>núcleo</a:t>
            </a:r>
            <a:r>
              <a:rPr lang="en-US" sz="1600" dirty="0"/>
              <a:t> </a:t>
            </a:r>
            <a:r>
              <a:rPr lang="en-US" sz="1600" dirty="0" err="1"/>
              <a:t>urbano</a:t>
            </a:r>
            <a:r>
              <a:rPr lang="en-US" sz="1600" dirty="0"/>
              <a:t> e industrial de Cantabria, con </a:t>
            </a:r>
            <a:r>
              <a:rPr lang="en-US" sz="1600" dirty="0" err="1"/>
              <a:t>una</a:t>
            </a:r>
            <a:r>
              <a:rPr lang="en-US" sz="1600" dirty="0"/>
              <a:t> </a:t>
            </a:r>
            <a:r>
              <a:rPr lang="en-US" sz="1600" dirty="0" err="1"/>
              <a:t>población</a:t>
            </a:r>
            <a:r>
              <a:rPr lang="en-US" sz="1600" dirty="0"/>
              <a:t> de 55.418 </a:t>
            </a:r>
            <a:r>
              <a:rPr lang="en-US" sz="1600" dirty="0" err="1"/>
              <a:t>habitantes</a:t>
            </a:r>
            <a:r>
              <a:rPr lang="en-US" sz="1600" dirty="0"/>
              <a:t>. </a:t>
            </a:r>
            <a:r>
              <a:rPr lang="en-US" sz="1600" dirty="0" err="1"/>
              <a:t>Ambas</a:t>
            </a:r>
            <a:r>
              <a:rPr lang="en-US" sz="1600" dirty="0"/>
              <a:t> </a:t>
            </a:r>
            <a:r>
              <a:rPr lang="en-US" sz="1600" dirty="0" err="1"/>
              <a:t>ciudades</a:t>
            </a:r>
            <a:r>
              <a:rPr lang="en-US" sz="1600" dirty="0"/>
              <a:t> </a:t>
            </a:r>
            <a:r>
              <a:rPr lang="en-US" sz="1600" dirty="0" err="1"/>
              <a:t>forman</a:t>
            </a:r>
            <a:r>
              <a:rPr lang="en-US" sz="1600" dirty="0"/>
              <a:t> </a:t>
            </a:r>
            <a:r>
              <a:rPr lang="en-US" sz="1600" dirty="0" err="1"/>
              <a:t>una</a:t>
            </a:r>
            <a:r>
              <a:rPr lang="en-US" sz="1600" dirty="0"/>
              <a:t> </a:t>
            </a:r>
            <a:r>
              <a:rPr lang="en-US" sz="1600" dirty="0" err="1"/>
              <a:t>conurbación</a:t>
            </a:r>
            <a:r>
              <a:rPr lang="en-US" sz="1600" dirty="0"/>
              <a:t>, </a:t>
            </a:r>
            <a:r>
              <a:rPr lang="en-US" sz="1600" dirty="0" err="1"/>
              <a:t>denominado</a:t>
            </a:r>
            <a:r>
              <a:rPr lang="en-US" sz="1600" dirty="0"/>
              <a:t> </a:t>
            </a:r>
            <a:r>
              <a:rPr lang="en-US" sz="1600" dirty="0" err="1"/>
              <a:t>área</a:t>
            </a:r>
            <a:r>
              <a:rPr lang="en-US" sz="1600" dirty="0"/>
              <a:t> </a:t>
            </a:r>
            <a:r>
              <a:rPr lang="en-US" sz="1600" dirty="0" err="1"/>
              <a:t>metropolitana</a:t>
            </a:r>
            <a:r>
              <a:rPr lang="en-US" sz="1600" dirty="0"/>
              <a:t> de Santander-</a:t>
            </a:r>
            <a:r>
              <a:rPr lang="en-US" sz="1600" dirty="0" err="1"/>
              <a:t>Torrelavega</a:t>
            </a:r>
            <a:r>
              <a:rPr lang="en-US" sz="1600" dirty="0"/>
              <a:t>.</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24839" y="0"/>
            <a:ext cx="8228766" cy="1214245"/>
          </a:xfrm>
        </p:spPr>
        <p:txBody>
          <a:bodyPr/>
          <a:lstStyle/>
          <a:p>
            <a:pPr lvl="0">
              <a:buNone/>
            </a:pPr>
            <a:r>
              <a:rPr lang="es-ES"/>
              <a:t>RELIEVE</a:t>
            </a:r>
          </a:p>
        </p:txBody>
      </p:sp>
      <p:sp>
        <p:nvSpPr>
          <p:cNvPr id="3" name="2 Marcador de texto"/>
          <p:cNvSpPr txBox="1">
            <a:spLocks noGrp="1"/>
          </p:cNvSpPr>
          <p:nvPr>
            <p:ph type="body" idx="4294967295"/>
          </p:nvPr>
        </p:nvSpPr>
        <p:spPr>
          <a:xfrm>
            <a:off x="163275" y="1065651"/>
            <a:ext cx="8816880" cy="6282523"/>
          </a:xfrm>
        </p:spPr>
        <p:txBody>
          <a:bodyPr/>
          <a:lstStyle/>
          <a:p>
            <a:pPr lvl="0" algn="just">
              <a:lnSpc>
                <a:spcPct val="150000"/>
              </a:lnSpc>
              <a:buNone/>
            </a:pPr>
            <a:r>
              <a:rPr lang="es-ES" sz="1500" dirty="0"/>
              <a:t>Cantabria es una región de carácter montañoso y costero y con un importante patrimonio natural. Su enérgico relieve hace que el 40% de su superficie se sitúe por encima de los 700 metros de altitud y un tercio de la región presenta pendientes de más del 30% de inclinación. En ella se distinguen tres áreas:</a:t>
            </a:r>
          </a:p>
          <a:p>
            <a:pPr marL="407211" indent="-162954" algn="just">
              <a:lnSpc>
                <a:spcPct val="150000"/>
              </a:lnSpc>
              <a:buNone/>
            </a:pPr>
            <a:r>
              <a:rPr lang="es-ES" sz="1500" b="1" dirty="0"/>
              <a:t>-La Marina</a:t>
            </a:r>
            <a:r>
              <a:rPr lang="es-ES" sz="1500" dirty="0"/>
              <a:t>. Una franja costera de valles bajos, amplios y de formas suaves de unos 10 km de ancho cuya altitud no suele superar los 500 msnm y que limita con el mar, formando acantilados que son rotos por la aparición de desembocaduras de ríos generando rías.</a:t>
            </a:r>
          </a:p>
          <a:p>
            <a:pPr marL="407211" indent="-162954" algn="just">
              <a:lnSpc>
                <a:spcPct val="150000"/>
              </a:lnSpc>
              <a:buNone/>
            </a:pPr>
            <a:r>
              <a:rPr lang="es-ES" sz="1500" b="1" dirty="0"/>
              <a:t>-La Montaña</a:t>
            </a:r>
            <a:r>
              <a:rPr lang="es-ES" sz="1500" dirty="0"/>
              <a:t>. Es una larga barrera de montañas paralela al mar que forman parte de la cordillera Cantábrica. Formada de roca calcárea afectada por fenómenos kársticos. Forman valles profundos en disposición norte-sur con fuertes pendientes horadadas por ríos de carácter torrencial, de gran poder erosivo y cortos por la poca distancia entre su nacimiento y su desembocadura.</a:t>
            </a:r>
          </a:p>
          <a:p>
            <a:pPr marL="407211" indent="-162954" algn="just">
              <a:lnSpc>
                <a:spcPct val="150000"/>
              </a:lnSpc>
              <a:buNone/>
            </a:pPr>
            <a:r>
              <a:rPr lang="es-ES" sz="1500" b="1" dirty="0"/>
              <a:t>-Campo y los valles del sur</a:t>
            </a:r>
            <a:r>
              <a:rPr lang="es-ES" sz="1500" dirty="0"/>
              <a:t>. </a:t>
            </a:r>
            <a:r>
              <a:rPr lang="en-US" sz="1500" dirty="0" err="1"/>
              <a:t>presenta</a:t>
            </a:r>
            <a:r>
              <a:rPr lang="en-US" sz="1500" dirty="0"/>
              <a:t> un </a:t>
            </a:r>
            <a:r>
              <a:rPr lang="en-US" sz="1500" dirty="0" err="1"/>
              <a:t>desarrollo</a:t>
            </a:r>
            <a:r>
              <a:rPr lang="en-US" sz="1500" dirty="0"/>
              <a:t> </a:t>
            </a:r>
            <a:r>
              <a:rPr lang="en-US" sz="1500" dirty="0" err="1"/>
              <a:t>óptimo</a:t>
            </a:r>
            <a:r>
              <a:rPr lang="en-US" sz="1500" dirty="0"/>
              <a:t> de </a:t>
            </a:r>
            <a:r>
              <a:rPr lang="en-US" sz="1500" dirty="0" err="1"/>
              <a:t>masas</a:t>
            </a:r>
            <a:r>
              <a:rPr lang="en-US" sz="1500" dirty="0"/>
              <a:t> </a:t>
            </a:r>
            <a:r>
              <a:rPr lang="en-US" sz="1500" dirty="0" err="1"/>
              <a:t>forestales</a:t>
            </a:r>
            <a:r>
              <a:rPr lang="en-US" sz="1500" dirty="0"/>
              <a:t> de </a:t>
            </a:r>
            <a:r>
              <a:rPr lang="en-US" sz="1500" dirty="0" err="1"/>
              <a:t>rebollo</a:t>
            </a:r>
            <a:r>
              <a:rPr lang="en-US" sz="1500" dirty="0"/>
              <a:t> (</a:t>
            </a:r>
            <a:r>
              <a:rPr lang="en-US" sz="1500" i="1" dirty="0" err="1"/>
              <a:t>quercus</a:t>
            </a:r>
            <a:r>
              <a:rPr lang="en-US" sz="1500" i="1" dirty="0"/>
              <a:t> </a:t>
            </a:r>
            <a:r>
              <a:rPr lang="en-US" sz="1500" i="1" dirty="0" err="1"/>
              <a:t>pyrenaica</a:t>
            </a:r>
            <a:r>
              <a:rPr lang="en-US" sz="1500" dirty="0"/>
              <a:t>) y </a:t>
            </a:r>
            <a:r>
              <a:rPr lang="en-US" sz="1500" dirty="0" err="1"/>
              <a:t>que</a:t>
            </a:r>
            <a:r>
              <a:rPr lang="en-US" sz="1500" dirty="0"/>
              <a:t> se </a:t>
            </a:r>
            <a:r>
              <a:rPr lang="en-US" sz="1500" dirty="0" err="1"/>
              <a:t>encuentra</a:t>
            </a:r>
            <a:r>
              <a:rPr lang="en-US" sz="1500" dirty="0"/>
              <a:t> en un </a:t>
            </a:r>
            <a:r>
              <a:rPr lang="en-US" sz="1500" dirty="0" err="1"/>
              <a:t>periodo</a:t>
            </a:r>
            <a:r>
              <a:rPr lang="en-US" sz="1500" dirty="0"/>
              <a:t> </a:t>
            </a:r>
            <a:r>
              <a:rPr lang="en-US" sz="1500" dirty="0" err="1"/>
              <a:t>expansivo</a:t>
            </a:r>
            <a:r>
              <a:rPr lang="en-US" sz="1500" dirty="0"/>
              <a:t> </a:t>
            </a:r>
            <a:r>
              <a:rPr lang="en-US" sz="1500" dirty="0" err="1"/>
              <a:t>por</a:t>
            </a:r>
            <a:r>
              <a:rPr lang="en-US" sz="1500" dirty="0"/>
              <a:t> el </a:t>
            </a:r>
            <a:r>
              <a:rPr lang="en-US" sz="1500" dirty="0" err="1"/>
              <a:t>abandono</a:t>
            </a:r>
            <a:r>
              <a:rPr lang="en-US" sz="1500" dirty="0"/>
              <a:t> de </a:t>
            </a:r>
            <a:r>
              <a:rPr lang="en-US" sz="1500" dirty="0" err="1"/>
              <a:t>las</a:t>
            </a:r>
            <a:r>
              <a:rPr lang="en-US" sz="1500" dirty="0"/>
              <a:t> </a:t>
            </a:r>
            <a:r>
              <a:rPr lang="en-US" sz="1500" dirty="0" err="1"/>
              <a:t>tierras</a:t>
            </a:r>
            <a:r>
              <a:rPr lang="en-US" sz="1500" dirty="0"/>
              <a:t> </a:t>
            </a:r>
            <a:r>
              <a:rPr lang="en-US" sz="1500" dirty="0" err="1"/>
              <a:t>agrarias</a:t>
            </a:r>
            <a:r>
              <a:rPr lang="en-US" sz="1500" dirty="0"/>
              <a:t>.</a:t>
            </a:r>
          </a:p>
        </p:txBody>
      </p:sp>
    </p:spTree>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HIDROGRAFÍA</a:t>
            </a:r>
          </a:p>
        </p:txBody>
      </p:sp>
      <p:sp>
        <p:nvSpPr>
          <p:cNvPr id="3" name="2 Marcador de texto"/>
          <p:cNvSpPr txBox="1">
            <a:spLocks noGrp="1"/>
          </p:cNvSpPr>
          <p:nvPr>
            <p:ph type="body" idx="4294967295"/>
          </p:nvPr>
        </p:nvSpPr>
        <p:spPr>
          <a:xfrm>
            <a:off x="457170" y="1604844"/>
            <a:ext cx="8228766" cy="4933073"/>
          </a:xfrm>
        </p:spPr>
        <p:txBody>
          <a:bodyPr/>
          <a:lstStyle/>
          <a:p>
            <a:pPr lvl="0" algn="just">
              <a:lnSpc>
                <a:spcPct val="150000"/>
              </a:lnSpc>
              <a:buNone/>
            </a:pPr>
            <a:r>
              <a:rPr lang="en-US" sz="1800" dirty="0"/>
              <a:t>Los </a:t>
            </a:r>
            <a:r>
              <a:rPr lang="en-US" sz="1800" dirty="0" err="1"/>
              <a:t>ríos</a:t>
            </a:r>
            <a:r>
              <a:rPr lang="en-US" sz="1800" dirty="0"/>
              <a:t> </a:t>
            </a:r>
            <a:r>
              <a:rPr lang="en-US" sz="1800" dirty="0" err="1"/>
              <a:t>cántabros</a:t>
            </a:r>
            <a:r>
              <a:rPr lang="en-US" sz="1800" dirty="0"/>
              <a:t> son </a:t>
            </a:r>
            <a:r>
              <a:rPr lang="en-US" sz="1800" dirty="0" err="1"/>
              <a:t>cortos</a:t>
            </a:r>
            <a:r>
              <a:rPr lang="en-US" sz="1800" dirty="0"/>
              <a:t>, </a:t>
            </a:r>
            <a:r>
              <a:rPr lang="en-US" sz="1800" dirty="0" err="1"/>
              <a:t>rápidos</a:t>
            </a:r>
            <a:r>
              <a:rPr lang="en-US" sz="1800" dirty="0"/>
              <a:t> y </a:t>
            </a:r>
            <a:r>
              <a:rPr lang="en-US" sz="1800" dirty="0" err="1"/>
              <a:t>poco</a:t>
            </a:r>
            <a:r>
              <a:rPr lang="en-US" sz="1800" dirty="0"/>
              <a:t> </a:t>
            </a:r>
            <a:r>
              <a:rPr lang="en-US" sz="1800" dirty="0" err="1"/>
              <a:t>caudalosos</a:t>
            </a:r>
            <a:r>
              <a:rPr lang="en-US" sz="1800" dirty="0"/>
              <a:t>; </a:t>
            </a:r>
            <a:r>
              <a:rPr lang="en-US" sz="1800" dirty="0" err="1"/>
              <a:t>salvan</a:t>
            </a:r>
            <a:r>
              <a:rPr lang="en-US" sz="1800" dirty="0"/>
              <a:t> </a:t>
            </a:r>
            <a:r>
              <a:rPr lang="en-US" sz="1800" dirty="0" err="1"/>
              <a:t>unas</a:t>
            </a:r>
            <a:r>
              <a:rPr lang="en-US" sz="1800" dirty="0"/>
              <a:t> </a:t>
            </a:r>
            <a:r>
              <a:rPr lang="en-US" sz="1800" dirty="0" err="1"/>
              <a:t>considerables</a:t>
            </a:r>
            <a:r>
              <a:rPr lang="en-US" sz="1800" dirty="0"/>
              <a:t> </a:t>
            </a:r>
            <a:r>
              <a:rPr lang="en-US" sz="1800" dirty="0" err="1"/>
              <a:t>pendientes</a:t>
            </a:r>
            <a:r>
              <a:rPr lang="en-US" sz="1800" dirty="0"/>
              <a:t> al </a:t>
            </a:r>
            <a:r>
              <a:rPr lang="en-US" sz="1800" dirty="0" err="1"/>
              <a:t>estar</a:t>
            </a:r>
            <a:r>
              <a:rPr lang="en-US" sz="1800" dirty="0"/>
              <a:t> el mar </a:t>
            </a:r>
            <a:r>
              <a:rPr lang="en-US" sz="1800" dirty="0" err="1"/>
              <a:t>próximo</a:t>
            </a:r>
            <a:r>
              <a:rPr lang="en-US" sz="1800" dirty="0"/>
              <a:t> a </a:t>
            </a:r>
            <a:r>
              <a:rPr lang="en-US" sz="1800" dirty="0" err="1"/>
              <a:t>su</a:t>
            </a:r>
            <a:r>
              <a:rPr lang="en-US" sz="1800" dirty="0"/>
              <a:t> </a:t>
            </a:r>
            <a:r>
              <a:rPr lang="en-US" sz="1800" dirty="0" err="1"/>
              <a:t>nacimiento</a:t>
            </a:r>
            <a:r>
              <a:rPr lang="en-US" sz="1800" dirty="0"/>
              <a:t> en la cordillera </a:t>
            </a:r>
            <a:r>
              <a:rPr lang="en-US" sz="1800" dirty="0" err="1"/>
              <a:t>Cantábrica</a:t>
            </a:r>
            <a:r>
              <a:rPr lang="en-US" sz="1800" dirty="0"/>
              <a:t>. </a:t>
            </a:r>
            <a:r>
              <a:rPr lang="en-US" sz="1800" dirty="0" err="1"/>
              <a:t>Sus</a:t>
            </a:r>
            <a:r>
              <a:rPr lang="en-US" sz="1800" dirty="0"/>
              <a:t> </a:t>
            </a:r>
            <a:r>
              <a:rPr lang="en-US" sz="1800" dirty="0" err="1"/>
              <a:t>recorridos</a:t>
            </a:r>
            <a:r>
              <a:rPr lang="en-US" sz="1800" dirty="0"/>
              <a:t> </a:t>
            </a:r>
            <a:r>
              <a:rPr lang="en-US" sz="1800" dirty="0" err="1"/>
              <a:t>suelen</a:t>
            </a:r>
            <a:r>
              <a:rPr lang="en-US" sz="1800" dirty="0"/>
              <a:t> ser </a:t>
            </a:r>
            <a:r>
              <a:rPr lang="en-US" sz="1800" dirty="0" err="1"/>
              <a:t>perpendiculares</a:t>
            </a:r>
            <a:r>
              <a:rPr lang="en-US" sz="1800" dirty="0"/>
              <a:t> a la </a:t>
            </a:r>
            <a:r>
              <a:rPr lang="en-US" sz="1800" dirty="0" err="1"/>
              <a:t>costa</a:t>
            </a:r>
            <a:r>
              <a:rPr lang="en-US" sz="1800" dirty="0"/>
              <a:t>, </a:t>
            </a:r>
            <a:r>
              <a:rPr lang="en-US" sz="1800" dirty="0" err="1"/>
              <a:t>si</a:t>
            </a:r>
            <a:r>
              <a:rPr lang="en-US" sz="1800" dirty="0"/>
              <a:t> </a:t>
            </a:r>
            <a:r>
              <a:rPr lang="en-US" sz="1800" dirty="0" err="1"/>
              <a:t>exceptuamos</a:t>
            </a:r>
            <a:r>
              <a:rPr lang="en-US" sz="1800" dirty="0"/>
              <a:t> el </a:t>
            </a:r>
            <a:r>
              <a:rPr lang="en-US" sz="1800" dirty="0" err="1"/>
              <a:t>río</a:t>
            </a:r>
            <a:r>
              <a:rPr lang="en-US" sz="1800" dirty="0"/>
              <a:t> Ebro, y </a:t>
            </a:r>
            <a:r>
              <a:rPr lang="en-US" sz="1800" dirty="0" err="1"/>
              <a:t>poseen</a:t>
            </a:r>
            <a:r>
              <a:rPr lang="en-US" sz="1800" dirty="0"/>
              <a:t> un caudal </a:t>
            </a:r>
            <a:r>
              <a:rPr lang="en-US" sz="1800" dirty="0" err="1"/>
              <a:t>más</a:t>
            </a:r>
            <a:r>
              <a:rPr lang="en-US" sz="1800" dirty="0"/>
              <a:t> o </a:t>
            </a:r>
            <a:r>
              <a:rPr lang="en-US" sz="1800" dirty="0" err="1"/>
              <a:t>menos</a:t>
            </a:r>
            <a:r>
              <a:rPr lang="en-US" sz="1800" dirty="0"/>
              <a:t> </a:t>
            </a:r>
            <a:r>
              <a:rPr lang="en-US" sz="1800" dirty="0" err="1"/>
              <a:t>persistente</a:t>
            </a:r>
            <a:r>
              <a:rPr lang="en-US" sz="1800" dirty="0"/>
              <a:t> a lo largo de </a:t>
            </a:r>
            <a:r>
              <a:rPr lang="en-US" sz="1800" dirty="0" err="1"/>
              <a:t>todo</a:t>
            </a:r>
            <a:r>
              <a:rPr lang="en-US" sz="1800" dirty="0"/>
              <a:t> el </a:t>
            </a:r>
            <a:r>
              <a:rPr lang="en-US" sz="1800" dirty="0" err="1"/>
              <a:t>año</a:t>
            </a:r>
            <a:r>
              <a:rPr lang="en-US" sz="1800" dirty="0"/>
              <a:t> </a:t>
            </a:r>
            <a:r>
              <a:rPr lang="en-US" sz="1800" dirty="0" err="1"/>
              <a:t>motivado</a:t>
            </a:r>
            <a:r>
              <a:rPr lang="en-US" sz="1800" dirty="0"/>
              <a:t> </a:t>
            </a:r>
            <a:r>
              <a:rPr lang="en-US" sz="1800" dirty="0" err="1"/>
              <a:t>por</a:t>
            </a:r>
            <a:r>
              <a:rPr lang="en-US" sz="1800" dirty="0"/>
              <a:t> </a:t>
            </a:r>
            <a:r>
              <a:rPr lang="en-US" sz="1800" dirty="0" err="1"/>
              <a:t>unas</a:t>
            </a:r>
            <a:r>
              <a:rPr lang="en-US" sz="1800" dirty="0"/>
              <a:t> </a:t>
            </a:r>
            <a:r>
              <a:rPr lang="en-US" sz="1800" dirty="0" err="1"/>
              <a:t>precipitaciones</a:t>
            </a:r>
            <a:r>
              <a:rPr lang="en-US" sz="1800" dirty="0"/>
              <a:t> </a:t>
            </a:r>
            <a:r>
              <a:rPr lang="en-US" sz="1800" dirty="0" err="1"/>
              <a:t>por</a:t>
            </a:r>
            <a:r>
              <a:rPr lang="en-US" sz="1800" dirty="0"/>
              <a:t> lo general </a:t>
            </a:r>
            <a:r>
              <a:rPr lang="en-US" sz="1800" dirty="0" err="1"/>
              <a:t>constantes</a:t>
            </a:r>
            <a:r>
              <a:rPr lang="en-US" sz="1800" dirty="0"/>
              <a:t>. </a:t>
            </a:r>
            <a:r>
              <a:rPr lang="en-US" sz="1800" dirty="0" err="1"/>
              <a:t>Aun</a:t>
            </a:r>
            <a:r>
              <a:rPr lang="en-US" sz="1800" dirty="0"/>
              <a:t> </a:t>
            </a:r>
            <a:r>
              <a:rPr lang="en-US" sz="1800" dirty="0" err="1"/>
              <a:t>así</a:t>
            </a:r>
            <a:r>
              <a:rPr lang="en-US" sz="1800" dirty="0"/>
              <a:t>, </a:t>
            </a:r>
            <a:r>
              <a:rPr lang="en-US" sz="1800" dirty="0" err="1"/>
              <a:t>este</a:t>
            </a:r>
            <a:r>
              <a:rPr lang="en-US" sz="1800" dirty="0"/>
              <a:t> </a:t>
            </a:r>
            <a:r>
              <a:rPr lang="en-US" sz="1800" dirty="0" err="1"/>
              <a:t>es</a:t>
            </a:r>
            <a:r>
              <a:rPr lang="en-US" sz="1800" dirty="0"/>
              <a:t> </a:t>
            </a:r>
            <a:r>
              <a:rPr lang="en-US" sz="1800" dirty="0" err="1"/>
              <a:t>escaso</a:t>
            </a:r>
            <a:r>
              <a:rPr lang="en-US" sz="1800" dirty="0"/>
              <a:t> (20 m³/s </a:t>
            </a:r>
            <a:r>
              <a:rPr lang="en-US" sz="1800" dirty="0" err="1"/>
              <a:t>anualmente</a:t>
            </a:r>
            <a:r>
              <a:rPr lang="en-US" sz="1800" dirty="0"/>
              <a:t>) en </a:t>
            </a:r>
            <a:r>
              <a:rPr lang="en-US" sz="1800" dirty="0" err="1"/>
              <a:t>comparación</a:t>
            </a:r>
            <a:r>
              <a:rPr lang="en-US" sz="1800" dirty="0"/>
              <a:t> con </a:t>
            </a:r>
            <a:r>
              <a:rPr lang="en-US" sz="1800" dirty="0" err="1"/>
              <a:t>otros</a:t>
            </a:r>
            <a:r>
              <a:rPr lang="en-US" sz="1800" dirty="0"/>
              <a:t> </a:t>
            </a:r>
            <a:r>
              <a:rPr lang="en-US" sz="1800" dirty="0" err="1"/>
              <a:t>ríos</a:t>
            </a:r>
            <a:r>
              <a:rPr lang="en-US" sz="1800" dirty="0"/>
              <a:t> de la </a:t>
            </a:r>
            <a:r>
              <a:rPr lang="en-US" sz="1800" dirty="0" err="1"/>
              <a:t>Península</a:t>
            </a:r>
            <a:r>
              <a:rPr lang="en-US" sz="1800" dirty="0"/>
              <a:t> </a:t>
            </a:r>
            <a:r>
              <a:rPr lang="en-US" sz="1800" dirty="0" err="1"/>
              <a:t>Ibérica</a:t>
            </a:r>
            <a:r>
              <a:rPr lang="en-US" sz="1800" dirty="0"/>
              <a:t>. La </a:t>
            </a:r>
            <a:r>
              <a:rPr lang="en-US" sz="1800" dirty="0" err="1"/>
              <a:t>rapidez</a:t>
            </a:r>
            <a:r>
              <a:rPr lang="en-US" sz="1800" dirty="0"/>
              <a:t> de </a:t>
            </a:r>
            <a:r>
              <a:rPr lang="en-US" sz="1800" dirty="0" err="1"/>
              <a:t>sus</a:t>
            </a:r>
            <a:r>
              <a:rPr lang="en-US" sz="1800" dirty="0"/>
              <a:t> </a:t>
            </a:r>
            <a:r>
              <a:rPr lang="en-US" sz="1800" dirty="0" err="1"/>
              <a:t>aguas</a:t>
            </a:r>
            <a:r>
              <a:rPr lang="en-US" sz="1800" dirty="0"/>
              <a:t>, </a:t>
            </a:r>
            <a:r>
              <a:rPr lang="en-US" sz="1800" dirty="0" err="1"/>
              <a:t>motivado</a:t>
            </a:r>
            <a:r>
              <a:rPr lang="en-US" sz="1800" dirty="0"/>
              <a:t> </a:t>
            </a:r>
            <a:r>
              <a:rPr lang="en-US" sz="1800" dirty="0" err="1"/>
              <a:t>por</a:t>
            </a:r>
            <a:r>
              <a:rPr lang="en-US" sz="1800" dirty="0"/>
              <a:t> </a:t>
            </a:r>
            <a:r>
              <a:rPr lang="en-US" sz="1800" dirty="0" err="1"/>
              <a:t>las</a:t>
            </a:r>
            <a:r>
              <a:rPr lang="en-US" sz="1800" dirty="0"/>
              <a:t> </a:t>
            </a:r>
            <a:r>
              <a:rPr lang="en-US" sz="1800" dirty="0" err="1"/>
              <a:t>considerables</a:t>
            </a:r>
            <a:r>
              <a:rPr lang="en-US" sz="1800" dirty="0"/>
              <a:t> </a:t>
            </a:r>
            <a:r>
              <a:rPr lang="en-US" sz="1800" dirty="0" err="1"/>
              <a:t>pendientes</a:t>
            </a:r>
            <a:r>
              <a:rPr lang="en-US" sz="1800" dirty="0"/>
              <a:t> de los </a:t>
            </a:r>
            <a:r>
              <a:rPr lang="en-US" sz="1800" dirty="0" err="1"/>
              <a:t>recorridos</a:t>
            </a:r>
            <a:r>
              <a:rPr lang="en-US" sz="1800" dirty="0"/>
              <a:t>, </a:t>
            </a:r>
            <a:r>
              <a:rPr lang="en-US" sz="1800" dirty="0" err="1"/>
              <a:t>hacen</a:t>
            </a:r>
            <a:r>
              <a:rPr lang="en-US" sz="1800" dirty="0"/>
              <a:t> </a:t>
            </a:r>
            <a:r>
              <a:rPr lang="en-US" sz="1800" dirty="0" err="1"/>
              <a:t>que</a:t>
            </a:r>
            <a:r>
              <a:rPr lang="en-US" sz="1800" dirty="0"/>
              <a:t> </a:t>
            </a:r>
            <a:r>
              <a:rPr lang="en-US" sz="1800" dirty="0" err="1"/>
              <a:t>tengan</a:t>
            </a:r>
            <a:r>
              <a:rPr lang="en-US" sz="1800" dirty="0"/>
              <a:t> un </a:t>
            </a:r>
            <a:r>
              <a:rPr lang="en-US" sz="1800" dirty="0" err="1"/>
              <a:t>gran</a:t>
            </a:r>
            <a:r>
              <a:rPr lang="en-US" sz="1800" dirty="0"/>
              <a:t> </a:t>
            </a:r>
            <a:r>
              <a:rPr lang="en-US" sz="1800" dirty="0" err="1"/>
              <a:t>poder</a:t>
            </a:r>
            <a:r>
              <a:rPr lang="en-US" sz="1800" dirty="0"/>
              <a:t> </a:t>
            </a:r>
            <a:r>
              <a:rPr lang="en-US" sz="1800" dirty="0" err="1"/>
              <a:t>erosivo</a:t>
            </a:r>
            <a:r>
              <a:rPr lang="en-US" sz="1800" dirty="0"/>
              <a:t>, </a:t>
            </a:r>
            <a:r>
              <a:rPr lang="en-US" sz="1800" dirty="0" err="1"/>
              <a:t>formando</a:t>
            </a:r>
            <a:r>
              <a:rPr lang="en-US" sz="1800" dirty="0"/>
              <a:t> los </a:t>
            </a:r>
            <a:r>
              <a:rPr lang="en-US" sz="1800" dirty="0" err="1"/>
              <a:t>encajados</a:t>
            </a:r>
            <a:r>
              <a:rPr lang="en-US" sz="1800" dirty="0"/>
              <a:t> </a:t>
            </a:r>
            <a:r>
              <a:rPr lang="en-US" sz="1800" dirty="0" err="1"/>
              <a:t>valles</a:t>
            </a:r>
            <a:r>
              <a:rPr lang="en-US" sz="1800" dirty="0"/>
              <a:t> en forma de </a:t>
            </a:r>
            <a:r>
              <a:rPr lang="en-US" sz="1800" i="1" dirty="0"/>
              <a:t>V</a:t>
            </a:r>
            <a:r>
              <a:rPr lang="en-US" sz="1800" dirty="0"/>
              <a:t> </a:t>
            </a:r>
            <a:r>
              <a:rPr lang="en-US" sz="1800" dirty="0" err="1"/>
              <a:t>característicos</a:t>
            </a:r>
            <a:r>
              <a:rPr lang="en-US" sz="1800" dirty="0"/>
              <a:t> de la </a:t>
            </a:r>
            <a:r>
              <a:rPr lang="en-US" sz="1800" dirty="0" err="1"/>
              <a:t>cornisa</a:t>
            </a:r>
            <a:r>
              <a:rPr lang="en-US" sz="1800" dirty="0"/>
              <a:t> </a:t>
            </a:r>
            <a:r>
              <a:rPr lang="en-US" sz="1800" dirty="0" err="1"/>
              <a:t>Cantábrica</a:t>
            </a:r>
            <a:r>
              <a:rPr lang="en-US" sz="1800" dirty="0"/>
              <a:t>.</a:t>
            </a:r>
          </a:p>
        </p:txBody>
      </p:sp>
    </p:spTree>
  </p:cSld>
  <p:clrMapOvr>
    <a:masterClrMapping/>
  </p:clrMapOvr>
  <p:transition>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CLIMA</a:t>
            </a:r>
          </a:p>
        </p:txBody>
      </p:sp>
      <p:sp>
        <p:nvSpPr>
          <p:cNvPr id="3" name="2 Marcador de texto"/>
          <p:cNvSpPr txBox="1">
            <a:spLocks noGrp="1"/>
          </p:cNvSpPr>
          <p:nvPr>
            <p:ph type="body" idx="4294967295"/>
          </p:nvPr>
        </p:nvSpPr>
        <p:spPr>
          <a:xfrm>
            <a:off x="457170" y="1604844"/>
            <a:ext cx="8228766" cy="4938299"/>
          </a:xfrm>
        </p:spPr>
        <p:txBody>
          <a:bodyPr/>
          <a:lstStyle/>
          <a:p>
            <a:pPr lvl="0" algn="just">
              <a:lnSpc>
                <a:spcPct val="150000"/>
              </a:lnSpc>
              <a:buNone/>
            </a:pPr>
            <a:r>
              <a:rPr lang="en-US" sz="1800" dirty="0"/>
              <a:t>La </a:t>
            </a:r>
            <a:r>
              <a:rPr lang="en-US" sz="1800" dirty="0" err="1"/>
              <a:t>región</a:t>
            </a:r>
            <a:r>
              <a:rPr lang="en-US" sz="1800" dirty="0"/>
              <a:t> </a:t>
            </a:r>
            <a:r>
              <a:rPr lang="en-US" sz="1800" dirty="0" err="1"/>
              <a:t>está</a:t>
            </a:r>
            <a:r>
              <a:rPr lang="en-US" sz="1800" dirty="0"/>
              <a:t> </a:t>
            </a:r>
            <a:r>
              <a:rPr lang="en-US" sz="1800" dirty="0" err="1"/>
              <a:t>afectada</a:t>
            </a:r>
            <a:r>
              <a:rPr lang="en-US" sz="1800" dirty="0"/>
              <a:t> </a:t>
            </a:r>
            <a:r>
              <a:rPr lang="en-US" sz="1800" dirty="0" err="1"/>
              <a:t>por</a:t>
            </a:r>
            <a:r>
              <a:rPr lang="en-US" sz="1800" dirty="0"/>
              <a:t> un </a:t>
            </a:r>
            <a:r>
              <a:rPr lang="en-US" sz="1800" dirty="0" err="1"/>
              <a:t>clima</a:t>
            </a:r>
            <a:r>
              <a:rPr lang="en-US" sz="1800" dirty="0"/>
              <a:t> </a:t>
            </a:r>
            <a:r>
              <a:rPr lang="en-US" sz="1800" dirty="0" err="1"/>
              <a:t>oceánico</a:t>
            </a:r>
            <a:r>
              <a:rPr lang="en-US" sz="1800" dirty="0"/>
              <a:t> </a:t>
            </a:r>
            <a:r>
              <a:rPr lang="en-US" sz="1800" dirty="0" err="1"/>
              <a:t>húmedo</a:t>
            </a:r>
            <a:r>
              <a:rPr lang="en-US" sz="1800" dirty="0"/>
              <a:t>, con </a:t>
            </a:r>
            <a:r>
              <a:rPr lang="en-US" sz="1800" dirty="0" err="1"/>
              <a:t>veranos</a:t>
            </a:r>
            <a:r>
              <a:rPr lang="en-US" sz="1800" dirty="0"/>
              <a:t> e </a:t>
            </a:r>
            <a:r>
              <a:rPr lang="en-US" sz="1800" dirty="0" err="1"/>
              <a:t>inviernos</a:t>
            </a:r>
            <a:r>
              <a:rPr lang="en-US" sz="1800" dirty="0"/>
              <a:t> </a:t>
            </a:r>
            <a:r>
              <a:rPr lang="en-US" sz="1800" dirty="0" err="1"/>
              <a:t>suaves</a:t>
            </a:r>
            <a:r>
              <a:rPr lang="en-US" sz="1800" dirty="0"/>
              <a:t>. Las </a:t>
            </a:r>
            <a:r>
              <a:rPr lang="en-US" sz="1800" dirty="0" err="1"/>
              <a:t>precipitaciones</a:t>
            </a:r>
            <a:r>
              <a:rPr lang="en-US" sz="1800" dirty="0"/>
              <a:t> se </a:t>
            </a:r>
            <a:r>
              <a:rPr lang="en-US" sz="1800" dirty="0" err="1"/>
              <a:t>sitúan</a:t>
            </a:r>
            <a:r>
              <a:rPr lang="en-US" sz="1800" dirty="0"/>
              <a:t> en </a:t>
            </a:r>
            <a:r>
              <a:rPr lang="en-US" sz="1800" dirty="0" err="1"/>
              <a:t>torno</a:t>
            </a:r>
            <a:r>
              <a:rPr lang="en-US" sz="1800" dirty="0"/>
              <a:t> a 1200 mm </a:t>
            </a:r>
            <a:r>
              <a:rPr lang="en-US" sz="1800" dirty="0" err="1"/>
              <a:t>anuales</a:t>
            </a:r>
            <a:r>
              <a:rPr lang="en-US" sz="1800" dirty="0"/>
              <a:t> en la </a:t>
            </a:r>
            <a:r>
              <a:rPr lang="en-US" sz="1800" dirty="0" err="1"/>
              <a:t>costa</a:t>
            </a:r>
            <a:r>
              <a:rPr lang="en-US" sz="1800" dirty="0"/>
              <a:t>, </a:t>
            </a:r>
            <a:r>
              <a:rPr lang="en-US" sz="1800" dirty="0" err="1"/>
              <a:t>aumentando</a:t>
            </a:r>
            <a:r>
              <a:rPr lang="en-US" sz="1800" dirty="0"/>
              <a:t> los </a:t>
            </a:r>
            <a:r>
              <a:rPr lang="en-US" sz="1800" dirty="0" err="1"/>
              <a:t>valores</a:t>
            </a:r>
            <a:r>
              <a:rPr lang="en-US" sz="1800" dirty="0"/>
              <a:t> en </a:t>
            </a:r>
            <a:r>
              <a:rPr lang="en-US" sz="1800" dirty="0" err="1"/>
              <a:t>las</a:t>
            </a:r>
            <a:r>
              <a:rPr lang="en-US" sz="1800" dirty="0"/>
              <a:t> </a:t>
            </a:r>
            <a:r>
              <a:rPr lang="en-US" sz="1800" dirty="0" err="1"/>
              <a:t>zonas</a:t>
            </a:r>
            <a:r>
              <a:rPr lang="en-US" sz="1800" dirty="0"/>
              <a:t> </a:t>
            </a:r>
            <a:r>
              <a:rPr lang="en-US" sz="1800" dirty="0" err="1"/>
              <a:t>montañosas</a:t>
            </a:r>
            <a:r>
              <a:rPr lang="en-US" sz="1800" dirty="0"/>
              <a:t> </a:t>
            </a:r>
            <a:r>
              <a:rPr lang="en-US" sz="1800" dirty="0" err="1"/>
              <a:t>hasta</a:t>
            </a:r>
            <a:r>
              <a:rPr lang="en-US" sz="1800" dirty="0"/>
              <a:t> los 1.600 mm, lo </a:t>
            </a:r>
            <a:r>
              <a:rPr lang="en-US" sz="1800" dirty="0" err="1"/>
              <a:t>que</a:t>
            </a:r>
            <a:r>
              <a:rPr lang="en-US" sz="1800" dirty="0"/>
              <a:t> la </a:t>
            </a:r>
            <a:r>
              <a:rPr lang="en-US" sz="1800" dirty="0" err="1"/>
              <a:t>sitúa</a:t>
            </a:r>
            <a:r>
              <a:rPr lang="en-US" sz="1800" dirty="0"/>
              <a:t> en la </a:t>
            </a:r>
            <a:r>
              <a:rPr lang="en-US" sz="1800" dirty="0" err="1"/>
              <a:t>denominada</a:t>
            </a:r>
            <a:r>
              <a:rPr lang="en-US" sz="1800" dirty="0"/>
              <a:t> </a:t>
            </a:r>
            <a:r>
              <a:rPr lang="en-US" sz="1800" dirty="0" err="1"/>
              <a:t>España</a:t>
            </a:r>
            <a:r>
              <a:rPr lang="en-US" sz="1800" dirty="0"/>
              <a:t> </a:t>
            </a:r>
            <a:r>
              <a:rPr lang="en-US" sz="1800" dirty="0" err="1"/>
              <a:t>húmeda.La</a:t>
            </a:r>
            <a:r>
              <a:rPr lang="en-US" sz="1800" dirty="0"/>
              <a:t> </a:t>
            </a:r>
            <a:r>
              <a:rPr lang="en-US" sz="1800" dirty="0" err="1"/>
              <a:t>temperatura</a:t>
            </a:r>
            <a:r>
              <a:rPr lang="en-US" sz="1800" dirty="0"/>
              <a:t> media se </a:t>
            </a:r>
            <a:r>
              <a:rPr lang="en-US" sz="1800" dirty="0" err="1"/>
              <a:t>sitúa</a:t>
            </a:r>
            <a:r>
              <a:rPr lang="en-US" sz="1800" dirty="0"/>
              <a:t> </a:t>
            </a:r>
            <a:r>
              <a:rPr lang="en-US" sz="1800" dirty="0" err="1"/>
              <a:t>alrededor</a:t>
            </a:r>
            <a:r>
              <a:rPr lang="en-US" sz="1800" dirty="0"/>
              <a:t> de los 14°C. La </a:t>
            </a:r>
            <a:r>
              <a:rPr lang="en-US" sz="1800" dirty="0" err="1"/>
              <a:t>nieve</a:t>
            </a:r>
            <a:r>
              <a:rPr lang="en-US" sz="1800" dirty="0"/>
              <a:t> </a:t>
            </a:r>
            <a:r>
              <a:rPr lang="en-US" sz="1800" dirty="0" err="1"/>
              <a:t>es</a:t>
            </a:r>
            <a:r>
              <a:rPr lang="en-US" sz="1800" dirty="0"/>
              <a:t> </a:t>
            </a:r>
            <a:r>
              <a:rPr lang="en-US" sz="1800" dirty="0" err="1"/>
              <a:t>frecuente</a:t>
            </a:r>
            <a:r>
              <a:rPr lang="en-US" sz="1800" dirty="0"/>
              <a:t> en </a:t>
            </a:r>
            <a:r>
              <a:rPr lang="en-US" sz="1800" dirty="0" err="1"/>
              <a:t>las</a:t>
            </a:r>
            <a:r>
              <a:rPr lang="en-US" sz="1800" dirty="0"/>
              <a:t> </a:t>
            </a:r>
            <a:r>
              <a:rPr lang="en-US" sz="1800" dirty="0" err="1"/>
              <a:t>partes</a:t>
            </a:r>
            <a:r>
              <a:rPr lang="en-US" sz="1800" dirty="0"/>
              <a:t> </a:t>
            </a:r>
            <a:r>
              <a:rPr lang="en-US" sz="1800" dirty="0" err="1"/>
              <a:t>altas</a:t>
            </a:r>
            <a:r>
              <a:rPr lang="en-US" sz="1800" dirty="0"/>
              <a:t> de Cantabria entre los </a:t>
            </a:r>
            <a:r>
              <a:rPr lang="en-US" sz="1800" dirty="0" err="1"/>
              <a:t>meses</a:t>
            </a:r>
            <a:r>
              <a:rPr lang="en-US" sz="1800" dirty="0"/>
              <a:t> de </a:t>
            </a:r>
            <a:r>
              <a:rPr lang="en-US" sz="1800" dirty="0" err="1"/>
              <a:t>octubre</a:t>
            </a:r>
            <a:r>
              <a:rPr lang="en-US" sz="1800" dirty="0"/>
              <a:t> y </a:t>
            </a:r>
            <a:r>
              <a:rPr lang="en-US" sz="1800" dirty="0" err="1"/>
              <a:t>marzo</a:t>
            </a:r>
            <a:r>
              <a:rPr lang="en-US" sz="1800" dirty="0"/>
              <a:t>. Los </a:t>
            </a:r>
            <a:r>
              <a:rPr lang="en-US" sz="1800" dirty="0" err="1"/>
              <a:t>meses</a:t>
            </a:r>
            <a:r>
              <a:rPr lang="en-US" sz="1800" dirty="0"/>
              <a:t> </a:t>
            </a:r>
            <a:r>
              <a:rPr lang="en-US" sz="1800" dirty="0" err="1"/>
              <a:t>más</a:t>
            </a:r>
            <a:r>
              <a:rPr lang="en-US" sz="1800" dirty="0"/>
              <a:t> </a:t>
            </a:r>
            <a:r>
              <a:rPr lang="en-US" sz="1800" dirty="0" err="1"/>
              <a:t>secos</a:t>
            </a:r>
            <a:r>
              <a:rPr lang="en-US" sz="1800" dirty="0"/>
              <a:t> son </a:t>
            </a:r>
            <a:r>
              <a:rPr lang="en-US" sz="1800" dirty="0" err="1"/>
              <a:t>julio</a:t>
            </a:r>
            <a:r>
              <a:rPr lang="en-US" sz="1800" dirty="0"/>
              <a:t> y </a:t>
            </a:r>
            <a:r>
              <a:rPr lang="en-US" sz="1800" dirty="0" err="1"/>
              <a:t>agosto</a:t>
            </a:r>
            <a:r>
              <a:rPr lang="en-US" sz="1800" dirty="0"/>
              <a:t>, </a:t>
            </a:r>
            <a:r>
              <a:rPr lang="en-US" sz="1800" dirty="0" err="1"/>
              <a:t>aunque</a:t>
            </a:r>
            <a:r>
              <a:rPr lang="en-US" sz="1800" dirty="0"/>
              <a:t> no </a:t>
            </a:r>
            <a:r>
              <a:rPr lang="en-US" sz="1800" dirty="0" err="1"/>
              <a:t>existe</a:t>
            </a:r>
            <a:r>
              <a:rPr lang="en-US" sz="1800" dirty="0"/>
              <a:t> </a:t>
            </a:r>
            <a:r>
              <a:rPr lang="en-US" sz="1800" dirty="0" err="1"/>
              <a:t>sequía</a:t>
            </a:r>
            <a:r>
              <a:rPr lang="en-US" sz="1800" dirty="0"/>
              <a:t> </a:t>
            </a:r>
            <a:r>
              <a:rPr lang="en-US" sz="1800" dirty="0" err="1"/>
              <a:t>propiamente</a:t>
            </a:r>
            <a:r>
              <a:rPr lang="en-US" sz="1800" dirty="0"/>
              <a:t> </a:t>
            </a:r>
            <a:r>
              <a:rPr lang="en-US" sz="1800" dirty="0" err="1"/>
              <a:t>dicha</a:t>
            </a:r>
            <a:r>
              <a:rPr lang="en-US" sz="1800" dirty="0"/>
              <a:t>, </a:t>
            </a:r>
            <a:r>
              <a:rPr lang="en-US" sz="1800" dirty="0" err="1"/>
              <a:t>ya</a:t>
            </a:r>
            <a:r>
              <a:rPr lang="en-US" sz="1800" dirty="0"/>
              <a:t> </a:t>
            </a:r>
            <a:r>
              <a:rPr lang="en-US" sz="1800" dirty="0" err="1"/>
              <a:t>que</a:t>
            </a:r>
            <a:r>
              <a:rPr lang="en-US" sz="1800" dirty="0"/>
              <a:t> </a:t>
            </a:r>
            <a:r>
              <a:rPr lang="en-US" sz="1800" dirty="0" err="1"/>
              <a:t>por</a:t>
            </a:r>
            <a:r>
              <a:rPr lang="en-US" sz="1800" dirty="0"/>
              <a:t> </a:t>
            </a:r>
            <a:r>
              <a:rPr lang="en-US" sz="1800" dirty="0" err="1"/>
              <a:t>una</a:t>
            </a:r>
            <a:r>
              <a:rPr lang="en-US" sz="1800" dirty="0"/>
              <a:t> parte </a:t>
            </a:r>
            <a:r>
              <a:rPr lang="en-US" sz="1800" dirty="0" err="1"/>
              <a:t>siempre</a:t>
            </a:r>
            <a:r>
              <a:rPr lang="en-US" sz="1800" dirty="0"/>
              <a:t> </a:t>
            </a:r>
            <a:r>
              <a:rPr lang="en-US" sz="1800" dirty="0" err="1"/>
              <a:t>existe</a:t>
            </a:r>
            <a:r>
              <a:rPr lang="en-US" sz="1800" dirty="0"/>
              <a:t> un </a:t>
            </a:r>
            <a:r>
              <a:rPr lang="en-US" sz="1800" dirty="0" err="1"/>
              <a:t>mínimo</a:t>
            </a:r>
            <a:r>
              <a:rPr lang="en-US" sz="1800" dirty="0"/>
              <a:t> de </a:t>
            </a:r>
            <a:r>
              <a:rPr lang="en-US" sz="1800" dirty="0" err="1"/>
              <a:t>precipitación</a:t>
            </a:r>
            <a:r>
              <a:rPr lang="en-US" sz="1800" dirty="0"/>
              <a:t>, y </a:t>
            </a:r>
            <a:r>
              <a:rPr lang="en-US" sz="1800" dirty="0" err="1"/>
              <a:t>por</a:t>
            </a:r>
            <a:r>
              <a:rPr lang="en-US" sz="1800" dirty="0"/>
              <a:t> </a:t>
            </a:r>
            <a:r>
              <a:rPr lang="en-US" sz="1800" dirty="0" err="1"/>
              <a:t>otra</a:t>
            </a:r>
            <a:r>
              <a:rPr lang="en-US" sz="1800" dirty="0"/>
              <a:t> </a:t>
            </a:r>
            <a:r>
              <a:rPr lang="en-US" sz="1800" dirty="0" err="1"/>
              <a:t>las</a:t>
            </a:r>
            <a:r>
              <a:rPr lang="en-US" sz="1800" dirty="0"/>
              <a:t> </a:t>
            </a:r>
            <a:r>
              <a:rPr lang="en-US" sz="1800" dirty="0" err="1"/>
              <a:t>temperaturas</a:t>
            </a:r>
            <a:r>
              <a:rPr lang="en-US" sz="1800" dirty="0"/>
              <a:t> no son </a:t>
            </a:r>
            <a:r>
              <a:rPr lang="en-US" sz="1800" dirty="0" err="1"/>
              <a:t>muy</a:t>
            </a:r>
            <a:r>
              <a:rPr lang="en-US" sz="1800" dirty="0"/>
              <a:t> </a:t>
            </a:r>
            <a:r>
              <a:rPr lang="en-US" sz="1800" dirty="0" err="1"/>
              <a:t>elevadas</a:t>
            </a:r>
            <a:r>
              <a:rPr lang="en-US" sz="1800" dirty="0"/>
              <a:t>. En </a:t>
            </a:r>
            <a:r>
              <a:rPr lang="en-US" sz="1800" dirty="0" err="1"/>
              <a:t>algunas</a:t>
            </a:r>
            <a:r>
              <a:rPr lang="en-US" sz="1800" dirty="0"/>
              <a:t> </a:t>
            </a:r>
            <a:r>
              <a:rPr lang="en-US" sz="1800" dirty="0" err="1"/>
              <a:t>zonas</a:t>
            </a:r>
            <a:r>
              <a:rPr lang="en-US" sz="1800" dirty="0"/>
              <a:t> de los </a:t>
            </a:r>
            <a:r>
              <a:rPr lang="en-US" sz="1800" dirty="0" err="1"/>
              <a:t>Picos</a:t>
            </a:r>
            <a:r>
              <a:rPr lang="en-US" sz="1800" dirty="0"/>
              <a:t> de </a:t>
            </a:r>
            <a:r>
              <a:rPr lang="en-US" sz="1800" dirty="0" err="1"/>
              <a:t>Europa</a:t>
            </a:r>
            <a:r>
              <a:rPr lang="en-US" sz="1800" dirty="0"/>
              <a:t> con </a:t>
            </a:r>
            <a:r>
              <a:rPr lang="en-US" sz="1800" dirty="0" err="1"/>
              <a:t>clima</a:t>
            </a:r>
            <a:r>
              <a:rPr lang="en-US" sz="1800" dirty="0"/>
              <a:t> de </a:t>
            </a:r>
            <a:r>
              <a:rPr lang="en-US" sz="1800" dirty="0" err="1"/>
              <a:t>alta</a:t>
            </a:r>
            <a:r>
              <a:rPr lang="en-US" sz="1800" dirty="0"/>
              <a:t> </a:t>
            </a:r>
            <a:r>
              <a:rPr lang="en-US" sz="1800" dirty="0" err="1"/>
              <a:t>montaña</a:t>
            </a:r>
            <a:r>
              <a:rPr lang="en-US" sz="1800" dirty="0"/>
              <a:t>, </a:t>
            </a:r>
            <a:r>
              <a:rPr lang="en-US" sz="1800" dirty="0" err="1"/>
              <a:t>por</a:t>
            </a:r>
            <a:r>
              <a:rPr lang="en-US" sz="1800" dirty="0"/>
              <a:t> </a:t>
            </a:r>
            <a:r>
              <a:rPr lang="en-US" sz="1800" dirty="0" err="1"/>
              <a:t>encima</a:t>
            </a:r>
            <a:r>
              <a:rPr lang="en-US" sz="1800" dirty="0"/>
              <a:t> de los 2.500 </a:t>
            </a:r>
            <a:r>
              <a:rPr lang="en-US" sz="1800" dirty="0" err="1"/>
              <a:t>msnm</a:t>
            </a:r>
            <a:r>
              <a:rPr lang="en-US" sz="1800" dirty="0"/>
              <a:t> se </a:t>
            </a:r>
            <a:r>
              <a:rPr lang="en-US" sz="1800" dirty="0" err="1"/>
              <a:t>mantienen</a:t>
            </a:r>
            <a:r>
              <a:rPr lang="en-US" sz="1800" dirty="0"/>
              <a:t> los </a:t>
            </a:r>
            <a:r>
              <a:rPr lang="en-US" sz="1800" dirty="0" err="1"/>
              <a:t>bancos</a:t>
            </a:r>
            <a:r>
              <a:rPr lang="en-US" sz="1800" dirty="0"/>
              <a:t> de </a:t>
            </a:r>
            <a:r>
              <a:rPr lang="en-US" sz="1800" dirty="0" err="1"/>
              <a:t>nieve</a:t>
            </a:r>
            <a:r>
              <a:rPr lang="en-US" sz="1800" dirty="0"/>
              <a:t> </a:t>
            </a:r>
            <a:r>
              <a:rPr lang="en-US" sz="1800" dirty="0" err="1"/>
              <a:t>durante</a:t>
            </a:r>
            <a:r>
              <a:rPr lang="en-US" sz="1800" dirty="0"/>
              <a:t> </a:t>
            </a:r>
            <a:r>
              <a:rPr lang="en-US" sz="1800" dirty="0" err="1"/>
              <a:t>todo</a:t>
            </a:r>
            <a:r>
              <a:rPr lang="en-US" sz="1800" dirty="0"/>
              <a:t> el </a:t>
            </a:r>
            <a:r>
              <a:rPr lang="en-US" sz="1800" dirty="0" err="1"/>
              <a:t>año</a:t>
            </a:r>
            <a:r>
              <a:rPr lang="en-US" sz="2000" dirty="0"/>
              <a:t>.</a:t>
            </a:r>
          </a:p>
        </p:txBody>
      </p:sp>
    </p:spTree>
  </p:cSld>
  <p:clrMapOvr>
    <a:masterClrMapping/>
  </p:clrMapOvr>
  <p:transition>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SECTORES ECONÓMICOS</a:t>
            </a:r>
          </a:p>
        </p:txBody>
      </p:sp>
      <p:sp>
        <p:nvSpPr>
          <p:cNvPr id="3" name="2 Marcador de texto"/>
          <p:cNvSpPr txBox="1">
            <a:spLocks noGrp="1"/>
          </p:cNvSpPr>
          <p:nvPr>
            <p:ph type="body" idx="4294967295"/>
          </p:nvPr>
        </p:nvSpPr>
        <p:spPr>
          <a:xfrm>
            <a:off x="489825" y="1434036"/>
            <a:ext cx="8228766" cy="5241367"/>
          </a:xfrm>
        </p:spPr>
        <p:txBody>
          <a:bodyPr/>
          <a:lstStyle/>
          <a:p>
            <a:pPr lvl="0" algn="just">
              <a:lnSpc>
                <a:spcPct val="150000"/>
              </a:lnSpc>
              <a:buNone/>
            </a:pPr>
            <a:r>
              <a:rPr lang="es-ES" sz="1600" dirty="0"/>
              <a:t>Cantabria cuenta con un sector primario en retroceso que ocupa al 5,8% de la población activa con ganadería vacuna, lechera tradicionalmente y cárnica en los últimos tiempos; agricultura, destacando el maíz, patatas, hortalizas y plantas forrajeras; pesca marítima; y minería del zinc y canteras.</a:t>
            </a:r>
          </a:p>
          <a:p>
            <a:pPr lvl="0">
              <a:lnSpc>
                <a:spcPct val="150000"/>
              </a:lnSpc>
              <a:buNone/>
            </a:pPr>
            <a:r>
              <a:rPr lang="es-ES" sz="1600" dirty="0"/>
              <a:t>En el sector secundario asienta el 30,4% de la población activa. En la industria destacan la siderúrgica, la alimentaria, la química, la papelera, la textil, la farmacéutica, equipos industriales y de transporte, etc. En la construcción se empiezan a notar síntomas de estancamiento, si bien sigue siendo el mayor activo de éste sector.</a:t>
            </a:r>
          </a:p>
          <a:p>
            <a:pPr lvl="0">
              <a:lnSpc>
                <a:spcPct val="150000"/>
              </a:lnSpc>
              <a:buNone/>
            </a:pPr>
            <a:r>
              <a:rPr lang="es-ES" sz="1600" dirty="0"/>
              <a:t>El sector terciario emplea al 63,8% de la población activa y va en aumento, siendo este hecho sintomático de la concentración de la población en los centros urbanos y de la importancia que el turismo ha adquirido en los últimos años.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314174"/>
            <a:ext cx="8228766" cy="1063362"/>
          </a:xfrm>
        </p:spPr>
        <p:txBody>
          <a:bodyPr/>
          <a:lstStyle/>
          <a:p>
            <a:pPr lvl="0">
              <a:buNone/>
            </a:pPr>
            <a:r>
              <a:rPr lang="es-ES"/>
              <a:t>ZONAS TURISTICAS</a:t>
            </a:r>
          </a:p>
        </p:txBody>
      </p:sp>
      <p:sp>
        <p:nvSpPr>
          <p:cNvPr id="3" name="2 Marcador de texto"/>
          <p:cNvSpPr txBox="1">
            <a:spLocks noGrp="1"/>
          </p:cNvSpPr>
          <p:nvPr>
            <p:ph type="body" idx="4294967295"/>
          </p:nvPr>
        </p:nvSpPr>
        <p:spPr>
          <a:xfrm>
            <a:off x="163275" y="1306339"/>
            <a:ext cx="8816880" cy="5388658"/>
          </a:xfrm>
        </p:spPr>
        <p:txBody>
          <a:bodyPr/>
          <a:lstStyle/>
          <a:p>
            <a:pPr marL="407211" indent="-162954" algn="just">
              <a:lnSpc>
                <a:spcPct val="150000"/>
              </a:lnSpc>
              <a:buNone/>
            </a:pPr>
            <a:r>
              <a:rPr lang="es-ES" sz="1500" b="1" dirty="0"/>
              <a:t>Cuevas</a:t>
            </a:r>
            <a:r>
              <a:rPr lang="es-ES" sz="1500" dirty="0"/>
              <a:t>: Cueva de Altamira, Cueva de El </a:t>
            </a:r>
            <a:r>
              <a:rPr lang="es-ES" sz="1500" dirty="0" err="1"/>
              <a:t>Soplao</a:t>
            </a:r>
            <a:r>
              <a:rPr lang="es-ES" sz="1500" dirty="0"/>
              <a:t>, Cueva del Valle, Cueva de El Pendo, Cueva de La Pasiega, Cueva de Las Monedas, Cueva de El Castillo, Cueva Morín, más.</a:t>
            </a:r>
          </a:p>
          <a:p>
            <a:pPr marL="407211" indent="-162954" algn="just">
              <a:lnSpc>
                <a:spcPct val="150000"/>
              </a:lnSpc>
              <a:buNone/>
            </a:pPr>
            <a:r>
              <a:rPr lang="es-ES" sz="1500" b="1" dirty="0"/>
              <a:t>Arquitectura civil</a:t>
            </a:r>
            <a:r>
              <a:rPr lang="es-ES" sz="1500" dirty="0"/>
              <a:t>: Palacio de la Magdalena, Capricho de Gaudí, Universidad Pontificia de Comillas, Palacio de </a:t>
            </a:r>
            <a:r>
              <a:rPr lang="es-ES" sz="1500" dirty="0" err="1"/>
              <a:t>Sobrellano</a:t>
            </a:r>
            <a:r>
              <a:rPr lang="es-ES" sz="1500" dirty="0"/>
              <a:t>, Palacio de la Bárcena, Castillo de </a:t>
            </a:r>
            <a:r>
              <a:rPr lang="es-ES" sz="1500" dirty="0" err="1"/>
              <a:t>Argüeso</a:t>
            </a:r>
            <a:r>
              <a:rPr lang="es-ES" sz="1500" dirty="0"/>
              <a:t>, Castillo de Agüero, Palacio de </a:t>
            </a:r>
            <a:r>
              <a:rPr lang="es-ES" sz="1500" dirty="0" err="1"/>
              <a:t>Soñanes</a:t>
            </a:r>
            <a:r>
              <a:rPr lang="es-ES" sz="1500" dirty="0"/>
              <a:t>, Palacio de los Hornillos, Palacio de </a:t>
            </a:r>
            <a:r>
              <a:rPr lang="es-ES" sz="1500" dirty="0" err="1"/>
              <a:t>Elsedo</a:t>
            </a:r>
            <a:r>
              <a:rPr lang="es-ES" sz="1500" dirty="0"/>
              <a:t>, Palacio de </a:t>
            </a:r>
            <a:r>
              <a:rPr lang="es-ES" sz="1500" dirty="0" err="1"/>
              <a:t>Rugama</a:t>
            </a:r>
            <a:r>
              <a:rPr lang="es-ES" sz="1500" dirty="0"/>
              <a:t>, más.</a:t>
            </a:r>
          </a:p>
          <a:p>
            <a:pPr marL="407211" indent="-162954" algn="just">
              <a:lnSpc>
                <a:spcPct val="150000"/>
              </a:lnSpc>
              <a:buNone/>
            </a:pPr>
            <a:r>
              <a:rPr lang="es-ES" sz="1500" b="1" dirty="0"/>
              <a:t>Arquitectura religiosa</a:t>
            </a:r>
            <a:r>
              <a:rPr lang="es-ES" sz="1500" dirty="0"/>
              <a:t>: colegiatas de Santillana del Mar, Santa Cruz de Castañeda, Monasterio de Santo Toribio de Liébana, iglesias como la de Santa María de </a:t>
            </a:r>
            <a:r>
              <a:rPr lang="es-ES" sz="1500" dirty="0" err="1"/>
              <a:t>Lebeña</a:t>
            </a:r>
            <a:r>
              <a:rPr lang="es-ES" sz="1500" dirty="0"/>
              <a:t>, Santa María de </a:t>
            </a:r>
            <a:r>
              <a:rPr lang="es-ES" sz="1500" dirty="0" err="1"/>
              <a:t>Piasca</a:t>
            </a:r>
            <a:r>
              <a:rPr lang="es-ES" sz="1500" dirty="0"/>
              <a:t>, Santa María del Puerto de </a:t>
            </a:r>
            <a:r>
              <a:rPr lang="es-ES" sz="1500" dirty="0" err="1"/>
              <a:t>Santoña</a:t>
            </a:r>
            <a:r>
              <a:rPr lang="es-ES" sz="1500" dirty="0"/>
              <a:t>, la Catedral de Santander, Colegiata de San Martín de </a:t>
            </a:r>
            <a:r>
              <a:rPr lang="es-ES" sz="1500" dirty="0" err="1"/>
              <a:t>Elines</a:t>
            </a:r>
            <a:r>
              <a:rPr lang="es-ES" sz="1500" dirty="0"/>
              <a:t>, Iglesia rupestre de Cadalso en </a:t>
            </a:r>
            <a:r>
              <a:rPr lang="es-ES" sz="1500" dirty="0" err="1"/>
              <a:t>Valderredible</a:t>
            </a:r>
            <a:r>
              <a:rPr lang="es-ES" sz="1500" dirty="0"/>
              <a:t>, más.</a:t>
            </a:r>
          </a:p>
          <a:p>
            <a:pPr lvl="0" algn="just">
              <a:lnSpc>
                <a:spcPct val="150000"/>
              </a:lnSpc>
              <a:buNone/>
            </a:pPr>
            <a:r>
              <a:rPr lang="es-ES" sz="1500" b="1" dirty="0"/>
              <a:t>    Museos</a:t>
            </a:r>
            <a:r>
              <a:rPr lang="es-ES" sz="1500" dirty="0"/>
              <a:t>: Museo Marítimo del Cantábrico, Museo etnográfico de Cantabria, Museo de Bellas        Artes de Santander, Museo Regional de Prehistoria y Arqueología de Cantabria, Museo de la      Naturaleza de Cantabria, Museo Nacional y Centro de Investigación de Altamira, Museo de         Cantabria, Museo de Artillería de la Cavada, Museo Torre Pero Niño, más.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a:xfrm>
            <a:off x="457170" y="461301"/>
            <a:ext cx="8228766" cy="769441"/>
          </a:xfrm>
        </p:spPr>
        <p:txBody>
          <a:bodyPr>
            <a:spAutoFit/>
          </a:bodyPr>
          <a:lstStyle/>
          <a:p>
            <a:pPr lvl="0">
              <a:buNone/>
            </a:pPr>
            <a:r>
              <a:rPr lang="es-ES"/>
              <a:t>CUEVA DE ALTAMIRA</a:t>
            </a:r>
          </a:p>
        </p:txBody>
      </p:sp>
      <p:pic>
        <p:nvPicPr>
          <p:cNvPr id="3" name="2 Marcador de posición de imagen"/>
          <p:cNvPicPr>
            <a:picLocks noGrp="1" noChangeAspect="1"/>
          </p:cNvPicPr>
          <p:nvPr>
            <p:ph type="pic" idx="4294967295"/>
          </p:nvPr>
        </p:nvPicPr>
        <p:blipFill>
          <a:blip r:embed="rId3" cstate="print">
            <a:alphaModFix/>
            <a:lum/>
          </a:blip>
          <a:srcRect/>
          <a:stretch>
            <a:fillRect/>
          </a:stretch>
        </p:blipFill>
        <p:spPr>
          <a:xfrm>
            <a:off x="653101" y="1306339"/>
            <a:ext cx="4245164" cy="2457225"/>
          </a:xfrm>
        </p:spPr>
      </p:pic>
      <p:pic>
        <p:nvPicPr>
          <p:cNvPr id="4" name="3 Marcador de posición de imagen"/>
          <p:cNvPicPr>
            <a:picLocks noGrp="1" noChangeAspect="1"/>
          </p:cNvPicPr>
          <p:nvPr>
            <p:ph type="pic" idx="4294967295"/>
          </p:nvPr>
        </p:nvPicPr>
        <p:blipFill>
          <a:blip r:embed="rId4" cstate="print">
            <a:alphaModFix/>
            <a:lum/>
          </a:blip>
          <a:srcRect/>
          <a:stretch>
            <a:fillRect/>
          </a:stretch>
        </p:blipFill>
        <p:spPr>
          <a:xfrm>
            <a:off x="4898266" y="1306339"/>
            <a:ext cx="3755339" cy="2457225"/>
          </a:xfrm>
        </p:spPr>
      </p:pic>
      <p:pic>
        <p:nvPicPr>
          <p:cNvPr id="5" name="4 Marcador de posición de imagen"/>
          <p:cNvPicPr>
            <a:picLocks noGrp="1" noChangeAspect="1"/>
          </p:cNvPicPr>
          <p:nvPr>
            <p:ph type="pic" idx="4294967295"/>
          </p:nvPr>
        </p:nvPicPr>
        <p:blipFill>
          <a:blip r:embed="rId5" cstate="print">
            <a:alphaModFix/>
            <a:lum/>
          </a:blip>
          <a:srcRect/>
          <a:stretch>
            <a:fillRect/>
          </a:stretch>
        </p:blipFill>
        <p:spPr>
          <a:xfrm>
            <a:off x="4898266" y="3755734"/>
            <a:ext cx="3755339" cy="2612686"/>
          </a:xfrm>
        </p:spPr>
      </p:pic>
      <p:pic>
        <p:nvPicPr>
          <p:cNvPr id="6" name="5 Marcador de posición de imagen"/>
          <p:cNvPicPr>
            <a:picLocks noGrp="1" noChangeAspect="1"/>
          </p:cNvPicPr>
          <p:nvPr>
            <p:ph type="pic" idx="4294967295"/>
          </p:nvPr>
        </p:nvPicPr>
        <p:blipFill>
          <a:blip r:embed="rId6" cstate="print">
            <a:alphaModFix/>
            <a:lum/>
          </a:blip>
          <a:srcRect/>
          <a:stretch>
            <a:fillRect/>
          </a:stretch>
        </p:blipFill>
        <p:spPr>
          <a:xfrm>
            <a:off x="653101" y="3755734"/>
            <a:ext cx="4245164" cy="2612686"/>
          </a:xfrm>
        </p:spPr>
      </p:pic>
    </p:spTree>
  </p:cSld>
  <p:clrMapOvr>
    <a:masterClrMapping/>
  </p:clrMapOvr>
  <p:transition>
    <p:pull/>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42910" y="142852"/>
            <a:ext cx="7772400" cy="1470025"/>
          </a:xfrm>
        </p:spPr>
        <p:txBody>
          <a:bodyPr/>
          <a:lstStyle/>
          <a:p>
            <a:r>
              <a:rPr lang="es-ES" b="1" u="sng" dirty="0" smtClean="0">
                <a:solidFill>
                  <a:srgbClr val="002060"/>
                </a:solidFill>
                <a:effectLst>
                  <a:outerShdw blurRad="38100" dist="38100" dir="2700000" algn="tl">
                    <a:srgbClr val="000000">
                      <a:alpha val="43137"/>
                    </a:srgbClr>
                  </a:outerShdw>
                </a:effectLst>
              </a:rPr>
              <a:t>CASTILLA- LA MANCHA</a:t>
            </a:r>
            <a:endParaRPr lang="es-ES" b="1" u="sng" dirty="0">
              <a:solidFill>
                <a:srgbClr val="002060"/>
              </a:solidFill>
              <a:effectLst>
                <a:outerShdw blurRad="38100" dist="38100" dir="2700000" algn="tl">
                  <a:srgbClr val="000000">
                    <a:alpha val="43137"/>
                  </a:srgbClr>
                </a:outerShdw>
              </a:effectLst>
            </a:endParaRPr>
          </a:p>
        </p:txBody>
      </p:sp>
      <p:sp>
        <p:nvSpPr>
          <p:cNvPr id="3" name="2 Subtítulo"/>
          <p:cNvSpPr>
            <a:spLocks noGrp="1"/>
          </p:cNvSpPr>
          <p:nvPr>
            <p:ph type="subTitle" idx="1"/>
          </p:nvPr>
        </p:nvSpPr>
        <p:spPr/>
        <p:txBody>
          <a:bodyPr/>
          <a:lstStyle/>
          <a:p>
            <a:endParaRPr lang="es-ES" dirty="0"/>
          </a:p>
        </p:txBody>
      </p:sp>
      <p:pic>
        <p:nvPicPr>
          <p:cNvPr id="4" name="3 Imagen" descr="bandera-castilla-la-mancha[1].gif"/>
          <p:cNvPicPr>
            <a:picLocks noChangeAspect="1"/>
          </p:cNvPicPr>
          <p:nvPr/>
        </p:nvPicPr>
        <p:blipFill>
          <a:blip r:embed="rId3" cstate="print"/>
          <a:stretch>
            <a:fillRect/>
          </a:stretch>
        </p:blipFill>
        <p:spPr>
          <a:xfrm>
            <a:off x="214282" y="1643050"/>
            <a:ext cx="8572560" cy="464347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S" sz="2400" b="1" dirty="0" smtClean="0">
                <a:solidFill>
                  <a:srgbClr val="0070C0"/>
                </a:solidFill>
              </a:rPr>
              <a:t/>
            </a:r>
            <a:br>
              <a:rPr lang="es-ES" sz="2400" b="1" dirty="0" smtClean="0">
                <a:solidFill>
                  <a:srgbClr val="0070C0"/>
                </a:solidFill>
              </a:rPr>
            </a:br>
            <a:r>
              <a:rPr lang="es-ES" sz="2400" b="1" dirty="0">
                <a:solidFill>
                  <a:srgbClr val="0070C0"/>
                </a:solidFill>
              </a:rPr>
              <a:t/>
            </a:r>
            <a:br>
              <a:rPr lang="es-ES" sz="2400" b="1" dirty="0">
                <a:solidFill>
                  <a:srgbClr val="0070C0"/>
                </a:solidFill>
              </a:rPr>
            </a:br>
            <a:r>
              <a:rPr lang="es-ES" sz="2700" b="1" dirty="0" smtClean="0">
                <a:solidFill>
                  <a:srgbClr val="0070C0"/>
                </a:solidFill>
              </a:rPr>
              <a:t>Relieve:</a:t>
            </a:r>
            <a:endParaRPr lang="es-ES" sz="2700" b="1" dirty="0">
              <a:solidFill>
                <a:srgbClr val="0070C0"/>
              </a:solidFill>
            </a:endParaRPr>
          </a:p>
        </p:txBody>
      </p:sp>
      <p:sp>
        <p:nvSpPr>
          <p:cNvPr id="3" name="2 Marcador de contenido"/>
          <p:cNvSpPr>
            <a:spLocks noGrp="1"/>
          </p:cNvSpPr>
          <p:nvPr>
            <p:ph idx="1"/>
          </p:nvPr>
        </p:nvSpPr>
        <p:spPr>
          <a:xfrm>
            <a:off x="214282" y="1600200"/>
            <a:ext cx="8472518" cy="5043510"/>
          </a:xfrm>
        </p:spPr>
        <p:txBody>
          <a:bodyPr>
            <a:noAutofit/>
          </a:bodyPr>
          <a:lstStyle/>
          <a:p>
            <a:pPr>
              <a:buNone/>
            </a:pPr>
            <a:r>
              <a:rPr lang="es-ES" sz="1600" dirty="0" smtClean="0"/>
              <a:t>           Costas </a:t>
            </a:r>
            <a:r>
              <a:rPr lang="es-ES" sz="1600" dirty="0"/>
              <a:t>andaluzas: El litoral atlántico se caracteriza por un predominio abrumador de playas y costas bajas; por su parte el litoral mediterráneo tiene una presencia muy importante de acantilados sobre todo en la Axarquía malagueña, Granada y </a:t>
            </a:r>
            <a:r>
              <a:rPr lang="es-ES" sz="1600" dirty="0" smtClean="0"/>
              <a:t>Almería.</a:t>
            </a:r>
            <a:endParaRPr lang="es-ES" sz="1600" dirty="0"/>
          </a:p>
          <a:p>
            <a:pPr lvl="0">
              <a:buNone/>
            </a:pPr>
            <a:r>
              <a:rPr lang="es-ES" sz="1600" dirty="0" smtClean="0"/>
              <a:t>           Sierra </a:t>
            </a:r>
            <a:r>
              <a:rPr lang="es-ES" sz="1600" dirty="0"/>
              <a:t>Morena, (con el pico Bañuela de 1.323m) al mismo tiempo que marca una ruptura entre Andalucía y la Meseta, presenta una gran separación entre la Sierra y la Campiña de Huelva, Sevilla, Córdoba y Jaén. Sin embargo, su elevación es escasa y sólo Sierra Madrona logra superar los 1.300 m en su punto más alto: la Bañuela (fuera de Andalucía). Dentro de este sistema montañoso cabe destacar el desfiladero de Despeñaperros, que constituye la frontera natural con Castilla. </a:t>
            </a:r>
          </a:p>
          <a:p>
            <a:pPr lvl="0">
              <a:buNone/>
            </a:pPr>
            <a:r>
              <a:rPr lang="es-ES" sz="1600" dirty="0" smtClean="0"/>
              <a:t>            Las </a:t>
            </a:r>
            <a:r>
              <a:rPr lang="es-ES" sz="1600" dirty="0"/>
              <a:t>Cordilleras Béticas (Penibética y Subbética) se desarrollan paralelas al Mediterráneo y no están alineadas, dejando entre ellas el Surco Intrabético. El Subbético es muy discontinuo, por lo que presenta numerosos pasillos que facilitan la comunicación. Por el contrario, el Penibético ejerce de barrera aisladora entre el litoral mediterráneo y el </a:t>
            </a:r>
            <a:r>
              <a:rPr lang="es-ES" sz="1600" dirty="0" smtClean="0"/>
              <a:t>interior.Las </a:t>
            </a:r>
            <a:r>
              <a:rPr lang="es-ES" sz="1600" dirty="0"/>
              <a:t>mayores alturas de Andalucía se encuentran en Sierra Nevada, en la Provincia de Granada; allí se sitúan las cotas más elevadas de la Península Ibérica: el pico Mulhacén (3.478 m) y el Veleta (3.392 m). </a:t>
            </a:r>
          </a:p>
          <a:p>
            <a:pPr lvl="0">
              <a:buNone/>
            </a:pPr>
            <a:r>
              <a:rPr lang="es-ES" sz="1600" dirty="0" smtClean="0"/>
              <a:t>            La </a:t>
            </a:r>
            <a:r>
              <a:rPr lang="es-ES" sz="1600" dirty="0"/>
              <a:t>Depresión del Guadalquivir se encuentra entre ambos sistemas. Es un territorio llano casi en su totalidad, abierto hacia el Golfo de Cádiz por el suroeste. A lo largo de la historia, éste ha sido el principal eje de población de Andalucía.</a:t>
            </a:r>
          </a:p>
          <a:p>
            <a:endParaRPr lang="es-ES" sz="16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u="sng" dirty="0" smtClean="0">
                <a:solidFill>
                  <a:srgbClr val="00B050"/>
                </a:solidFill>
              </a:rPr>
              <a:t>MEDIO FÍSICO</a:t>
            </a:r>
            <a:endParaRPr lang="es-ES" sz="4000" dirty="0">
              <a:solidFill>
                <a:srgbClr val="00B050"/>
              </a:solidFill>
            </a:endParaRPr>
          </a:p>
        </p:txBody>
      </p:sp>
      <p:sp>
        <p:nvSpPr>
          <p:cNvPr id="3" name="2 Marcador de contenido"/>
          <p:cNvSpPr>
            <a:spLocks noGrp="1"/>
          </p:cNvSpPr>
          <p:nvPr>
            <p:ph sz="half" idx="1"/>
          </p:nvPr>
        </p:nvSpPr>
        <p:spPr>
          <a:xfrm>
            <a:off x="214282" y="1600200"/>
            <a:ext cx="4281518" cy="4972072"/>
          </a:xfrm>
        </p:spPr>
        <p:txBody>
          <a:bodyPr>
            <a:normAutofit fontScale="55000" lnSpcReduction="20000"/>
          </a:bodyPr>
          <a:lstStyle/>
          <a:p>
            <a:pPr>
              <a:buNone/>
            </a:pPr>
            <a:r>
              <a:rPr lang="es-ES" sz="4400" b="1" dirty="0" smtClean="0">
                <a:solidFill>
                  <a:srgbClr val="0070C0"/>
                </a:solidFill>
              </a:rPr>
              <a:t>Localización:</a:t>
            </a:r>
          </a:p>
          <a:p>
            <a:pPr>
              <a:buNone/>
            </a:pPr>
            <a:r>
              <a:rPr lang="es-ES" dirty="0" smtClean="0"/>
              <a:t>            La </a:t>
            </a:r>
            <a:r>
              <a:rPr lang="es-ES" dirty="0"/>
              <a:t>comunidad autónoma de Castilla - La mancha se encuentra en el centro de la Península Ibérica, limitando al norte con las comunidades autónomas de Castilla y león, Comunidad de Madrid, y Aragón, al este con la Comunidad Valenciana, al sur con las comunidades autónomas de Región de Murcia y Andalucía, y al oeste con la comunidad autónoma de Extremadura.</a:t>
            </a:r>
            <a:br>
              <a:rPr lang="es-ES" dirty="0"/>
            </a:br>
            <a:r>
              <a:rPr lang="es-ES" dirty="0"/>
              <a:t/>
            </a:r>
            <a:br>
              <a:rPr lang="es-ES" dirty="0"/>
            </a:br>
            <a:r>
              <a:rPr lang="es-ES" dirty="0" smtClean="0"/>
              <a:t>    Es </a:t>
            </a:r>
            <a:r>
              <a:rPr lang="es-ES" dirty="0"/>
              <a:t>la tercera región española más extensa con una superficie de 79.463 km</a:t>
            </a:r>
            <a:r>
              <a:rPr lang="es-ES" baseline="30000" dirty="0"/>
              <a:t>2</a:t>
            </a:r>
            <a:r>
              <a:rPr lang="es-ES" dirty="0"/>
              <a:t>, lo que representa el 15,7% del territorio nacional, y se organiza territorial y administrativamente en 5 provincias: Albacete, Ciudad Real, Cuenca, Guadalajara y Toledo  , 919 términos municipales y 1.680 localidades y entidades menores de población, siendo su capital la ciudad de Toledo. Aprobó su estatuto de autonomía el 10 de agosto de 1.982.</a:t>
            </a:r>
          </a:p>
          <a:p>
            <a:pPr>
              <a:buNone/>
            </a:pPr>
            <a:endParaRPr lang="es-ES" dirty="0"/>
          </a:p>
        </p:txBody>
      </p:sp>
      <p:pic>
        <p:nvPicPr>
          <p:cNvPr id="5" name="4 Marcador de contenido" descr="castillalamancha[1].gif"/>
          <p:cNvPicPr>
            <a:picLocks noGrp="1" noChangeAspect="1"/>
          </p:cNvPicPr>
          <p:nvPr>
            <p:ph sz="half" idx="2"/>
          </p:nvPr>
        </p:nvPicPr>
        <p:blipFill>
          <a:blip r:embed="rId3" cstate="print"/>
          <a:stretch>
            <a:fillRect/>
          </a:stretch>
        </p:blipFill>
        <p:spPr>
          <a:xfrm>
            <a:off x="4648200" y="2090236"/>
            <a:ext cx="4038600" cy="3545891"/>
          </a:xfrm>
          <a:ln w="57150">
            <a:solidFill>
              <a:schemeClr val="accent1"/>
            </a:solid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857232"/>
          </a:xfrm>
        </p:spPr>
        <p:txBody>
          <a:bodyPr>
            <a:normAutofit/>
          </a:bodyPr>
          <a:lstStyle/>
          <a:p>
            <a:pPr algn="l"/>
            <a:r>
              <a:rPr lang="es-ES" sz="2400" b="1" dirty="0" smtClean="0">
                <a:solidFill>
                  <a:srgbClr val="0070C0"/>
                </a:solidFill>
              </a:rPr>
              <a:t>Relieve:</a:t>
            </a:r>
            <a:endParaRPr lang="es-ES" sz="2400" dirty="0"/>
          </a:p>
        </p:txBody>
      </p:sp>
      <p:sp>
        <p:nvSpPr>
          <p:cNvPr id="5" name="4 Marcador de contenido"/>
          <p:cNvSpPr>
            <a:spLocks noGrp="1"/>
          </p:cNvSpPr>
          <p:nvPr>
            <p:ph idx="1"/>
          </p:nvPr>
        </p:nvSpPr>
        <p:spPr>
          <a:xfrm>
            <a:off x="142844" y="714356"/>
            <a:ext cx="8543956" cy="6000792"/>
          </a:xfrm>
        </p:spPr>
        <p:txBody>
          <a:bodyPr>
            <a:normAutofit/>
          </a:bodyPr>
          <a:lstStyle/>
          <a:p>
            <a:pPr>
              <a:buNone/>
            </a:pPr>
            <a:r>
              <a:rPr lang="es-ES" sz="1400" b="1" dirty="0" smtClean="0"/>
              <a:t>          </a:t>
            </a:r>
            <a:r>
              <a:rPr lang="es-ES" sz="1400" dirty="0" smtClean="0"/>
              <a:t>Castilla-La </a:t>
            </a:r>
            <a:r>
              <a:rPr lang="es-ES" sz="1400" dirty="0"/>
              <a:t>Mancha se encuentra situada en el centro de la Península Ibérica, ocupando la mayor parte de la </a:t>
            </a:r>
            <a:r>
              <a:rPr lang="es-ES" sz="1400" dirty="0" err="1"/>
              <a:t>Submeseta</a:t>
            </a:r>
            <a:r>
              <a:rPr lang="es-ES" sz="1400" dirty="0"/>
              <a:t> sur, denominación que se da a la extensa llanura que conforma la parte sur de la Meseta central. Se encuentra encuadrada al sur del Sistema Central división natural con la </a:t>
            </a:r>
            <a:r>
              <a:rPr lang="es-ES" sz="1400" dirty="0" err="1"/>
              <a:t>Submeseta</a:t>
            </a:r>
            <a:r>
              <a:rPr lang="es-ES" sz="1400" dirty="0"/>
              <a:t> norte y con Castilla y León. Pese a esto no faltan los paisajes montañosos como el del ya nombrado Sistema central (al norte), el Sistema Ibérico (al nordeste) o Sierra Morena y los Montes de Toledo, al sur.</a:t>
            </a:r>
          </a:p>
          <a:p>
            <a:pPr>
              <a:buNone/>
            </a:pPr>
            <a:r>
              <a:rPr lang="es-ES" sz="1400" dirty="0" smtClean="0"/>
              <a:t>           La </a:t>
            </a:r>
            <a:r>
              <a:rPr lang="es-ES" sz="1400" dirty="0"/>
              <a:t>Mancha: Se sitúa en el centro y este de la región. Es la llanura más extensa y perfecta de la Península Ibérica. El 45,7% del territorio regional está incluido en esta extensa unidad natural, que constituye el centro de la región, extendiéndose hacia el este y engloba a su vez los Llanos de Albacete, la Mancha central, la </a:t>
            </a:r>
            <a:r>
              <a:rPr lang="es-ES" sz="1400" dirty="0" err="1"/>
              <a:t>Manchuela</a:t>
            </a:r>
            <a:r>
              <a:rPr lang="es-ES" sz="1400" dirty="0"/>
              <a:t>, el Campo de Montiel, el Campo de Calatrava, la Mesa de Ocaña, y la </a:t>
            </a:r>
            <a:r>
              <a:rPr lang="es-ES" sz="1400" dirty="0" err="1"/>
              <a:t>Sagra</a:t>
            </a:r>
            <a:r>
              <a:rPr lang="es-ES" sz="1400" dirty="0"/>
              <a:t>.</a:t>
            </a:r>
          </a:p>
          <a:p>
            <a:pPr>
              <a:buNone/>
            </a:pPr>
            <a:r>
              <a:rPr lang="es-ES" sz="1400" dirty="0" smtClean="0"/>
              <a:t>           El </a:t>
            </a:r>
            <a:r>
              <a:rPr lang="es-ES" sz="1400" dirty="0"/>
              <a:t>Sistema Central es un conjunto de alineaciones montañosas que con una dirección de este-noroeste a oeste-noroeste separan las dos </a:t>
            </a:r>
            <a:r>
              <a:rPr lang="es-ES" sz="1400" dirty="0" err="1"/>
              <a:t>submesetas</a:t>
            </a:r>
            <a:r>
              <a:rPr lang="es-ES" sz="1400" dirty="0"/>
              <a:t>.</a:t>
            </a:r>
          </a:p>
          <a:p>
            <a:pPr>
              <a:buNone/>
            </a:pPr>
            <a:r>
              <a:rPr lang="es-ES" sz="1400" dirty="0" smtClean="0"/>
              <a:t>           Serranía </a:t>
            </a:r>
            <a:r>
              <a:rPr lang="es-ES" sz="1400" dirty="0"/>
              <a:t>de Cuenca: Son modelos de este paisaje parajes como la Ciudad Encantada, los Callejones de Las Majadas o las Hoces del Cabriel. Destacan los altos de Barahona y la sierra de Ministra, , las estribaciones del macizo de Albarracín ( cerro de San Felipe, 1839m) , la Serranía de Cuenca, la sierra de Mira y , al oeste de Cuenca, la sierra de Altamira.</a:t>
            </a:r>
          </a:p>
          <a:p>
            <a:pPr>
              <a:buNone/>
            </a:pPr>
            <a:r>
              <a:rPr lang="es-ES" sz="1400" dirty="0" smtClean="0"/>
              <a:t>           Las </a:t>
            </a:r>
            <a:r>
              <a:rPr lang="es-ES" sz="1400" dirty="0"/>
              <a:t>Sierras de </a:t>
            </a:r>
            <a:r>
              <a:rPr lang="es-ES" sz="1400" dirty="0" err="1"/>
              <a:t>Alcaraz</a:t>
            </a:r>
            <a:r>
              <a:rPr lang="es-ES" sz="1400" dirty="0"/>
              <a:t> y Segura, situadas en el sur de la provincia de Albacete, forman parte de los sistemas montañosos </a:t>
            </a:r>
            <a:r>
              <a:rPr lang="es-ES" sz="1400" dirty="0" err="1"/>
              <a:t>prebéticos</a:t>
            </a:r>
            <a:r>
              <a:rPr lang="es-ES" sz="1400" dirty="0"/>
              <a:t>. En la Sierra de </a:t>
            </a:r>
            <a:r>
              <a:rPr lang="es-ES" sz="1400" dirty="0" err="1"/>
              <a:t>Alcaraz</a:t>
            </a:r>
            <a:r>
              <a:rPr lang="es-ES" sz="1400" dirty="0"/>
              <a:t> destaca el Pico Almenara, con 1798 m.</a:t>
            </a:r>
          </a:p>
          <a:p>
            <a:pPr>
              <a:buNone/>
            </a:pPr>
            <a:r>
              <a:rPr lang="es-ES" sz="1400" dirty="0" smtClean="0"/>
              <a:t>           En </a:t>
            </a:r>
            <a:r>
              <a:rPr lang="es-ES" sz="1400" dirty="0"/>
              <a:t>el suroeste se encuentra la cordillera de Sierra Morena, que está formada por varias cadenas montañosas de escasa altitud y constituye un escalón que separa Castilla- La Mancha con Andalucía.</a:t>
            </a:r>
          </a:p>
          <a:p>
            <a:pPr>
              <a:buNone/>
            </a:pPr>
            <a:r>
              <a:rPr lang="es-ES" sz="1400" dirty="0" smtClean="0"/>
              <a:t>           Los </a:t>
            </a:r>
            <a:r>
              <a:rPr lang="es-ES" sz="1400" dirty="0"/>
              <a:t>Montes de Toledo discurren con una dirección este-oeste por el sur de la provincia de Toledo y norte de la provincia de Ciudad Real.</a:t>
            </a:r>
          </a:p>
          <a:p>
            <a:pPr>
              <a:buNone/>
            </a:pPr>
            <a:r>
              <a:rPr lang="es-ES" sz="1400" dirty="0" smtClean="0"/>
              <a:t>           El </a:t>
            </a:r>
            <a:r>
              <a:rPr lang="es-ES" sz="1400" dirty="0"/>
              <a:t>Campo de Calatrava: Se encuentra situado en el centro de la provincia de Ciudad Real, al sur de los Montes de Toledo y al norte de Sierra Morena.</a:t>
            </a:r>
          </a:p>
          <a:p>
            <a:pPr>
              <a:buNone/>
            </a:pPr>
            <a:r>
              <a:rPr lang="es-ES" sz="1400" dirty="0" smtClean="0"/>
              <a:t>           El </a:t>
            </a:r>
            <a:r>
              <a:rPr lang="es-ES" sz="1400" dirty="0"/>
              <a:t>Campo de Montiel: Es una altiplanicie situada al este de Ciudad Real y al oeste de Albacete.</a:t>
            </a:r>
          </a:p>
          <a:p>
            <a:endParaRPr lang="es-ES" sz="14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6" name="5 Imagen" descr="Campo_de_calatrava[1].jpg"/>
          <p:cNvPicPr>
            <a:picLocks noChangeAspect="1"/>
          </p:cNvPicPr>
          <p:nvPr/>
        </p:nvPicPr>
        <p:blipFill>
          <a:blip r:embed="rId3" cstate="print"/>
          <a:stretch>
            <a:fillRect/>
          </a:stretch>
        </p:blipFill>
        <p:spPr>
          <a:xfrm>
            <a:off x="4714876" y="142852"/>
            <a:ext cx="4071966" cy="2878699"/>
          </a:xfrm>
          <a:prstGeom prst="rect">
            <a:avLst/>
          </a:prstGeom>
          <a:ln w="57150">
            <a:solidFill>
              <a:schemeClr val="accent1"/>
            </a:solidFill>
          </a:ln>
        </p:spPr>
      </p:pic>
      <p:pic>
        <p:nvPicPr>
          <p:cNvPr id="7" name="6 Imagen" descr="tormo alto ciudad encantada.jpg"/>
          <p:cNvPicPr>
            <a:picLocks noChangeAspect="1"/>
          </p:cNvPicPr>
          <p:nvPr/>
        </p:nvPicPr>
        <p:blipFill>
          <a:blip r:embed="rId4" cstate="print"/>
          <a:stretch>
            <a:fillRect/>
          </a:stretch>
        </p:blipFill>
        <p:spPr>
          <a:xfrm>
            <a:off x="142844" y="1857364"/>
            <a:ext cx="3214710" cy="4787256"/>
          </a:xfrm>
          <a:prstGeom prst="rect">
            <a:avLst/>
          </a:prstGeom>
          <a:ln w="57150">
            <a:solidFill>
              <a:schemeClr val="accent1"/>
            </a:solidFill>
          </a:ln>
        </p:spPr>
      </p:pic>
      <p:pic>
        <p:nvPicPr>
          <p:cNvPr id="4" name="3 Marcador de contenido" descr="almenara.jpg"/>
          <p:cNvPicPr>
            <a:picLocks noGrp="1" noChangeAspect="1"/>
          </p:cNvPicPr>
          <p:nvPr>
            <p:ph idx="1"/>
          </p:nvPr>
        </p:nvPicPr>
        <p:blipFill>
          <a:blip r:embed="rId5" cstate="print"/>
          <a:stretch>
            <a:fillRect/>
          </a:stretch>
        </p:blipFill>
        <p:spPr>
          <a:xfrm>
            <a:off x="4429124" y="2857496"/>
            <a:ext cx="4533914" cy="3400436"/>
          </a:xfrm>
          <a:ln w="57150">
            <a:solidFill>
              <a:schemeClr val="accent1"/>
            </a:solidFill>
          </a:ln>
        </p:spPr>
      </p:pic>
      <p:sp>
        <p:nvSpPr>
          <p:cNvPr id="8" name="7 Rectángulo"/>
          <p:cNvSpPr/>
          <p:nvPr/>
        </p:nvSpPr>
        <p:spPr>
          <a:xfrm>
            <a:off x="2214546" y="142852"/>
            <a:ext cx="2326599" cy="369332"/>
          </a:xfrm>
          <a:prstGeom prst="rect">
            <a:avLst/>
          </a:prstGeom>
        </p:spPr>
        <p:txBody>
          <a:bodyPr wrap="none">
            <a:spAutoFit/>
          </a:bodyPr>
          <a:lstStyle/>
          <a:p>
            <a:r>
              <a:rPr lang="es-ES" dirty="0" smtClean="0"/>
              <a:t> El Campo de Calatrava</a:t>
            </a:r>
            <a:endParaRPr lang="es-ES" dirty="0"/>
          </a:p>
        </p:txBody>
      </p:sp>
      <p:sp>
        <p:nvSpPr>
          <p:cNvPr id="9" name="8 Rectángulo"/>
          <p:cNvSpPr/>
          <p:nvPr/>
        </p:nvSpPr>
        <p:spPr>
          <a:xfrm>
            <a:off x="0" y="928670"/>
            <a:ext cx="4572000" cy="584775"/>
          </a:xfrm>
          <a:prstGeom prst="rect">
            <a:avLst/>
          </a:prstGeom>
        </p:spPr>
        <p:txBody>
          <a:bodyPr>
            <a:spAutoFit/>
          </a:bodyPr>
          <a:lstStyle/>
          <a:p>
            <a:r>
              <a:rPr lang="es-ES" sz="1600" dirty="0"/>
              <a:t>Tormo alto, en la Ciudad Encantada en la Serranía de Cuenca</a:t>
            </a:r>
          </a:p>
        </p:txBody>
      </p:sp>
      <p:sp>
        <p:nvSpPr>
          <p:cNvPr id="10" name="9 Flecha abajo"/>
          <p:cNvSpPr/>
          <p:nvPr/>
        </p:nvSpPr>
        <p:spPr>
          <a:xfrm>
            <a:off x="857224" y="1285860"/>
            <a:ext cx="71438"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erecha"/>
          <p:cNvSpPr/>
          <p:nvPr/>
        </p:nvSpPr>
        <p:spPr>
          <a:xfrm>
            <a:off x="4071934" y="428604"/>
            <a:ext cx="500066"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5643570" y="6357958"/>
            <a:ext cx="1748940" cy="369332"/>
          </a:xfrm>
          <a:prstGeom prst="rect">
            <a:avLst/>
          </a:prstGeom>
        </p:spPr>
        <p:txBody>
          <a:bodyPr wrap="none">
            <a:spAutoFit/>
          </a:bodyPr>
          <a:lstStyle/>
          <a:p>
            <a:r>
              <a:rPr lang="es-ES" dirty="0"/>
              <a:t>E</a:t>
            </a:r>
            <a:r>
              <a:rPr lang="es-ES" dirty="0" smtClean="0"/>
              <a:t>l Pico Almenara</a:t>
            </a:r>
            <a:endParaRPr lang="es-ES" dirty="0"/>
          </a:p>
        </p:txBody>
      </p:sp>
      <p:sp>
        <p:nvSpPr>
          <p:cNvPr id="13" name="12 Flecha arriba"/>
          <p:cNvSpPr/>
          <p:nvPr/>
        </p:nvSpPr>
        <p:spPr>
          <a:xfrm>
            <a:off x="7358082" y="6429396"/>
            <a:ext cx="71438"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6908"/>
          </a:xfrm>
        </p:spPr>
        <p:txBody>
          <a:bodyPr>
            <a:normAutofit/>
          </a:bodyPr>
          <a:lstStyle/>
          <a:p>
            <a:pPr algn="l"/>
            <a:r>
              <a:rPr lang="es-ES" sz="2400" b="1" dirty="0" smtClean="0">
                <a:solidFill>
                  <a:srgbClr val="0070C0"/>
                </a:solidFill>
              </a:rPr>
              <a:t>Clima:</a:t>
            </a:r>
            <a:endParaRPr lang="es-ES" sz="2400" dirty="0"/>
          </a:p>
        </p:txBody>
      </p:sp>
      <p:pic>
        <p:nvPicPr>
          <p:cNvPr id="6" name="5 Marcador de contenido" descr="800px-Clima_Castilla-La_Mancha[1].jpg"/>
          <p:cNvPicPr>
            <a:picLocks noGrp="1" noChangeAspect="1"/>
          </p:cNvPicPr>
          <p:nvPr>
            <p:ph sz="half" idx="1"/>
          </p:nvPr>
        </p:nvPicPr>
        <p:blipFill>
          <a:blip r:embed="rId3" cstate="print"/>
          <a:stretch>
            <a:fillRect/>
          </a:stretch>
        </p:blipFill>
        <p:spPr>
          <a:xfrm>
            <a:off x="214282" y="1142984"/>
            <a:ext cx="4429156" cy="5072097"/>
          </a:xfrm>
          <a:ln w="57150">
            <a:solidFill>
              <a:schemeClr val="accent1"/>
            </a:solidFill>
          </a:ln>
        </p:spPr>
      </p:pic>
      <p:sp>
        <p:nvSpPr>
          <p:cNvPr id="5" name="4 Marcador de contenido"/>
          <p:cNvSpPr>
            <a:spLocks noGrp="1"/>
          </p:cNvSpPr>
          <p:nvPr>
            <p:ph sz="half" idx="2"/>
          </p:nvPr>
        </p:nvSpPr>
        <p:spPr>
          <a:xfrm>
            <a:off x="4357686" y="357166"/>
            <a:ext cx="4329114" cy="6357982"/>
          </a:xfrm>
        </p:spPr>
        <p:txBody>
          <a:bodyPr>
            <a:normAutofit fontScale="40000" lnSpcReduction="20000"/>
          </a:bodyPr>
          <a:lstStyle/>
          <a:p>
            <a:pPr>
              <a:buNone/>
            </a:pPr>
            <a:r>
              <a:rPr lang="es-ES" sz="3000" dirty="0" smtClean="0"/>
              <a:t>               El </a:t>
            </a:r>
            <a:r>
              <a:rPr lang="es-ES" sz="3000" dirty="0"/>
              <a:t>clima de Castilla-La Mancha es mediterráneo con un marcado carácter continental, denominado mediterráneo </a:t>
            </a:r>
            <a:r>
              <a:rPr lang="es-ES" sz="3000" dirty="0" err="1"/>
              <a:t>continentalizado</a:t>
            </a:r>
            <a:r>
              <a:rPr lang="es-ES" sz="3000" dirty="0"/>
              <a:t>.</a:t>
            </a:r>
          </a:p>
          <a:p>
            <a:pPr>
              <a:buNone/>
            </a:pPr>
            <a:r>
              <a:rPr lang="es-ES" sz="3000" dirty="0" smtClean="0"/>
              <a:t>               Es </a:t>
            </a:r>
            <a:r>
              <a:rPr lang="es-ES" sz="3000" dirty="0"/>
              <a:t>parecido al clima mediterráneo típico pero con características de climas continentales, de temperaturas más extremas. Este clima no recibe la influencia del mar, por lo que las temperaturas son mucho más extremas, veranos con mucho calor e inviernos bastante fríos con una oscilación de 18,5 °C. La estación estival es la más seca y se superan con gran frecuencia los 30 °C, alcanzándose esporádicamente más de 35 °C. Sin embargo, en invierno es frecuente que las temperaturas bajen de los 0 °C, produciéndose heladas en las noches despejadas de nubes y nevadas esporádicas. Castilla-La Mancha se puede incluir dentro de la denominada tradicionalmente "España Seca".</a:t>
            </a:r>
          </a:p>
          <a:p>
            <a:pPr>
              <a:buNone/>
            </a:pPr>
            <a:r>
              <a:rPr lang="es-ES" sz="3000" dirty="0" smtClean="0"/>
              <a:t>               Las </a:t>
            </a:r>
            <a:r>
              <a:rPr lang="es-ES" sz="3000" dirty="0"/>
              <a:t>precipitaciones presentan un notable gradiente desde el centro de la comunidad, donde no se alcanzan los 400 mm año, hacia las montañas que se pueden superar los 1.000 mm año, que se alcanzan en las vertientes de la Sierra de Gredos y la Serranía de Cuenca. En la mayor parte de la región llueve menos de 600 mm. No obstante, la zona más árida de la región es el eje de Albacete-Hellín, donde no se alcanzan los 300 mm al año. La época más lluviosa del año es la primavera, seguida del otoño. </a:t>
            </a:r>
          </a:p>
          <a:p>
            <a:pPr>
              <a:buNone/>
            </a:pPr>
            <a:r>
              <a:rPr lang="es-ES" sz="3000" dirty="0" smtClean="0"/>
              <a:t>               Las </a:t>
            </a:r>
            <a:r>
              <a:rPr lang="es-ES" sz="3000" dirty="0"/>
              <a:t>temperaturas presentan un gradiente con un patrón diferente al de las precipitaciones. Las zonas más calurosas se encuentran al oeste de Toledo, en torno a Talavera y La Jara. Aquí se superan los 16 ºC de media anual. La mayor parte de la región tiene unas temperaturas medias entre 13 y 15 ºC, con algo más hacia el sur y algo menos en las montañas. En el Sistema Ibérico y las alturas del Sistema Central, principalmente de Guadalajara, las temperaturas disminuyen rápidamente hasta alcanzar temperaturas medias anuales de menos de 8ºC. El mes más frío es enero y el más caluroso agosto. En enero se pueden alcanzar temperaturas bajo 0 ºC en toda la región lo que quiere decir que en toda la región se dan helada seguras. El verano llega a ser caluroso. Así pues tenemos inviernos cortos y fríos y veranos largos y calurosos y la primavera y el otoño son estaciones breves e irregulares pero muy marcadas.</a:t>
            </a:r>
          </a:p>
          <a:p>
            <a:endParaRPr lang="es-E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a:bodyPr>
          <a:lstStyle/>
          <a:p>
            <a:pPr algn="l"/>
            <a:r>
              <a:rPr lang="es-ES" sz="2400" b="1" dirty="0" smtClean="0">
                <a:solidFill>
                  <a:srgbClr val="0070C0"/>
                </a:solidFill>
              </a:rPr>
              <a:t>Hidrografía:</a:t>
            </a:r>
            <a:endParaRPr lang="es-ES" sz="2400" dirty="0"/>
          </a:p>
        </p:txBody>
      </p:sp>
      <p:sp>
        <p:nvSpPr>
          <p:cNvPr id="3" name="2 Marcador de contenido"/>
          <p:cNvSpPr>
            <a:spLocks noGrp="1"/>
          </p:cNvSpPr>
          <p:nvPr>
            <p:ph sz="half" idx="1"/>
          </p:nvPr>
        </p:nvSpPr>
        <p:spPr>
          <a:xfrm>
            <a:off x="142844" y="928670"/>
            <a:ext cx="4352956" cy="5715040"/>
          </a:xfrm>
        </p:spPr>
        <p:txBody>
          <a:bodyPr>
            <a:normAutofit fontScale="47500" lnSpcReduction="20000"/>
          </a:bodyPr>
          <a:lstStyle/>
          <a:p>
            <a:pPr>
              <a:buNone/>
            </a:pPr>
            <a:r>
              <a:rPr lang="es-ES" dirty="0" smtClean="0"/>
              <a:t>             </a:t>
            </a:r>
            <a:r>
              <a:rPr lang="es-ES" sz="2900" dirty="0" smtClean="0"/>
              <a:t>Los </a:t>
            </a:r>
            <a:r>
              <a:rPr lang="es-ES" sz="2900" dirty="0"/>
              <a:t>ríos de la región castellano-manchega se reparten entre siete cuencas hidrográficas diferentes: Tajo, Guadiana y Guadalquivir, que vierten sus aguas en el Océano Atlántico; y Júcar, Segura, Ebro y Turia que drenan hacia el Mar Mediterráneo. El principal carácter del sistema hidrológico castellano manchego es su complejidad, tanto por su estructura geológica, relieve, evolución y, sobre todo, del clima.</a:t>
            </a:r>
          </a:p>
          <a:p>
            <a:pPr>
              <a:buNone/>
            </a:pPr>
            <a:r>
              <a:rPr lang="es-ES" sz="2900" dirty="0" smtClean="0"/>
              <a:t>             En </a:t>
            </a:r>
            <a:r>
              <a:rPr lang="es-ES" sz="2900" dirty="0"/>
              <a:t>líneas generales son ríos de contrastes, con aguas altas en primavera y un acusado estiaje en verano. Presentan una gran variedad en sus caudales. El régimen natural se ha visto alterado con la construcción de numerosos embalses cuyos aprovechamientos para regadío y electricidad son compartidos en gran medida con otras regiones.</a:t>
            </a:r>
          </a:p>
          <a:p>
            <a:pPr>
              <a:buNone/>
            </a:pPr>
            <a:r>
              <a:rPr lang="es-ES" sz="2900" dirty="0" smtClean="0"/>
              <a:t>            El </a:t>
            </a:r>
            <a:r>
              <a:rPr lang="es-ES" sz="2900" dirty="0"/>
              <a:t>Tajo abastece a una población total de 587.184 habitantes siendo la extensión de su cuenca de 26.699 km</a:t>
            </a:r>
            <a:r>
              <a:rPr lang="es-ES" sz="2900" baseline="30000" dirty="0"/>
              <a:t>2</a:t>
            </a:r>
            <a:r>
              <a:rPr lang="es-ES" sz="2900" dirty="0"/>
              <a:t>. La cuenca hidrográfica del Guadiana tiene una extensión de 26.646 km</a:t>
            </a:r>
            <a:r>
              <a:rPr lang="es-ES" sz="2900" baseline="30000" dirty="0"/>
              <a:t>2</a:t>
            </a:r>
            <a:r>
              <a:rPr lang="es-ES" sz="2900" dirty="0"/>
              <a:t>, lo que supone el 37% del total del río, y atiende a una población de 583.259 habitantes. La cuenca del Guadalquivir ocupa un </a:t>
            </a:r>
            <a:r>
              <a:rPr lang="es-ES" sz="2900" dirty="0" smtClean="0"/>
              <a:t>5.17%</a:t>
            </a:r>
            <a:r>
              <a:rPr lang="es-ES" sz="2900" baseline="30000" dirty="0"/>
              <a:t> </a:t>
            </a:r>
            <a:r>
              <a:rPr lang="es-ES" sz="2900" dirty="0" smtClean="0"/>
              <a:t>del </a:t>
            </a:r>
            <a:r>
              <a:rPr lang="es-ES" sz="2900" dirty="0"/>
              <a:t>territorio regional lo que supone una extensión de 4.100 km. En cuanto al Júcar, su cuenca abastece a 397.000 personas y abarca una extensión de 15.737 km</a:t>
            </a:r>
            <a:r>
              <a:rPr lang="es-ES" sz="2900" baseline="30000" dirty="0"/>
              <a:t>2</a:t>
            </a:r>
            <a:r>
              <a:rPr lang="es-ES" sz="2900" dirty="0"/>
              <a:t> lo que supone el 19,86% del territorio regional y el 36,61% del total de la cuenca. La cuenca del Segura abastece a un total de 34 municipios albaceteños, situados al sureste de la provincia, y se extiende por un total de 4.713 km</a:t>
            </a:r>
            <a:r>
              <a:rPr lang="es-ES" sz="2900" baseline="30000" dirty="0"/>
              <a:t>2</a:t>
            </a:r>
            <a:r>
              <a:rPr lang="es-ES" sz="2900" dirty="0"/>
              <a:t>.</a:t>
            </a:r>
          </a:p>
          <a:p>
            <a:endParaRPr lang="es-ES" dirty="0"/>
          </a:p>
        </p:txBody>
      </p:sp>
      <p:pic>
        <p:nvPicPr>
          <p:cNvPr id="5" name="4 Marcador de contenido" descr="mapahidrografico[1].jpg"/>
          <p:cNvPicPr>
            <a:picLocks noGrp="1" noChangeAspect="1"/>
          </p:cNvPicPr>
          <p:nvPr>
            <p:ph sz="half" idx="2"/>
          </p:nvPr>
        </p:nvPicPr>
        <p:blipFill>
          <a:blip r:embed="rId3" cstate="print"/>
          <a:stretch>
            <a:fillRect/>
          </a:stretch>
        </p:blipFill>
        <p:spPr>
          <a:xfrm>
            <a:off x="5214942" y="214290"/>
            <a:ext cx="3495062" cy="3095626"/>
          </a:xfrm>
          <a:ln w="57150">
            <a:solidFill>
              <a:schemeClr val="accent1"/>
            </a:solidFill>
          </a:ln>
        </p:spPr>
      </p:pic>
      <p:pic>
        <p:nvPicPr>
          <p:cNvPr id="6" name="5 Imagen" descr="tajo.jpg"/>
          <p:cNvPicPr>
            <a:picLocks noChangeAspect="1"/>
          </p:cNvPicPr>
          <p:nvPr/>
        </p:nvPicPr>
        <p:blipFill>
          <a:blip r:embed="rId4" cstate="print"/>
          <a:stretch>
            <a:fillRect/>
          </a:stretch>
        </p:blipFill>
        <p:spPr>
          <a:xfrm>
            <a:off x="5214942" y="3500438"/>
            <a:ext cx="3571868" cy="2678901"/>
          </a:xfrm>
          <a:prstGeom prst="rect">
            <a:avLst/>
          </a:prstGeom>
          <a:ln w="57150">
            <a:solidFill>
              <a:schemeClr val="accent1"/>
            </a:solidFill>
          </a:ln>
        </p:spPr>
      </p:pic>
      <p:sp>
        <p:nvSpPr>
          <p:cNvPr id="7" name="6 Rectángulo"/>
          <p:cNvSpPr/>
          <p:nvPr/>
        </p:nvSpPr>
        <p:spPr>
          <a:xfrm>
            <a:off x="5429256" y="6357958"/>
            <a:ext cx="2992550" cy="369332"/>
          </a:xfrm>
          <a:prstGeom prst="rect">
            <a:avLst/>
          </a:prstGeom>
        </p:spPr>
        <p:txBody>
          <a:bodyPr wrap="none">
            <a:spAutoFit/>
          </a:bodyPr>
          <a:lstStyle/>
          <a:p>
            <a:r>
              <a:rPr lang="es-ES" dirty="0"/>
              <a:t>Toledo rodeado por el río Tajo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contenido"/>
          <p:cNvSpPr>
            <a:spLocks noGrp="1"/>
          </p:cNvSpPr>
          <p:nvPr>
            <p:ph idx="1"/>
          </p:nvPr>
        </p:nvSpPr>
        <p:spPr>
          <a:xfrm>
            <a:off x="142844" y="142852"/>
            <a:ext cx="8858312" cy="6572296"/>
          </a:xfrm>
        </p:spPr>
        <p:txBody>
          <a:bodyPr>
            <a:normAutofit fontScale="47500" lnSpcReduction="20000"/>
          </a:bodyPr>
          <a:lstStyle/>
          <a:p>
            <a:pPr>
              <a:buNone/>
            </a:pPr>
            <a:r>
              <a:rPr lang="es-ES" sz="4400" b="1" dirty="0" smtClean="0">
                <a:solidFill>
                  <a:srgbClr val="0070C0"/>
                </a:solidFill>
              </a:rPr>
              <a:t>Vegetación:</a:t>
            </a:r>
          </a:p>
          <a:p>
            <a:pPr>
              <a:buNone/>
            </a:pPr>
            <a:r>
              <a:rPr lang="es-ES" dirty="0" smtClean="0"/>
              <a:t>          El </a:t>
            </a:r>
            <a:r>
              <a:rPr lang="es-ES" dirty="0"/>
              <a:t>contraste entre la meseta y las montañas dan a la comunidad autónoma de Castilla-La Mancha una notable variedad ecológica. Esta ha sido una región intensamente explotada, lo que ha provocado la deforestación de buena parte de la región. Hoy en día el predominio agrícola es casi absoluto. Sin embargo, existen zonas menos explotadas, vinculadas a las montañas o a las grandes propiedades que se explotan como cotos de caza. Las manchas forestales autóctonas son notables. Predomina el bosque mediterráneo de encina, sabinas y alcornoques, sobre todo en Toledo y Ciudad Real. El pino se distribuye por todas las montañas, si bien es un pino de repoblación. El roble aparece en las montañas, en un piso más bajo que el pino. Por último destacan los bosques galería a lo largo del curso de todos los ríos, en los que predomina el chopo. </a:t>
            </a:r>
          </a:p>
          <a:p>
            <a:pPr>
              <a:buNone/>
            </a:pPr>
            <a:r>
              <a:rPr lang="es-ES" sz="4400" b="1" dirty="0" smtClean="0">
                <a:solidFill>
                  <a:srgbClr val="0070C0"/>
                </a:solidFill>
              </a:rPr>
              <a:t>Fauna:</a:t>
            </a:r>
          </a:p>
          <a:p>
            <a:pPr>
              <a:buNone/>
            </a:pPr>
            <a:r>
              <a:rPr lang="es-ES" sz="2400" dirty="0" smtClean="0"/>
              <a:t>              </a:t>
            </a:r>
            <a:r>
              <a:rPr lang="es-ES" sz="3400" dirty="0" smtClean="0"/>
              <a:t>Castilla-La </a:t>
            </a:r>
            <a:r>
              <a:rPr lang="es-ES" sz="3400" dirty="0"/>
              <a:t>Mancha es refugio de numerosas especies mediterráneas amenazadas, como el lince ibérico, águila imperial ,buitre negro o cigüeña negra. En los humedales de La Mancha, la mayor concentración de lagunas interiores de la Península, invernan millares de aves acuáticas. Podemos citar al ánade friso, pato colorado, ánade real, aguilucho lagunero, zampullín </a:t>
            </a:r>
            <a:r>
              <a:rPr lang="es-ES" sz="3400" dirty="0" err="1"/>
              <a:t>cuellinegro</a:t>
            </a:r>
            <a:r>
              <a:rPr lang="es-ES" sz="3400" dirty="0"/>
              <a:t>, somormujo lavanco y martinete, entre otras especies. </a:t>
            </a:r>
            <a:br>
              <a:rPr lang="es-ES" sz="3400" dirty="0"/>
            </a:br>
            <a:r>
              <a:rPr lang="es-ES" sz="3400" dirty="0"/>
              <a:t/>
            </a:r>
            <a:br>
              <a:rPr lang="es-ES" sz="3400" dirty="0"/>
            </a:br>
            <a:r>
              <a:rPr lang="es-ES" sz="3400" dirty="0" smtClean="0"/>
              <a:t>   También </a:t>
            </a:r>
            <a:r>
              <a:rPr lang="es-ES" sz="3400" dirty="0"/>
              <a:t>tienen aquí su hábitat la nutria y la comadreja además de peces como la carpa y la </a:t>
            </a:r>
            <a:r>
              <a:rPr lang="es-ES" sz="3400" dirty="0" err="1"/>
              <a:t>gambusia</a:t>
            </a:r>
            <a:r>
              <a:rPr lang="es-ES" sz="3400" dirty="0"/>
              <a:t>, galápagos europeo y leproso y culebras de agua. Desde el punto de vista medioambiental, el mayor problema al que se enfrenta la región es la desecación de numerosas zonas húmedas manchegas</a:t>
            </a:r>
            <a:r>
              <a:rPr lang="es-ES" sz="3400" dirty="0" smtClean="0"/>
              <a:t>.</a:t>
            </a:r>
          </a:p>
          <a:p>
            <a:pPr>
              <a:buNone/>
            </a:pPr>
            <a:r>
              <a:rPr lang="es-ES" sz="4400" b="1" dirty="0" smtClean="0">
                <a:solidFill>
                  <a:srgbClr val="0070C0"/>
                </a:solidFill>
              </a:rPr>
              <a:t>Espacios Protegidos:</a:t>
            </a:r>
            <a:endParaRPr lang="es-ES" sz="4400" b="1" dirty="0">
              <a:solidFill>
                <a:srgbClr val="0070C0"/>
              </a:solidFill>
            </a:endParaRPr>
          </a:p>
          <a:p>
            <a:pPr>
              <a:buNone/>
            </a:pPr>
            <a:r>
              <a:rPr lang="es-ES" sz="2400" dirty="0"/>
              <a:t> </a:t>
            </a:r>
          </a:p>
          <a:p>
            <a:r>
              <a:rPr lang="es-ES" sz="2900" dirty="0"/>
              <a:t>Parque Nacional Tablas de </a:t>
            </a:r>
            <a:r>
              <a:rPr lang="es-ES" sz="2900" dirty="0" err="1"/>
              <a:t>Daimiel</a:t>
            </a:r>
            <a:r>
              <a:rPr lang="es-ES" sz="2900" dirty="0"/>
              <a:t> -Ciudad Real </a:t>
            </a:r>
          </a:p>
          <a:p>
            <a:r>
              <a:rPr lang="es-ES" sz="2900" dirty="0"/>
              <a:t>Parque Nacional de Cabañeros -Ciudad Real-Toledo                                                                </a:t>
            </a:r>
          </a:p>
          <a:p>
            <a:r>
              <a:rPr lang="es-ES" sz="2900" dirty="0"/>
              <a:t>Parque Natural Lagunas de </a:t>
            </a:r>
            <a:r>
              <a:rPr lang="es-ES" sz="2900" dirty="0" err="1"/>
              <a:t>Ruidera</a:t>
            </a:r>
            <a:r>
              <a:rPr lang="es-ES" sz="2900" dirty="0"/>
              <a:t> -Ciudad Real-Albacete                                             </a:t>
            </a:r>
          </a:p>
          <a:p>
            <a:r>
              <a:rPr lang="es-ES" sz="2900" dirty="0"/>
              <a:t>Parque Natural Hayedo de Tejera Negra -Guadalajara-Segovia                                        </a:t>
            </a:r>
          </a:p>
          <a:p>
            <a:r>
              <a:rPr lang="es-ES" sz="2900" dirty="0"/>
              <a:t>Parque Natural del Alto Tajo –Cuenca                                                                                    </a:t>
            </a:r>
          </a:p>
          <a:p>
            <a:r>
              <a:rPr lang="es-ES" sz="2900" dirty="0"/>
              <a:t>Sitio Natural Ciudad Encantada de Cuenca –Cuenca                                                      </a:t>
            </a:r>
          </a:p>
          <a:p>
            <a:r>
              <a:rPr lang="es-ES" sz="2900" dirty="0"/>
              <a:t>Montes de Toledo –Toledo</a:t>
            </a:r>
          </a:p>
          <a:p>
            <a:pPr>
              <a:buNone/>
            </a:pPr>
            <a:endParaRPr lang="es-ES" sz="2800" b="1" dirty="0">
              <a:solidFill>
                <a:srgbClr val="0070C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lagunas ruidera.jpg"/>
          <p:cNvPicPr>
            <a:picLocks noGrp="1" noChangeAspect="1"/>
          </p:cNvPicPr>
          <p:nvPr>
            <p:ph idx="1"/>
          </p:nvPr>
        </p:nvPicPr>
        <p:blipFill>
          <a:blip r:embed="rId3" cstate="print"/>
          <a:stretch>
            <a:fillRect/>
          </a:stretch>
        </p:blipFill>
        <p:spPr>
          <a:xfrm>
            <a:off x="4572000" y="285728"/>
            <a:ext cx="4374631" cy="3280973"/>
          </a:xfrm>
          <a:ln w="57150">
            <a:solidFill>
              <a:schemeClr val="accent1"/>
            </a:solidFill>
          </a:ln>
        </p:spPr>
      </p:pic>
      <p:pic>
        <p:nvPicPr>
          <p:cNvPr id="5" name="4 Imagen" descr="cabañeros.jpg"/>
          <p:cNvPicPr>
            <a:picLocks noChangeAspect="1"/>
          </p:cNvPicPr>
          <p:nvPr/>
        </p:nvPicPr>
        <p:blipFill>
          <a:blip r:embed="rId4" cstate="print"/>
          <a:stretch>
            <a:fillRect/>
          </a:stretch>
        </p:blipFill>
        <p:spPr>
          <a:xfrm>
            <a:off x="4643438" y="4214818"/>
            <a:ext cx="4263481" cy="2500330"/>
          </a:xfrm>
          <a:prstGeom prst="rect">
            <a:avLst/>
          </a:prstGeom>
          <a:ln w="57150">
            <a:solidFill>
              <a:schemeClr val="accent1"/>
            </a:solidFill>
          </a:ln>
        </p:spPr>
      </p:pic>
      <p:pic>
        <p:nvPicPr>
          <p:cNvPr id="6" name="5 Imagen" descr="parque-nacional-tablas-de-daimiel[1].jpg"/>
          <p:cNvPicPr>
            <a:picLocks noChangeAspect="1"/>
          </p:cNvPicPr>
          <p:nvPr/>
        </p:nvPicPr>
        <p:blipFill>
          <a:blip r:embed="rId5" cstate="print"/>
          <a:stretch>
            <a:fillRect/>
          </a:stretch>
        </p:blipFill>
        <p:spPr>
          <a:xfrm>
            <a:off x="214282" y="214291"/>
            <a:ext cx="4000528" cy="3000396"/>
          </a:xfrm>
          <a:prstGeom prst="rect">
            <a:avLst/>
          </a:prstGeom>
          <a:ln w="57150">
            <a:solidFill>
              <a:schemeClr val="accent1"/>
            </a:solidFill>
          </a:ln>
        </p:spPr>
      </p:pic>
      <p:sp>
        <p:nvSpPr>
          <p:cNvPr id="7" name="6 Rectángulo"/>
          <p:cNvSpPr/>
          <p:nvPr/>
        </p:nvSpPr>
        <p:spPr>
          <a:xfrm>
            <a:off x="500034" y="3500438"/>
            <a:ext cx="3455946" cy="369332"/>
          </a:xfrm>
          <a:prstGeom prst="rect">
            <a:avLst/>
          </a:prstGeom>
        </p:spPr>
        <p:txBody>
          <a:bodyPr wrap="none">
            <a:spAutoFit/>
          </a:bodyPr>
          <a:lstStyle/>
          <a:p>
            <a:r>
              <a:rPr lang="es-ES" dirty="0" smtClean="0"/>
              <a:t>Parque Nacional Tablas de </a:t>
            </a:r>
            <a:r>
              <a:rPr lang="es-ES" dirty="0" err="1" smtClean="0"/>
              <a:t>Daimiel</a:t>
            </a:r>
            <a:r>
              <a:rPr lang="es-ES" dirty="0" smtClean="0"/>
              <a:t> </a:t>
            </a:r>
            <a:endParaRPr lang="es-ES" dirty="0"/>
          </a:p>
        </p:txBody>
      </p:sp>
      <p:sp>
        <p:nvSpPr>
          <p:cNvPr id="8" name="7 Flecha arriba"/>
          <p:cNvSpPr/>
          <p:nvPr/>
        </p:nvSpPr>
        <p:spPr>
          <a:xfrm>
            <a:off x="3786182" y="3429000"/>
            <a:ext cx="142876" cy="357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929190" y="3714752"/>
            <a:ext cx="3526478" cy="369332"/>
          </a:xfrm>
          <a:prstGeom prst="rect">
            <a:avLst/>
          </a:prstGeom>
        </p:spPr>
        <p:txBody>
          <a:bodyPr wrap="none">
            <a:spAutoFit/>
          </a:bodyPr>
          <a:lstStyle/>
          <a:p>
            <a:r>
              <a:rPr lang="es-ES" dirty="0" smtClean="0"/>
              <a:t>Parque Natural Lagunas de </a:t>
            </a:r>
            <a:r>
              <a:rPr lang="es-ES" dirty="0" err="1" smtClean="0"/>
              <a:t>Ruidera</a:t>
            </a:r>
            <a:r>
              <a:rPr lang="es-ES" dirty="0" smtClean="0"/>
              <a:t> </a:t>
            </a:r>
            <a:endParaRPr lang="es-ES" dirty="0"/>
          </a:p>
        </p:txBody>
      </p:sp>
      <p:sp>
        <p:nvSpPr>
          <p:cNvPr id="10" name="9 Flecha arriba"/>
          <p:cNvSpPr/>
          <p:nvPr/>
        </p:nvSpPr>
        <p:spPr>
          <a:xfrm>
            <a:off x="8286776" y="3714752"/>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428596" y="5357826"/>
            <a:ext cx="3103157" cy="369332"/>
          </a:xfrm>
          <a:prstGeom prst="rect">
            <a:avLst/>
          </a:prstGeom>
        </p:spPr>
        <p:txBody>
          <a:bodyPr wrap="none">
            <a:spAutoFit/>
          </a:bodyPr>
          <a:lstStyle/>
          <a:p>
            <a:r>
              <a:rPr lang="es-ES" dirty="0" smtClean="0"/>
              <a:t>Parque Nacional de Cabañeros </a:t>
            </a:r>
            <a:endParaRPr lang="es-ES" dirty="0"/>
          </a:p>
        </p:txBody>
      </p:sp>
      <p:sp>
        <p:nvSpPr>
          <p:cNvPr id="12" name="11 Flecha derecha"/>
          <p:cNvSpPr/>
          <p:nvPr/>
        </p:nvSpPr>
        <p:spPr>
          <a:xfrm>
            <a:off x="3500430" y="5500702"/>
            <a:ext cx="6429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u="sng" dirty="0" smtClean="0">
                <a:solidFill>
                  <a:srgbClr val="00B050"/>
                </a:solidFill>
              </a:rPr>
              <a:t>POBLACIÓN  Y  POBLAMIENTO</a:t>
            </a:r>
            <a:endParaRPr lang="es-ES" dirty="0"/>
          </a:p>
        </p:txBody>
      </p:sp>
      <p:sp>
        <p:nvSpPr>
          <p:cNvPr id="3" name="2 Marcador de contenido"/>
          <p:cNvSpPr>
            <a:spLocks noGrp="1"/>
          </p:cNvSpPr>
          <p:nvPr>
            <p:ph idx="1"/>
          </p:nvPr>
        </p:nvSpPr>
        <p:spPr>
          <a:xfrm>
            <a:off x="0" y="1357298"/>
            <a:ext cx="8858280" cy="5500702"/>
          </a:xfrm>
        </p:spPr>
        <p:txBody>
          <a:bodyPr>
            <a:normAutofit fontScale="47500" lnSpcReduction="20000"/>
          </a:bodyPr>
          <a:lstStyle/>
          <a:p>
            <a:pPr>
              <a:buNone/>
            </a:pPr>
            <a:r>
              <a:rPr lang="es-ES" dirty="0" smtClean="0"/>
              <a:t>           </a:t>
            </a:r>
            <a:r>
              <a:rPr lang="es-ES" sz="3400" dirty="0" smtClean="0"/>
              <a:t>Castilla-La </a:t>
            </a:r>
            <a:r>
              <a:rPr lang="es-ES" sz="3400" dirty="0"/>
              <a:t>Mancha cuenta con 2,095,855  habitantes repartidos entre sus cinco provincias. El 89,8% tiene la nacionalidad española, el 5,5% comunitaria y el 5,3% restante son de otras nacionalidades.</a:t>
            </a:r>
          </a:p>
          <a:p>
            <a:pPr>
              <a:buNone/>
            </a:pPr>
            <a:r>
              <a:rPr lang="es-ES" sz="3400" dirty="0" smtClean="0"/>
              <a:t>           A </a:t>
            </a:r>
            <a:r>
              <a:rPr lang="es-ES" sz="3400" dirty="0"/>
              <a:t>pesar de ser la tercera región más extensa de España, detrás de Castilla y León y Andalucía, es una de las menos pobladas situándose en el noveno puesto de entre las demás comunidades autónomas españolas. La población de la región representa el 4,45% de la población nacional.</a:t>
            </a:r>
          </a:p>
          <a:p>
            <a:pPr>
              <a:buNone/>
            </a:pPr>
            <a:r>
              <a:rPr lang="es-ES" sz="3400" dirty="0" smtClean="0"/>
              <a:t>          Con </a:t>
            </a:r>
            <a:r>
              <a:rPr lang="es-ES" sz="3400" dirty="0"/>
              <a:t>una densidad de población media de 26,19 hab/km</a:t>
            </a:r>
            <a:r>
              <a:rPr lang="es-ES" sz="3400" baseline="30000" dirty="0"/>
              <a:t>2</a:t>
            </a:r>
            <a:r>
              <a:rPr lang="es-ES" sz="3400" dirty="0"/>
              <a:t>, la región posee la menor densidad de población de toda España, situándose la media estatal en 92,63 hab/km</a:t>
            </a:r>
            <a:r>
              <a:rPr lang="es-ES" sz="3400" baseline="30000" dirty="0"/>
              <a:t>2</a:t>
            </a:r>
            <a:r>
              <a:rPr lang="es-ES" sz="3400" dirty="0"/>
              <a:t>.</a:t>
            </a:r>
          </a:p>
          <a:p>
            <a:pPr>
              <a:buNone/>
            </a:pPr>
            <a:r>
              <a:rPr lang="es-ES" sz="3400" dirty="0" smtClean="0"/>
              <a:t>           La </a:t>
            </a:r>
            <a:r>
              <a:rPr lang="es-ES" sz="3400" dirty="0"/>
              <a:t>pirámide de población de Castilla-La Mancha presenta una tipología similar a la de una región desarrollada, con la zona central más ancha que la base y que la zona superior. La población entre los 16 y los 44 años representa alrededor del 43,7%, de 45 a 64 años de edad representan el 22,4%, manteniéndose más alejados los niños con un 16,3% y los mayores de 65 con el 17,6%. Estos datos vienen a demostrar el progresivo envejecimiento de la población castellano-manchega, aunque mitigado en parte por la inmigración.</a:t>
            </a:r>
          </a:p>
          <a:p>
            <a:pPr>
              <a:buNone/>
            </a:pPr>
            <a:r>
              <a:rPr lang="es-ES" sz="3400" dirty="0" smtClean="0"/>
              <a:t>           Respecto </a:t>
            </a:r>
            <a:r>
              <a:rPr lang="es-ES" sz="3400" dirty="0"/>
              <a:t>a sexos, en la región habitan alrededor de 22.000 hombres más que mujeres, lo que supone un 50,5% frente a un 49,5%. A nivel nacional sucede lo contrario, la población femenina supera a la masculina en porcentajes similares.</a:t>
            </a:r>
          </a:p>
          <a:p>
            <a:pPr>
              <a:buNone/>
            </a:pPr>
            <a:r>
              <a:rPr lang="es-ES" sz="3400" dirty="0" smtClean="0"/>
              <a:t>            La </a:t>
            </a:r>
            <a:r>
              <a:rPr lang="es-ES" sz="3400" dirty="0"/>
              <a:t>tasa de natalidad por 1.000 habitantes de Castilla-La Mancha se situaba en 2008 (INE, 2008) en 11,05 algo por debajo de la media nacional que se quedaba en el 11,38.</a:t>
            </a:r>
          </a:p>
          <a:p>
            <a:pPr>
              <a:buNone/>
            </a:pPr>
            <a:r>
              <a:rPr lang="es-ES" sz="3400" dirty="0" smtClean="0"/>
              <a:t>            La </a:t>
            </a:r>
            <a:r>
              <a:rPr lang="es-ES" sz="3400" dirty="0"/>
              <a:t>tasa de mortalidad en 2008 se situaba en 8,94 algo superior a la media española que era de 8,47.</a:t>
            </a:r>
          </a:p>
          <a:p>
            <a:pPr>
              <a:buNone/>
            </a:pPr>
            <a:r>
              <a:rPr lang="es-ES" sz="3400" dirty="0" smtClean="0"/>
              <a:t>            La </a:t>
            </a:r>
            <a:r>
              <a:rPr lang="es-ES" sz="3400" dirty="0"/>
              <a:t>esperanza de vida al nacer se encuentra entre las más altas de España superando la media nacional. Según los datos del INE referidos a 2007, para las mujeres es de 84,08 años y para los hombres de 78,72.</a:t>
            </a:r>
          </a:p>
          <a:p>
            <a:pPr>
              <a:buNone/>
            </a:pPr>
            <a:r>
              <a:rPr lang="es-ES" sz="3400" dirty="0" smtClean="0"/>
              <a:t>            Crecimiento </a:t>
            </a:r>
            <a:r>
              <a:rPr lang="es-ES" sz="3400" dirty="0"/>
              <a:t>natural: 0,03%</a:t>
            </a:r>
          </a:p>
          <a:p>
            <a:endParaRPr lang="es-E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evolucióm población.jpg"/>
          <p:cNvPicPr>
            <a:picLocks noGrp="1" noChangeAspect="1"/>
          </p:cNvPicPr>
          <p:nvPr>
            <p:ph idx="1"/>
          </p:nvPr>
        </p:nvPicPr>
        <p:blipFill>
          <a:blip r:embed="rId3" cstate="print"/>
          <a:stretch>
            <a:fillRect/>
          </a:stretch>
        </p:blipFill>
        <p:spPr>
          <a:xfrm>
            <a:off x="2000232" y="4214818"/>
            <a:ext cx="6791325" cy="2400300"/>
          </a:xfrm>
          <a:ln w="57150">
            <a:solidFill>
              <a:schemeClr val="accent1"/>
            </a:solidFill>
          </a:ln>
        </p:spPr>
      </p:pic>
      <p:pic>
        <p:nvPicPr>
          <p:cNvPr id="5" name="4 Imagen" descr="pirámide población.jpg"/>
          <p:cNvPicPr>
            <a:picLocks noChangeAspect="1"/>
          </p:cNvPicPr>
          <p:nvPr/>
        </p:nvPicPr>
        <p:blipFill>
          <a:blip r:embed="rId4" cstate="print"/>
          <a:stretch>
            <a:fillRect/>
          </a:stretch>
        </p:blipFill>
        <p:spPr>
          <a:xfrm>
            <a:off x="285720" y="142852"/>
            <a:ext cx="5670197" cy="4000528"/>
          </a:xfrm>
          <a:prstGeom prst="rect">
            <a:avLst/>
          </a:prstGeom>
          <a:ln w="57150">
            <a:solidFill>
              <a:schemeClr val="accent1"/>
            </a:solid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lstStyle/>
          <a:p>
            <a:r>
              <a:rPr lang="es-ES" b="1" u="sng" dirty="0" smtClean="0">
                <a:solidFill>
                  <a:srgbClr val="00B050"/>
                </a:solidFill>
              </a:rPr>
              <a:t>ECONOMÍA</a:t>
            </a:r>
            <a:endParaRPr lang="es-ES" dirty="0"/>
          </a:p>
        </p:txBody>
      </p:sp>
      <p:sp>
        <p:nvSpPr>
          <p:cNvPr id="3" name="2 Marcador de contenido"/>
          <p:cNvSpPr>
            <a:spLocks noGrp="1"/>
          </p:cNvSpPr>
          <p:nvPr>
            <p:ph idx="1"/>
          </p:nvPr>
        </p:nvSpPr>
        <p:spPr>
          <a:xfrm>
            <a:off x="285720" y="1071546"/>
            <a:ext cx="8401080" cy="5429288"/>
          </a:xfrm>
        </p:spPr>
        <p:txBody>
          <a:bodyPr>
            <a:normAutofit fontScale="47500" lnSpcReduction="20000"/>
          </a:bodyPr>
          <a:lstStyle/>
          <a:p>
            <a:pPr>
              <a:buNone/>
            </a:pPr>
            <a:r>
              <a:rPr lang="es-ES" dirty="0" smtClean="0"/>
              <a:t>           </a:t>
            </a:r>
            <a:r>
              <a:rPr lang="es-ES" sz="3400" dirty="0" smtClean="0"/>
              <a:t>La </a:t>
            </a:r>
            <a:r>
              <a:rPr lang="es-ES" sz="3400" dirty="0"/>
              <a:t>región genera el 3,4% del PIB nacional, lo que supone 33.077.484 miles de €, situándose en el puesto 9º de entre todas las comunidades españolas. El crecimiento del PIB en la última década se ha mantenido, con alguna excepción, por encima de la media española. Pese a este dato Castilla-La Mancha no ha avanzado en términos porcentuales respecto al PIB nacional, situándose desde 2000 en el 3,4% del total nacional</a:t>
            </a:r>
            <a:r>
              <a:rPr lang="es-ES" sz="3400" dirty="0" smtClean="0"/>
              <a:t>.</a:t>
            </a:r>
          </a:p>
          <a:p>
            <a:pPr>
              <a:buNone/>
            </a:pPr>
            <a:endParaRPr lang="es-ES" sz="3400" dirty="0"/>
          </a:p>
          <a:p>
            <a:pPr>
              <a:buNone/>
            </a:pPr>
            <a:r>
              <a:rPr lang="es-ES" sz="3400" dirty="0" smtClean="0"/>
              <a:t>           En </a:t>
            </a:r>
            <a:r>
              <a:rPr lang="es-ES" sz="3400" dirty="0"/>
              <a:t>términos de PIB per cápita con un montante de 17.339 € ocupa el puesto 17º de entre las regiones españolas, al mismo nivel que Andalucía y superando sólo a Extremadura y situándose lejos de la media española que está en 22.152 €. A principios y mediados de la década de los 90 el municipio toledano de </a:t>
            </a:r>
            <a:r>
              <a:rPr lang="es-ES" sz="3400" dirty="0" err="1"/>
              <a:t>Sonseca</a:t>
            </a:r>
            <a:r>
              <a:rPr lang="es-ES" sz="3400" dirty="0"/>
              <a:t> fue varias veces la ciudad con mayor renta per cápita de España en relación población/salario</a:t>
            </a:r>
            <a:r>
              <a:rPr lang="es-ES" sz="3400" dirty="0" smtClean="0"/>
              <a:t>.</a:t>
            </a:r>
          </a:p>
          <a:p>
            <a:pPr>
              <a:buNone/>
            </a:pPr>
            <a:endParaRPr lang="es-ES" sz="3400" dirty="0"/>
          </a:p>
          <a:p>
            <a:pPr>
              <a:buNone/>
            </a:pPr>
            <a:r>
              <a:rPr lang="es-ES" sz="3400" dirty="0" smtClean="0"/>
              <a:t>    En </a:t>
            </a:r>
            <a:r>
              <a:rPr lang="es-ES" sz="3400" dirty="0"/>
              <a:t>el año 2005 la distribución del PIB regional por sectores productivos fue la siguiente</a:t>
            </a:r>
            <a:r>
              <a:rPr lang="es-ES" sz="3400" dirty="0" smtClean="0"/>
              <a:t>:</a:t>
            </a:r>
          </a:p>
          <a:p>
            <a:pPr>
              <a:buNone/>
            </a:pPr>
            <a:endParaRPr lang="es-ES" sz="3400" dirty="0"/>
          </a:p>
          <a:p>
            <a:pPr lvl="0"/>
            <a:r>
              <a:rPr lang="es-ES" sz="3400" b="1" dirty="0"/>
              <a:t>Agricultura</a:t>
            </a:r>
            <a:r>
              <a:rPr lang="es-ES" sz="3400" dirty="0"/>
              <a:t> 11,64%</a:t>
            </a:r>
          </a:p>
          <a:p>
            <a:pPr lvl="0"/>
            <a:r>
              <a:rPr lang="es-ES" sz="3400" b="1" dirty="0"/>
              <a:t>Industria</a:t>
            </a:r>
            <a:r>
              <a:rPr lang="es-ES" sz="3400" dirty="0"/>
              <a:t> 14,95%</a:t>
            </a:r>
          </a:p>
          <a:p>
            <a:pPr lvl="0"/>
            <a:r>
              <a:rPr lang="es-ES" sz="3400" b="1" dirty="0"/>
              <a:t>Energía</a:t>
            </a:r>
            <a:r>
              <a:rPr lang="es-ES" sz="3400" dirty="0"/>
              <a:t> 3,44%</a:t>
            </a:r>
          </a:p>
          <a:p>
            <a:pPr lvl="0"/>
            <a:r>
              <a:rPr lang="es-ES" sz="3400" b="1" dirty="0"/>
              <a:t>Construcción</a:t>
            </a:r>
            <a:r>
              <a:rPr lang="es-ES" sz="3400" dirty="0"/>
              <a:t> 10,06%</a:t>
            </a:r>
          </a:p>
          <a:p>
            <a:pPr lvl="0"/>
            <a:r>
              <a:rPr lang="es-ES" sz="3400" b="1" dirty="0"/>
              <a:t>Servicios</a:t>
            </a:r>
            <a:r>
              <a:rPr lang="es-ES" sz="3400" dirty="0"/>
              <a:t> 49,78</a:t>
            </a:r>
            <a:r>
              <a:rPr lang="es-ES" sz="3400" dirty="0" smtClean="0"/>
              <a:t>%</a:t>
            </a:r>
          </a:p>
          <a:p>
            <a:pPr lvl="0"/>
            <a:endParaRPr lang="es-ES" sz="3400" dirty="0"/>
          </a:p>
          <a:p>
            <a:pPr>
              <a:buNone/>
            </a:pPr>
            <a:r>
              <a:rPr lang="es-ES" sz="3400" dirty="0" smtClean="0"/>
              <a:t>           Según </a:t>
            </a:r>
            <a:r>
              <a:rPr lang="es-ES" sz="3400" dirty="0"/>
              <a:t>los datos de la Encuesta de Población Activa del primer cuatrimestre de 2007 la población activa de Castilla-La Mancha era de 896.513 personas, de las cuales 827.113 estaban ocupadas y 69.900 estaban paradas, lo que supone una tasa de actividad del 55,5% y una tasa de paro del 7,68%.</a:t>
            </a:r>
          </a:p>
          <a:p>
            <a:endParaRPr lang="es-E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4" name="3 Marcador de contenido" descr="la bañuela.jpg"/>
          <p:cNvPicPr>
            <a:picLocks noGrp="1" noChangeAspect="1"/>
          </p:cNvPicPr>
          <p:nvPr>
            <p:ph idx="1"/>
          </p:nvPr>
        </p:nvPicPr>
        <p:blipFill>
          <a:blip r:embed="rId3" cstate="print"/>
          <a:stretch>
            <a:fillRect/>
          </a:stretch>
        </p:blipFill>
        <p:spPr>
          <a:xfrm>
            <a:off x="142844" y="357166"/>
            <a:ext cx="3121152" cy="2340864"/>
          </a:xfrm>
          <a:ln w="57150">
            <a:solidFill>
              <a:srgbClr val="7030A0"/>
            </a:solidFill>
          </a:ln>
        </p:spPr>
      </p:pic>
      <p:pic>
        <p:nvPicPr>
          <p:cNvPr id="6" name="5 Imagen" descr="veleta.jpg"/>
          <p:cNvPicPr>
            <a:picLocks noChangeAspect="1"/>
          </p:cNvPicPr>
          <p:nvPr/>
        </p:nvPicPr>
        <p:blipFill>
          <a:blip r:embed="rId4" cstate="print"/>
          <a:stretch>
            <a:fillRect/>
          </a:stretch>
        </p:blipFill>
        <p:spPr>
          <a:xfrm>
            <a:off x="214282" y="4429132"/>
            <a:ext cx="3204695" cy="2143140"/>
          </a:xfrm>
          <a:prstGeom prst="rect">
            <a:avLst/>
          </a:prstGeom>
          <a:ln w="57150">
            <a:solidFill>
              <a:srgbClr val="7030A0"/>
            </a:solidFill>
          </a:ln>
        </p:spPr>
      </p:pic>
      <p:pic>
        <p:nvPicPr>
          <p:cNvPr id="7" name="6 Imagen" descr="sierranevada[1].jpg"/>
          <p:cNvPicPr>
            <a:picLocks noChangeAspect="1"/>
          </p:cNvPicPr>
          <p:nvPr/>
        </p:nvPicPr>
        <p:blipFill>
          <a:blip r:embed="rId5" cstate="print"/>
          <a:stretch>
            <a:fillRect/>
          </a:stretch>
        </p:blipFill>
        <p:spPr>
          <a:xfrm>
            <a:off x="2643174" y="2285992"/>
            <a:ext cx="3571900" cy="2503519"/>
          </a:xfrm>
          <a:prstGeom prst="rect">
            <a:avLst/>
          </a:prstGeom>
          <a:ln w="57150">
            <a:solidFill>
              <a:srgbClr val="7030A0"/>
            </a:solidFill>
          </a:ln>
        </p:spPr>
      </p:pic>
      <p:pic>
        <p:nvPicPr>
          <p:cNvPr id="2050" name="Picture 2" descr="http://www.chguadalquivir.es/export/sites/default/portalchg/laDemarcacion/breveDescripcion/imagenes/mapaFisico.jpg"/>
          <p:cNvPicPr>
            <a:picLocks noChangeAspect="1" noChangeArrowheads="1"/>
          </p:cNvPicPr>
          <p:nvPr/>
        </p:nvPicPr>
        <p:blipFill>
          <a:blip r:embed="rId6" cstate="print"/>
          <a:srcRect/>
          <a:stretch>
            <a:fillRect/>
          </a:stretch>
        </p:blipFill>
        <p:spPr bwMode="auto">
          <a:xfrm>
            <a:off x="5429256" y="4071942"/>
            <a:ext cx="3552696" cy="2643206"/>
          </a:xfrm>
          <a:prstGeom prst="rect">
            <a:avLst/>
          </a:prstGeom>
          <a:noFill/>
          <a:ln w="57150">
            <a:solidFill>
              <a:srgbClr val="7030A0"/>
            </a:solidFill>
          </a:ln>
        </p:spPr>
      </p:pic>
      <p:pic>
        <p:nvPicPr>
          <p:cNvPr id="5" name="4 Imagen" descr="despeñaperros.jpg"/>
          <p:cNvPicPr>
            <a:picLocks noChangeAspect="1"/>
          </p:cNvPicPr>
          <p:nvPr/>
        </p:nvPicPr>
        <p:blipFill>
          <a:blip r:embed="rId7" cstate="print"/>
          <a:stretch>
            <a:fillRect/>
          </a:stretch>
        </p:blipFill>
        <p:spPr>
          <a:xfrm>
            <a:off x="5572132" y="285728"/>
            <a:ext cx="3357586" cy="2518190"/>
          </a:xfrm>
          <a:prstGeom prst="rect">
            <a:avLst/>
          </a:prstGeom>
          <a:ln w="57150">
            <a:solidFill>
              <a:srgbClr val="7030A0"/>
            </a:solidFill>
          </a:ln>
        </p:spPr>
      </p:pic>
      <p:sp>
        <p:nvSpPr>
          <p:cNvPr id="9" name="8 Rectángulo"/>
          <p:cNvSpPr/>
          <p:nvPr/>
        </p:nvSpPr>
        <p:spPr>
          <a:xfrm flipH="1">
            <a:off x="285720" y="2928934"/>
            <a:ext cx="3680185" cy="369332"/>
          </a:xfrm>
          <a:prstGeom prst="rect">
            <a:avLst/>
          </a:prstGeom>
        </p:spPr>
        <p:txBody>
          <a:bodyPr wrap="square">
            <a:spAutoFit/>
          </a:bodyPr>
          <a:lstStyle/>
          <a:p>
            <a:r>
              <a:rPr lang="es-ES" dirty="0" smtClean="0"/>
              <a:t>La Bañuela </a:t>
            </a:r>
            <a:endParaRPr lang="es-ES" dirty="0"/>
          </a:p>
        </p:txBody>
      </p:sp>
      <p:sp>
        <p:nvSpPr>
          <p:cNvPr id="10" name="9 Flecha arriba"/>
          <p:cNvSpPr/>
          <p:nvPr/>
        </p:nvSpPr>
        <p:spPr>
          <a:xfrm>
            <a:off x="1428728" y="3000372"/>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Rectángulo"/>
          <p:cNvSpPr/>
          <p:nvPr/>
        </p:nvSpPr>
        <p:spPr>
          <a:xfrm>
            <a:off x="6143636" y="3071810"/>
            <a:ext cx="3000364" cy="338554"/>
          </a:xfrm>
          <a:prstGeom prst="rect">
            <a:avLst/>
          </a:prstGeom>
        </p:spPr>
        <p:txBody>
          <a:bodyPr wrap="square">
            <a:spAutoFit/>
          </a:bodyPr>
          <a:lstStyle/>
          <a:p>
            <a:r>
              <a:rPr lang="es-ES" sz="1600" dirty="0" smtClean="0"/>
              <a:t>  El desfiladero de Despeñaperros</a:t>
            </a:r>
            <a:endParaRPr lang="es-ES" sz="1600" dirty="0"/>
          </a:p>
        </p:txBody>
      </p:sp>
      <p:sp>
        <p:nvSpPr>
          <p:cNvPr id="12" name="11 Flecha arriba"/>
          <p:cNvSpPr/>
          <p:nvPr/>
        </p:nvSpPr>
        <p:spPr>
          <a:xfrm>
            <a:off x="7572396" y="2928934"/>
            <a:ext cx="214314"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Rectángulo"/>
          <p:cNvSpPr/>
          <p:nvPr/>
        </p:nvSpPr>
        <p:spPr>
          <a:xfrm>
            <a:off x="6429388" y="3357562"/>
            <a:ext cx="2714612" cy="338554"/>
          </a:xfrm>
          <a:prstGeom prst="rect">
            <a:avLst/>
          </a:prstGeom>
        </p:spPr>
        <p:txBody>
          <a:bodyPr wrap="square">
            <a:spAutoFit/>
          </a:bodyPr>
          <a:lstStyle/>
          <a:p>
            <a:r>
              <a:rPr lang="es-ES" sz="1600" dirty="0" smtClean="0"/>
              <a:t>La Depresión del Guadalquivir </a:t>
            </a:r>
            <a:endParaRPr lang="es-ES" sz="1600" dirty="0"/>
          </a:p>
        </p:txBody>
      </p:sp>
      <p:sp>
        <p:nvSpPr>
          <p:cNvPr id="14" name="13 Flecha abajo"/>
          <p:cNvSpPr/>
          <p:nvPr/>
        </p:nvSpPr>
        <p:spPr>
          <a:xfrm>
            <a:off x="7572396" y="3643314"/>
            <a:ext cx="214314"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3929058" y="5643578"/>
            <a:ext cx="1042786" cy="369332"/>
          </a:xfrm>
          <a:prstGeom prst="rect">
            <a:avLst/>
          </a:prstGeom>
        </p:spPr>
        <p:txBody>
          <a:bodyPr wrap="none">
            <a:spAutoFit/>
          </a:bodyPr>
          <a:lstStyle/>
          <a:p>
            <a:r>
              <a:rPr lang="es-ES" dirty="0"/>
              <a:t>E</a:t>
            </a:r>
            <a:r>
              <a:rPr lang="es-ES" dirty="0" smtClean="0"/>
              <a:t>l Veleta </a:t>
            </a:r>
            <a:endParaRPr lang="es-ES" dirty="0"/>
          </a:p>
        </p:txBody>
      </p:sp>
      <p:sp>
        <p:nvSpPr>
          <p:cNvPr id="17" name="16 Flecha izquierda"/>
          <p:cNvSpPr/>
          <p:nvPr/>
        </p:nvSpPr>
        <p:spPr>
          <a:xfrm>
            <a:off x="3500430" y="5715016"/>
            <a:ext cx="500066"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Rectángulo"/>
          <p:cNvSpPr/>
          <p:nvPr/>
        </p:nvSpPr>
        <p:spPr>
          <a:xfrm>
            <a:off x="214282" y="3643314"/>
            <a:ext cx="1485022" cy="369332"/>
          </a:xfrm>
          <a:prstGeom prst="rect">
            <a:avLst/>
          </a:prstGeom>
        </p:spPr>
        <p:txBody>
          <a:bodyPr wrap="none">
            <a:spAutoFit/>
          </a:bodyPr>
          <a:lstStyle/>
          <a:p>
            <a:r>
              <a:rPr lang="es-ES" dirty="0" smtClean="0"/>
              <a:t>Sierra Nevada</a:t>
            </a:r>
            <a:endParaRPr lang="es-ES" dirty="0"/>
          </a:p>
        </p:txBody>
      </p:sp>
      <p:sp>
        <p:nvSpPr>
          <p:cNvPr id="19" name="18 Flecha derecha"/>
          <p:cNvSpPr/>
          <p:nvPr/>
        </p:nvSpPr>
        <p:spPr>
          <a:xfrm>
            <a:off x="1714480" y="3714752"/>
            <a:ext cx="500066"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25470"/>
          </a:xfrm>
        </p:spPr>
        <p:txBody>
          <a:bodyPr>
            <a:normAutofit/>
          </a:bodyPr>
          <a:lstStyle/>
          <a:p>
            <a:r>
              <a:rPr lang="es-ES" sz="3200" b="1" dirty="0" smtClean="0">
                <a:solidFill>
                  <a:srgbClr val="0070C0"/>
                </a:solidFill>
              </a:rPr>
              <a:t>Sector Primario</a:t>
            </a:r>
            <a:endParaRPr lang="es-ES" sz="3200" dirty="0"/>
          </a:p>
        </p:txBody>
      </p:sp>
      <p:sp>
        <p:nvSpPr>
          <p:cNvPr id="3" name="2 Marcador de contenido"/>
          <p:cNvSpPr>
            <a:spLocks noGrp="1"/>
          </p:cNvSpPr>
          <p:nvPr>
            <p:ph idx="1"/>
          </p:nvPr>
        </p:nvSpPr>
        <p:spPr>
          <a:xfrm>
            <a:off x="214282" y="1000108"/>
            <a:ext cx="8572560" cy="5643602"/>
          </a:xfrm>
        </p:spPr>
        <p:txBody>
          <a:bodyPr>
            <a:normAutofit fontScale="47500" lnSpcReduction="20000"/>
          </a:bodyPr>
          <a:lstStyle/>
          <a:p>
            <a:pPr>
              <a:buNone/>
            </a:pPr>
            <a:r>
              <a:rPr lang="es-ES" dirty="0" smtClean="0"/>
              <a:t>          </a:t>
            </a:r>
            <a:r>
              <a:rPr lang="es-ES" sz="3400" dirty="0" smtClean="0"/>
              <a:t>El </a:t>
            </a:r>
            <a:r>
              <a:rPr lang="es-ES" sz="3400" dirty="0"/>
              <a:t>sector primario en Castilla-La Mancha supone el 11,64% del PIB regional y ocupa al 9,9% de la población activa</a:t>
            </a:r>
            <a:r>
              <a:rPr lang="es-ES" sz="3400" dirty="0" smtClean="0"/>
              <a:t>.</a:t>
            </a:r>
          </a:p>
          <a:p>
            <a:pPr>
              <a:buNone/>
            </a:pPr>
            <a:r>
              <a:rPr lang="es-ES" sz="5100" b="1" dirty="0" smtClean="0">
                <a:solidFill>
                  <a:srgbClr val="0070C0"/>
                </a:solidFill>
              </a:rPr>
              <a:t>Agricultura y Silvicultura:</a:t>
            </a:r>
            <a:endParaRPr lang="es-ES" sz="5100" b="1" dirty="0">
              <a:solidFill>
                <a:srgbClr val="0070C0"/>
              </a:solidFill>
            </a:endParaRPr>
          </a:p>
          <a:p>
            <a:pPr>
              <a:buNone/>
            </a:pPr>
            <a:r>
              <a:rPr lang="es-ES" dirty="0" smtClean="0"/>
              <a:t>           Debido </a:t>
            </a:r>
            <a:r>
              <a:rPr lang="es-ES" dirty="0"/>
              <a:t>a la aridez del terreno, con un 52% del suelo de secano, las actividades agropecuarias se han basado históricamente en el cultivo del trigo (37%), vid (17,2%) y olivo (6,6%). Castilla-La Mancha posee una de las áreas más extensas de toda Europa para cultivo de la vid con casi 700.000 hectáreas. Este cultivo predomina en el oeste y suroeste de La Mancha, aunque está generalizado por toda la región. Castilla-La Mancha produjo en 2005 3.074.462 toneladas de uva, lo que supuso el  53,40% de la producción española. Tras la uva el producto agrario más producido es la cebada con el 25% del total nacional equivalente a 2.272.007 toneladas.</a:t>
            </a:r>
          </a:p>
          <a:p>
            <a:pPr>
              <a:buNone/>
            </a:pPr>
            <a:r>
              <a:rPr lang="es-ES" dirty="0" smtClean="0"/>
              <a:t>            Las </a:t>
            </a:r>
            <a:r>
              <a:rPr lang="es-ES" dirty="0"/>
              <a:t>frutas y hortalizas tienen cada día más presencia, debido a su alto valor añadido. Necesitan de grandes cantidades de agua de regadío. Aún son pocas las explotaciones de cultivos bajo plástico, y es que los dos meses de heladas seguras dificultan la producción de invernadero tradicional. </a:t>
            </a:r>
          </a:p>
          <a:p>
            <a:pPr>
              <a:buNone/>
            </a:pPr>
            <a:r>
              <a:rPr lang="es-ES" dirty="0"/>
              <a:t>   </a:t>
            </a:r>
            <a:r>
              <a:rPr lang="es-ES" dirty="0" smtClean="0"/>
              <a:t>         </a:t>
            </a:r>
            <a:r>
              <a:rPr lang="es-ES" dirty="0"/>
              <a:t>Dos productos destacan por su alta productividad: el azafrán y los champiñones. El azafrán es un producto de secano, y normalmente se encuentra asociado a otros cultivos: viñedos y olivos. El champiñón, por el contrario se cultiva en naves cerradas. En La </a:t>
            </a:r>
            <a:r>
              <a:rPr lang="es-ES" dirty="0" err="1"/>
              <a:t>Manchuela</a:t>
            </a:r>
            <a:r>
              <a:rPr lang="es-ES" dirty="0"/>
              <a:t> se recoge la mitad de la producción nacional. </a:t>
            </a:r>
          </a:p>
          <a:p>
            <a:pPr>
              <a:buNone/>
            </a:pPr>
            <a:r>
              <a:rPr lang="es-ES" dirty="0"/>
              <a:t>    </a:t>
            </a:r>
            <a:r>
              <a:rPr lang="es-ES" dirty="0" smtClean="0"/>
              <a:t>        Los </a:t>
            </a:r>
            <a:r>
              <a:rPr lang="es-ES" dirty="0"/>
              <a:t>cultivos industriales son, también, muy importantes: girasol, remolacha y tabaco, sobre todo. </a:t>
            </a:r>
          </a:p>
          <a:p>
            <a:pPr>
              <a:buNone/>
            </a:pPr>
            <a:r>
              <a:rPr lang="es-ES" dirty="0"/>
              <a:t>    </a:t>
            </a:r>
            <a:r>
              <a:rPr lang="es-ES" dirty="0" smtClean="0"/>
              <a:t>        La </a:t>
            </a:r>
            <a:r>
              <a:rPr lang="es-ES" dirty="0"/>
              <a:t>explotación forestal tiene menor importancia económica. El árbol más productivo es el pino, normalmente de repoblación. La explotación de las choperas de ribera es marginal. En Toledo, Ciudad Real y Albacete la caza tiene gran importancia económica. </a:t>
            </a:r>
            <a:endParaRPr lang="es-ES" dirty="0" smtClean="0"/>
          </a:p>
          <a:p>
            <a:pPr>
              <a:buNone/>
            </a:pPr>
            <a:endParaRPr lang="es-ES" dirty="0"/>
          </a:p>
          <a:p>
            <a:pPr>
              <a:buNone/>
            </a:pPr>
            <a:r>
              <a:rPr lang="es-ES" dirty="0"/>
              <a:t>Usos del suelo:</a:t>
            </a:r>
          </a:p>
          <a:p>
            <a:r>
              <a:rPr lang="es-ES" dirty="0"/>
              <a:t>   Tierras de cultivo: 49%</a:t>
            </a:r>
          </a:p>
          <a:p>
            <a:r>
              <a:rPr lang="es-ES" dirty="0"/>
              <a:t>   Prados y pastizales: 11%</a:t>
            </a:r>
          </a:p>
          <a:p>
            <a:r>
              <a:rPr lang="es-ES" dirty="0"/>
              <a:t>   Terreno forestal: 24%</a:t>
            </a:r>
          </a:p>
          <a:p>
            <a:pPr>
              <a:buNone/>
            </a:pPr>
            <a:endParaRPr lang="es-E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74638"/>
            <a:ext cx="8258204" cy="1296974"/>
          </a:xfrm>
        </p:spPr>
        <p:txBody>
          <a:bodyPr>
            <a:normAutofit/>
          </a:bodyPr>
          <a:lstStyle/>
          <a:p>
            <a:pPr algn="l"/>
            <a:r>
              <a:rPr lang="es-ES" sz="2800" b="1" dirty="0" smtClean="0">
                <a:solidFill>
                  <a:srgbClr val="0070C0"/>
                </a:solidFill>
              </a:rPr>
              <a:t>Ganadería:</a:t>
            </a:r>
            <a:endParaRPr lang="es-ES" sz="2800" b="1" dirty="0">
              <a:solidFill>
                <a:srgbClr val="0070C0"/>
              </a:solidFill>
            </a:endParaRPr>
          </a:p>
        </p:txBody>
      </p:sp>
      <p:sp>
        <p:nvSpPr>
          <p:cNvPr id="3" name="2 Marcador de contenido"/>
          <p:cNvSpPr>
            <a:spLocks noGrp="1"/>
          </p:cNvSpPr>
          <p:nvPr>
            <p:ph idx="1"/>
          </p:nvPr>
        </p:nvSpPr>
        <p:spPr>
          <a:xfrm>
            <a:off x="357158" y="1600200"/>
            <a:ext cx="8329642" cy="4757758"/>
          </a:xfrm>
        </p:spPr>
        <p:txBody>
          <a:bodyPr>
            <a:normAutofit fontScale="77500" lnSpcReduction="20000"/>
          </a:bodyPr>
          <a:lstStyle/>
          <a:p>
            <a:pPr>
              <a:buNone/>
            </a:pPr>
            <a:r>
              <a:rPr lang="es-ES" dirty="0" smtClean="0"/>
              <a:t>        La </a:t>
            </a:r>
            <a:r>
              <a:rPr lang="es-ES" dirty="0"/>
              <a:t>ganadería, principalmente la ovina, es una actividad tradicional pero de poca repercusión económica. La cabaña de ovino es la más importante de la región. La de caprino está en franco retroceso y hoy en día es casi marginal. </a:t>
            </a:r>
          </a:p>
          <a:p>
            <a:pPr>
              <a:buNone/>
            </a:pPr>
            <a:r>
              <a:rPr lang="es-ES" dirty="0"/>
              <a:t>   </a:t>
            </a:r>
            <a:r>
              <a:rPr lang="es-ES" dirty="0" smtClean="0"/>
              <a:t>     La </a:t>
            </a:r>
            <a:r>
              <a:rPr lang="es-ES" dirty="0"/>
              <a:t>cabaña bovina siempre fue marginal, y tiene muy poca presencia. La cabaña de porcino ha sufrido una transformación radical. Se ha pasado de la producción doméstica a las grandes explotaciones </a:t>
            </a:r>
            <a:r>
              <a:rPr lang="es-ES" dirty="0" err="1"/>
              <a:t>semiextensivas</a:t>
            </a:r>
            <a:r>
              <a:rPr lang="es-ES" dirty="0"/>
              <a:t> en las que se cría cerdo ibérico. </a:t>
            </a:r>
          </a:p>
          <a:p>
            <a:pPr>
              <a:buNone/>
            </a:pPr>
            <a:r>
              <a:rPr lang="es-ES" dirty="0" smtClean="0"/>
              <a:t>         La </a:t>
            </a:r>
            <a:r>
              <a:rPr lang="es-ES" dirty="0"/>
              <a:t>cabaña avícola se concentra en torno a Madrid y Albacete. Se trata de explotaciones intensivas muy modernas. Junto a estas explotaciones se encuentran otras dedicadas a la cría del conejo. Por último es de destacar en Guadalajara la apicultura, que da mieles de gran calidad. </a:t>
            </a:r>
          </a:p>
          <a:p>
            <a:endParaRPr lang="es-E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rgbClr val="0070C0"/>
                </a:solidFill>
              </a:rPr>
              <a:t>Sector Secundario</a:t>
            </a:r>
            <a:endParaRPr lang="es-ES" sz="3200" dirty="0"/>
          </a:p>
        </p:txBody>
      </p:sp>
      <p:sp>
        <p:nvSpPr>
          <p:cNvPr id="3" name="2 Marcador de contenido"/>
          <p:cNvSpPr>
            <a:spLocks noGrp="1"/>
          </p:cNvSpPr>
          <p:nvPr>
            <p:ph idx="1"/>
          </p:nvPr>
        </p:nvSpPr>
        <p:spPr>
          <a:xfrm>
            <a:off x="285720" y="1214422"/>
            <a:ext cx="8572560" cy="5429288"/>
          </a:xfrm>
        </p:spPr>
        <p:txBody>
          <a:bodyPr>
            <a:normAutofit fontScale="62500" lnSpcReduction="20000"/>
          </a:bodyPr>
          <a:lstStyle/>
          <a:p>
            <a:pPr>
              <a:buNone/>
            </a:pPr>
            <a:r>
              <a:rPr lang="es-ES" sz="3800" b="1" dirty="0" smtClean="0">
                <a:solidFill>
                  <a:srgbClr val="0070C0"/>
                </a:solidFill>
              </a:rPr>
              <a:t>Industria:</a:t>
            </a:r>
          </a:p>
          <a:p>
            <a:pPr>
              <a:buNone/>
            </a:pPr>
            <a:r>
              <a:rPr lang="es-ES" sz="2400" dirty="0" smtClean="0"/>
              <a:t>            </a:t>
            </a:r>
            <a:r>
              <a:rPr lang="es-ES" sz="2600" dirty="0" smtClean="0"/>
              <a:t>La </a:t>
            </a:r>
            <a:r>
              <a:rPr lang="es-ES" sz="2600" dirty="0"/>
              <a:t>producción industrial </a:t>
            </a:r>
            <a:r>
              <a:rPr lang="es-ES" sz="2600" dirty="0" err="1"/>
              <a:t>castellanomanchega</a:t>
            </a:r>
            <a:r>
              <a:rPr lang="es-ES" sz="2600" dirty="0"/>
              <a:t> está diseminada por toda la región, aunque tiene poca importancia en el conjunto nacional. Toledo y Ciudad Real (gracias a </a:t>
            </a:r>
            <a:r>
              <a:rPr lang="es-ES" sz="2600" dirty="0" err="1"/>
              <a:t>Puertollano</a:t>
            </a:r>
            <a:r>
              <a:rPr lang="es-ES" sz="2600" dirty="0"/>
              <a:t>) son las provincias más industriales. No obstante, también en Albacete, Cuenca y Guadalajara encontramos áreas industriales. </a:t>
            </a:r>
          </a:p>
          <a:p>
            <a:pPr>
              <a:buNone/>
            </a:pPr>
            <a:r>
              <a:rPr lang="es-ES" sz="2600" dirty="0"/>
              <a:t>   </a:t>
            </a:r>
            <a:r>
              <a:rPr lang="es-ES" sz="2600" dirty="0" smtClean="0"/>
              <a:t>         </a:t>
            </a:r>
            <a:r>
              <a:rPr lang="es-ES" sz="2600" dirty="0"/>
              <a:t>La metalurgia de transformación es una actividad industrial importante. Su origen está en los procesos de descongestión de Madrid y se concentra en Toledo y Guadalajara. </a:t>
            </a:r>
          </a:p>
          <a:p>
            <a:pPr>
              <a:buNone/>
            </a:pPr>
            <a:r>
              <a:rPr lang="es-ES" sz="2600" dirty="0"/>
              <a:t>   </a:t>
            </a:r>
            <a:r>
              <a:rPr lang="es-ES" sz="2600" dirty="0" smtClean="0"/>
              <a:t>         </a:t>
            </a:r>
            <a:r>
              <a:rPr lang="es-ES" sz="2600" dirty="0"/>
              <a:t>La industria agroalimentaria tiene gran importancia, y es la más vinculada a los productos de país. Se trata de un sector dominado por las pequeñas y medianas empresas dedicadas a la transformación de los productos agrícolas, aceite, tanto de oliva como de girasol, vino, corcho, etc. Y por supuesto las industrias de conservas de frutas y verduras. Son reseñables la zona de Alcázar de San Juan, </a:t>
            </a:r>
            <a:r>
              <a:rPr lang="es-ES" sz="2600" dirty="0" err="1"/>
              <a:t>Daimiel</a:t>
            </a:r>
            <a:r>
              <a:rPr lang="es-ES" sz="2600" dirty="0"/>
              <a:t>, Valdepeñas, y Talavera de la Reina. </a:t>
            </a:r>
          </a:p>
          <a:p>
            <a:pPr>
              <a:buNone/>
            </a:pPr>
            <a:r>
              <a:rPr lang="es-ES" sz="2600" dirty="0"/>
              <a:t>   </a:t>
            </a:r>
            <a:r>
              <a:rPr lang="es-ES" sz="2600" dirty="0" smtClean="0"/>
              <a:t>         </a:t>
            </a:r>
            <a:r>
              <a:rPr lang="es-ES" sz="2600" dirty="0"/>
              <a:t>La industria del textil, el cuero y el calzado fueron en tiempos más importantes de lo que hoy son. Es una actividad demasiado apegada a las técnicas tradicionales, y no ha resistido la competencia de los productos foráneos. Está dominado por empresas pequeñas muy poco rentables. </a:t>
            </a:r>
          </a:p>
          <a:p>
            <a:pPr>
              <a:buNone/>
            </a:pPr>
            <a:r>
              <a:rPr lang="es-ES" sz="2600" dirty="0"/>
              <a:t>  </a:t>
            </a:r>
            <a:r>
              <a:rPr lang="es-ES" sz="2600" dirty="0" smtClean="0"/>
              <a:t>        </a:t>
            </a:r>
            <a:r>
              <a:rPr lang="es-ES" sz="2600" dirty="0"/>
              <a:t>  La industria de la madera y el papel tiene una importancia notable, sobre todo en la producción de corcho, y muebles, que ofrecen más valor añadido. </a:t>
            </a:r>
          </a:p>
          <a:p>
            <a:pPr>
              <a:buNone/>
            </a:pPr>
            <a:r>
              <a:rPr lang="es-ES" sz="2600" dirty="0"/>
              <a:t>    </a:t>
            </a:r>
            <a:r>
              <a:rPr lang="es-ES" sz="2600" dirty="0" smtClean="0"/>
              <a:t>        La </a:t>
            </a:r>
            <a:r>
              <a:rPr lang="es-ES" sz="2600" dirty="0"/>
              <a:t>industria química está muy diversificada. Los principales productos son los abonos para la agricultura y la química ligera, para el consumo final. Pasa por la producción de vidrio, cerámicas, cementos, etc. </a:t>
            </a:r>
          </a:p>
          <a:p>
            <a:pPr>
              <a:buNone/>
            </a:pPr>
            <a:r>
              <a:rPr lang="es-ES" sz="2600" dirty="0" smtClean="0"/>
              <a:t>            El </a:t>
            </a:r>
            <a:r>
              <a:rPr lang="es-ES" sz="2600" dirty="0"/>
              <a:t>sector de la construcción es, como en el resto de la nación, uno de los más pujantes de la economía regional. Ocupa al 15,6% de la población y supone el 10,06% del PIB regional. Es uno de los sectores que más crece de la economía registrando en 2006 un crecimiento del 13,6%. Dentro de la construcción el sector inmobiliario es el mayoritario.</a:t>
            </a:r>
          </a:p>
          <a:p>
            <a:pPr>
              <a:buNone/>
            </a:pPr>
            <a:endParaRPr lang="es-ES" sz="2400" b="1" dirty="0">
              <a:solidFill>
                <a:srgbClr val="0070C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725470"/>
          </a:xfrm>
        </p:spPr>
        <p:txBody>
          <a:bodyPr>
            <a:normAutofit/>
          </a:bodyPr>
          <a:lstStyle/>
          <a:p>
            <a:pPr algn="l"/>
            <a:r>
              <a:rPr lang="es-ES" sz="2400" b="1" dirty="0" smtClean="0">
                <a:solidFill>
                  <a:srgbClr val="0070C0"/>
                </a:solidFill>
              </a:rPr>
              <a:t>Minería y Energía:</a:t>
            </a:r>
            <a:endParaRPr lang="es-ES" sz="2400" b="1" dirty="0">
              <a:solidFill>
                <a:srgbClr val="0070C0"/>
              </a:solidFill>
            </a:endParaRPr>
          </a:p>
        </p:txBody>
      </p:sp>
      <p:pic>
        <p:nvPicPr>
          <p:cNvPr id="6" name="5 Marcador de contenido" descr="complejo petroquímico puertollano.jpg"/>
          <p:cNvPicPr>
            <a:picLocks noGrp="1" noChangeAspect="1"/>
          </p:cNvPicPr>
          <p:nvPr>
            <p:ph sz="half" idx="1"/>
          </p:nvPr>
        </p:nvPicPr>
        <p:blipFill>
          <a:blip r:embed="rId3" cstate="print"/>
          <a:stretch>
            <a:fillRect/>
          </a:stretch>
        </p:blipFill>
        <p:spPr>
          <a:xfrm>
            <a:off x="428596" y="642918"/>
            <a:ext cx="3646705" cy="2786082"/>
          </a:xfrm>
          <a:ln w="57150">
            <a:solidFill>
              <a:schemeClr val="accent1"/>
            </a:solidFill>
          </a:ln>
        </p:spPr>
      </p:pic>
      <p:sp>
        <p:nvSpPr>
          <p:cNvPr id="5" name="4 Marcador de contenido"/>
          <p:cNvSpPr>
            <a:spLocks noGrp="1"/>
          </p:cNvSpPr>
          <p:nvPr>
            <p:ph sz="half" idx="2"/>
          </p:nvPr>
        </p:nvSpPr>
        <p:spPr>
          <a:xfrm>
            <a:off x="4714876" y="1000108"/>
            <a:ext cx="3971924" cy="5429288"/>
          </a:xfrm>
        </p:spPr>
        <p:txBody>
          <a:bodyPr>
            <a:normAutofit fontScale="55000" lnSpcReduction="20000"/>
          </a:bodyPr>
          <a:lstStyle/>
          <a:p>
            <a:pPr>
              <a:buNone/>
            </a:pPr>
            <a:r>
              <a:rPr lang="es-ES" dirty="0" smtClean="0"/>
              <a:t>            </a:t>
            </a:r>
            <a:r>
              <a:rPr lang="es-ES" sz="2900" dirty="0" smtClean="0"/>
              <a:t>La </a:t>
            </a:r>
            <a:r>
              <a:rPr lang="es-ES" sz="2900" dirty="0"/>
              <a:t>producción minera en Castilla-La Mancha es escasa, aunque históricamente hay importantes yacimientos. Almadén continúa siendo el principal productor de mercurio de España. En la serranía de Cuenca se explota hierro, plomo y cinc; en </a:t>
            </a:r>
            <a:r>
              <a:rPr lang="es-ES" sz="2900" dirty="0" err="1"/>
              <a:t>Villarrubia</a:t>
            </a:r>
            <a:r>
              <a:rPr lang="es-ES" sz="2900" dirty="0"/>
              <a:t> de Santiago (Toledo) sulfato de sodio; en la misma provincia bentonita y sepiolita (mineral de arcilla). Además hay canteras de caolín. La provincia con más recursos mineros es Ciudad Real, seguida de Guadalajara y Toledo.</a:t>
            </a:r>
          </a:p>
          <a:p>
            <a:pPr>
              <a:buNone/>
            </a:pPr>
            <a:r>
              <a:rPr lang="es-ES" sz="2900" dirty="0" smtClean="0"/>
              <a:t>            La </a:t>
            </a:r>
            <a:r>
              <a:rPr lang="es-ES" sz="2900" dirty="0"/>
              <a:t>producción de energía eléctrica es importante, y excede las necesidades de la región por lo que buena parte de ella se exporta a Madrid, Valencia y Andalucía. Destaca el complejo petroquímico de </a:t>
            </a:r>
            <a:r>
              <a:rPr lang="es-ES" sz="2900" dirty="0" err="1"/>
              <a:t>Puertollano</a:t>
            </a:r>
            <a:r>
              <a:rPr lang="es-ES" sz="2900" dirty="0"/>
              <a:t>, el único de España que no se encuentra en la costa. La mayor parte de la producción eléctrica es de origen térmico. En </a:t>
            </a:r>
            <a:r>
              <a:rPr lang="es-ES" sz="2900" dirty="0" err="1"/>
              <a:t>Puertollano</a:t>
            </a:r>
            <a:r>
              <a:rPr lang="es-ES" sz="2900" dirty="0"/>
              <a:t> hay dos grupos, GICC </a:t>
            </a:r>
            <a:r>
              <a:rPr lang="es-ES" sz="2900" dirty="0" err="1"/>
              <a:t>Elcogás</a:t>
            </a:r>
            <a:r>
              <a:rPr lang="es-ES" sz="2900" dirty="0"/>
              <a:t> y </a:t>
            </a:r>
            <a:r>
              <a:rPr lang="es-ES" sz="2900" dirty="0" err="1"/>
              <a:t>Puertollano</a:t>
            </a:r>
            <a:r>
              <a:rPr lang="es-ES" sz="2900" dirty="0"/>
              <a:t>; y en Toledo </a:t>
            </a:r>
            <a:r>
              <a:rPr lang="es-ES" sz="2900" dirty="0" err="1"/>
              <a:t>Aceca</a:t>
            </a:r>
            <a:r>
              <a:rPr lang="es-ES" sz="2900" dirty="0"/>
              <a:t>. Existen dos centrales nucleares: la de Trillo, y la de Zorita, en </a:t>
            </a:r>
            <a:r>
              <a:rPr lang="es-ES" sz="2900" dirty="0" smtClean="0"/>
              <a:t>Guadalajara.</a:t>
            </a:r>
            <a:endParaRPr lang="es-ES" sz="2900" dirty="0"/>
          </a:p>
        </p:txBody>
      </p:sp>
      <p:pic>
        <p:nvPicPr>
          <p:cNvPr id="7" name="6 Imagen" descr="Central_nuclear_de_Trillo_I[1].jpg"/>
          <p:cNvPicPr>
            <a:picLocks noChangeAspect="1"/>
          </p:cNvPicPr>
          <p:nvPr/>
        </p:nvPicPr>
        <p:blipFill>
          <a:blip r:embed="rId4" cstate="print"/>
          <a:stretch>
            <a:fillRect/>
          </a:stretch>
        </p:blipFill>
        <p:spPr>
          <a:xfrm>
            <a:off x="428596" y="4000504"/>
            <a:ext cx="3619525" cy="2714644"/>
          </a:xfrm>
          <a:prstGeom prst="rect">
            <a:avLst/>
          </a:prstGeom>
          <a:ln w="57150">
            <a:solidFill>
              <a:schemeClr val="accent1"/>
            </a:solidFill>
          </a:ln>
        </p:spPr>
      </p:pic>
      <p:sp>
        <p:nvSpPr>
          <p:cNvPr id="8" name="7 Rectángulo"/>
          <p:cNvSpPr/>
          <p:nvPr/>
        </p:nvSpPr>
        <p:spPr>
          <a:xfrm>
            <a:off x="4429124" y="6357958"/>
            <a:ext cx="2393156" cy="369332"/>
          </a:xfrm>
          <a:prstGeom prst="rect">
            <a:avLst/>
          </a:prstGeom>
        </p:spPr>
        <p:txBody>
          <a:bodyPr wrap="none">
            <a:spAutoFit/>
          </a:bodyPr>
          <a:lstStyle/>
          <a:p>
            <a:r>
              <a:rPr lang="es-ES" dirty="0"/>
              <a:t>C</a:t>
            </a:r>
            <a:r>
              <a:rPr lang="es-ES" dirty="0" smtClean="0"/>
              <a:t>entral nuclear de Trillo</a:t>
            </a:r>
            <a:endParaRPr lang="es-ES" dirty="0"/>
          </a:p>
        </p:txBody>
      </p:sp>
      <p:sp>
        <p:nvSpPr>
          <p:cNvPr id="9" name="8 Flecha izquierda"/>
          <p:cNvSpPr/>
          <p:nvPr/>
        </p:nvSpPr>
        <p:spPr>
          <a:xfrm>
            <a:off x="4214810" y="6500834"/>
            <a:ext cx="214314" cy="1428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285720" y="3571876"/>
            <a:ext cx="3804439" cy="369332"/>
          </a:xfrm>
          <a:prstGeom prst="rect">
            <a:avLst/>
          </a:prstGeom>
        </p:spPr>
        <p:txBody>
          <a:bodyPr wrap="none">
            <a:spAutoFit/>
          </a:bodyPr>
          <a:lstStyle/>
          <a:p>
            <a:r>
              <a:rPr lang="es-ES" dirty="0"/>
              <a:t>C</a:t>
            </a:r>
            <a:r>
              <a:rPr lang="es-ES" dirty="0" smtClean="0"/>
              <a:t>omplejo petroquímico de </a:t>
            </a:r>
            <a:r>
              <a:rPr lang="es-ES" dirty="0" err="1" smtClean="0"/>
              <a:t>Puertollano</a:t>
            </a:r>
            <a:endParaRPr lang="es-ES" dirty="0"/>
          </a:p>
        </p:txBody>
      </p:sp>
      <p:sp>
        <p:nvSpPr>
          <p:cNvPr id="11" name="10 Flecha arriba"/>
          <p:cNvSpPr/>
          <p:nvPr/>
        </p:nvSpPr>
        <p:spPr>
          <a:xfrm>
            <a:off x="4000496" y="3571876"/>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solidFill>
                  <a:srgbClr val="0070C0"/>
                </a:solidFill>
              </a:rPr>
              <a:t>Sector Terciario</a:t>
            </a:r>
            <a:endParaRPr lang="es-ES" sz="3200" dirty="0"/>
          </a:p>
        </p:txBody>
      </p:sp>
      <p:sp>
        <p:nvSpPr>
          <p:cNvPr id="5" name="4 Marcador de contenido"/>
          <p:cNvSpPr>
            <a:spLocks noGrp="1"/>
          </p:cNvSpPr>
          <p:nvPr>
            <p:ph idx="1"/>
          </p:nvPr>
        </p:nvSpPr>
        <p:spPr>
          <a:xfrm>
            <a:off x="0" y="1214422"/>
            <a:ext cx="8858280" cy="5643578"/>
          </a:xfrm>
        </p:spPr>
        <p:txBody>
          <a:bodyPr>
            <a:normAutofit fontScale="62500" lnSpcReduction="20000"/>
          </a:bodyPr>
          <a:lstStyle/>
          <a:p>
            <a:pPr>
              <a:buNone/>
            </a:pPr>
            <a:r>
              <a:rPr lang="es-ES" dirty="0" smtClean="0"/>
              <a:t>       </a:t>
            </a:r>
            <a:r>
              <a:rPr lang="es-ES" sz="2600" dirty="0" smtClean="0"/>
              <a:t>El </a:t>
            </a:r>
            <a:r>
              <a:rPr lang="es-ES" sz="2600" dirty="0"/>
              <a:t>sector servicios es el más importante en todos los ámbitos de la economía regional. Ocupa al 55,5% de la población activa y representa el 49,78% del PIB según el CES (2006). A pesar de que el sector servicios tiene una implantación muy considerable en la economía aún está lejos de la media nacional (67,2</a:t>
            </a:r>
            <a:r>
              <a:rPr lang="es-ES" sz="2600" dirty="0" smtClean="0"/>
              <a:t>%).</a:t>
            </a:r>
          </a:p>
          <a:p>
            <a:pPr>
              <a:buNone/>
            </a:pPr>
            <a:r>
              <a:rPr lang="es-ES" sz="4400" b="1" dirty="0" smtClean="0">
                <a:solidFill>
                  <a:srgbClr val="0070C0"/>
                </a:solidFill>
              </a:rPr>
              <a:t>Turismo:</a:t>
            </a:r>
            <a:endParaRPr lang="es-ES" sz="4400" b="1" dirty="0">
              <a:solidFill>
                <a:srgbClr val="0070C0"/>
              </a:solidFill>
            </a:endParaRPr>
          </a:p>
          <a:p>
            <a:pPr>
              <a:buNone/>
            </a:pPr>
            <a:r>
              <a:rPr lang="es-ES" dirty="0" smtClean="0"/>
              <a:t>           </a:t>
            </a:r>
            <a:r>
              <a:rPr lang="es-ES" sz="2900" dirty="0" smtClean="0"/>
              <a:t>El </a:t>
            </a:r>
            <a:r>
              <a:rPr lang="es-ES" sz="2900" dirty="0"/>
              <a:t>turismo es una actividad en auge. Se trata de un turismo cultural y naturalista que busca en los pueblos tranquilidad y los valores naturales de las Tablas de </a:t>
            </a:r>
            <a:r>
              <a:rPr lang="es-ES" sz="2900" dirty="0" err="1"/>
              <a:t>Daimiel</a:t>
            </a:r>
            <a:r>
              <a:rPr lang="es-ES" sz="2900" dirty="0"/>
              <a:t>, Cabañeros, las Lagunas de </a:t>
            </a:r>
            <a:r>
              <a:rPr lang="es-ES" sz="2900" dirty="0" err="1"/>
              <a:t>Ruidera</a:t>
            </a:r>
            <a:r>
              <a:rPr lang="es-ES" sz="2900" dirty="0"/>
              <a:t>, la serranía de Cuenca, etc. Se trata de un turismo rural de calidad aún poco explotado. Cuenca y Toledo concentran la mayor parte del turismo. Toledo es Patrimonio de la Humanidad pero por su cercanía a Madrid el turismo es sólo de visitas diarias, por lo que su equipamiento hostelero es escaso. Algunos pueblos de la región tiene valores turísticos por su peso histórico y su belleza, como Sigüenza, Pastrana, Ocaña, Tembleque, Talavera de la Reina, Valdepeñas, </a:t>
            </a:r>
            <a:r>
              <a:rPr lang="es-ES" sz="2900" dirty="0" err="1"/>
              <a:t>Orgaz</a:t>
            </a:r>
            <a:r>
              <a:rPr lang="es-ES" sz="2900" dirty="0"/>
              <a:t>, Alcázar de San Juan, y Almagro, que tiene el atractivo de una interesantísima temporada de teatro clásico.</a:t>
            </a:r>
          </a:p>
          <a:p>
            <a:pPr>
              <a:buNone/>
            </a:pPr>
            <a:r>
              <a:rPr lang="es-ES" sz="2900" dirty="0" smtClean="0"/>
              <a:t>            Durante </a:t>
            </a:r>
            <a:r>
              <a:rPr lang="es-ES" sz="2900" dirty="0"/>
              <a:t>el 2006 visitaron la región más de 2 millones de turistas con un crecimiento del 3% y se han rebasado los 3.500.000 de pernoctaciones. El turismo rural mejora sus cifras con un 14% en cuanto al nivel de ocupación. En el periodo 2000/2005 el crecimiento de las plazas hoteleras se situó en el 26,4%, el número de plazas de alojamiento se eleva a 17.245 y el de hoteles a 254. El crecimiento en el número de casas rurales en el mismo periodo ha sido del 148%, siendo el crecimiento de plazas ofertadas del 175%. Actualmente, el número casas rurales es de 837 y el de plazas de alojamiento rural se eleva a 5.751.</a:t>
            </a:r>
          </a:p>
          <a:p>
            <a:pPr>
              <a:buNone/>
            </a:pPr>
            <a:endParaRPr lang="es-ES" sz="29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talavera-(2)[1].jpg"/>
          <p:cNvPicPr>
            <a:picLocks noGrp="1" noChangeAspect="1"/>
          </p:cNvPicPr>
          <p:nvPr>
            <p:ph idx="1"/>
          </p:nvPr>
        </p:nvPicPr>
        <p:blipFill>
          <a:blip r:embed="rId3" cstate="print"/>
          <a:stretch>
            <a:fillRect/>
          </a:stretch>
        </p:blipFill>
        <p:spPr>
          <a:xfrm>
            <a:off x="4643438" y="3429000"/>
            <a:ext cx="4381530" cy="3286148"/>
          </a:xfrm>
          <a:ln w="57150">
            <a:solidFill>
              <a:schemeClr val="accent1"/>
            </a:solidFill>
          </a:ln>
        </p:spPr>
      </p:pic>
      <p:pic>
        <p:nvPicPr>
          <p:cNvPr id="5" name="4 Imagen" descr="teatro almagro.jpg"/>
          <p:cNvPicPr>
            <a:picLocks noChangeAspect="1"/>
          </p:cNvPicPr>
          <p:nvPr/>
        </p:nvPicPr>
        <p:blipFill>
          <a:blip r:embed="rId4" cstate="print"/>
          <a:stretch>
            <a:fillRect/>
          </a:stretch>
        </p:blipFill>
        <p:spPr>
          <a:xfrm>
            <a:off x="5286380" y="285728"/>
            <a:ext cx="3735249" cy="2500330"/>
          </a:xfrm>
          <a:prstGeom prst="rect">
            <a:avLst/>
          </a:prstGeom>
          <a:ln w="57150">
            <a:solidFill>
              <a:schemeClr val="accent1"/>
            </a:solidFill>
          </a:ln>
        </p:spPr>
      </p:pic>
      <p:pic>
        <p:nvPicPr>
          <p:cNvPr id="6" name="5 Imagen" descr="siguenza[1].jpg"/>
          <p:cNvPicPr>
            <a:picLocks noChangeAspect="1"/>
          </p:cNvPicPr>
          <p:nvPr/>
        </p:nvPicPr>
        <p:blipFill>
          <a:blip r:embed="rId5" cstate="print"/>
          <a:stretch>
            <a:fillRect/>
          </a:stretch>
        </p:blipFill>
        <p:spPr>
          <a:xfrm>
            <a:off x="142844" y="142852"/>
            <a:ext cx="4514106" cy="2957518"/>
          </a:xfrm>
          <a:prstGeom prst="rect">
            <a:avLst/>
          </a:prstGeom>
          <a:ln w="57150">
            <a:solidFill>
              <a:schemeClr val="accent1"/>
            </a:solidFill>
          </a:ln>
        </p:spPr>
      </p:pic>
      <p:sp>
        <p:nvSpPr>
          <p:cNvPr id="7" name="6 Rectángulo"/>
          <p:cNvSpPr/>
          <p:nvPr/>
        </p:nvSpPr>
        <p:spPr>
          <a:xfrm>
            <a:off x="1571604" y="5857892"/>
            <a:ext cx="2033698" cy="369332"/>
          </a:xfrm>
          <a:prstGeom prst="rect">
            <a:avLst/>
          </a:prstGeom>
        </p:spPr>
        <p:txBody>
          <a:bodyPr wrap="none">
            <a:spAutoFit/>
          </a:bodyPr>
          <a:lstStyle/>
          <a:p>
            <a:r>
              <a:rPr lang="es-ES" dirty="0" smtClean="0"/>
              <a:t>Talavera de la Reina</a:t>
            </a:r>
            <a:endParaRPr lang="es-ES" dirty="0"/>
          </a:p>
        </p:txBody>
      </p:sp>
      <p:sp>
        <p:nvSpPr>
          <p:cNvPr id="8" name="7 Flecha derecha"/>
          <p:cNvSpPr/>
          <p:nvPr/>
        </p:nvSpPr>
        <p:spPr>
          <a:xfrm>
            <a:off x="3714744" y="5929330"/>
            <a:ext cx="428628"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1357290" y="3500438"/>
            <a:ext cx="1009572" cy="369332"/>
          </a:xfrm>
          <a:prstGeom prst="rect">
            <a:avLst/>
          </a:prstGeom>
        </p:spPr>
        <p:txBody>
          <a:bodyPr wrap="none">
            <a:spAutoFit/>
          </a:bodyPr>
          <a:lstStyle/>
          <a:p>
            <a:r>
              <a:rPr lang="es-ES" dirty="0" smtClean="0"/>
              <a:t>Sigüenza</a:t>
            </a:r>
            <a:endParaRPr lang="es-ES" dirty="0"/>
          </a:p>
        </p:txBody>
      </p:sp>
      <p:sp>
        <p:nvSpPr>
          <p:cNvPr id="10" name="9 Flecha arriba"/>
          <p:cNvSpPr/>
          <p:nvPr/>
        </p:nvSpPr>
        <p:spPr>
          <a:xfrm>
            <a:off x="2285984" y="3500438"/>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5643570" y="2928934"/>
            <a:ext cx="1906676" cy="369332"/>
          </a:xfrm>
          <a:prstGeom prst="rect">
            <a:avLst/>
          </a:prstGeom>
        </p:spPr>
        <p:txBody>
          <a:bodyPr wrap="none">
            <a:spAutoFit/>
          </a:bodyPr>
          <a:lstStyle/>
          <a:p>
            <a:r>
              <a:rPr lang="es-ES" dirty="0" smtClean="0"/>
              <a:t>Teatro de Almagro</a:t>
            </a:r>
            <a:endParaRPr lang="es-ES" dirty="0"/>
          </a:p>
        </p:txBody>
      </p:sp>
      <p:sp>
        <p:nvSpPr>
          <p:cNvPr id="12" name="11 Flecha arriba"/>
          <p:cNvSpPr/>
          <p:nvPr/>
        </p:nvSpPr>
        <p:spPr>
          <a:xfrm>
            <a:off x="7500958" y="2928934"/>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654032"/>
          </a:xfrm>
        </p:spPr>
        <p:txBody>
          <a:bodyPr>
            <a:normAutofit/>
          </a:bodyPr>
          <a:lstStyle/>
          <a:p>
            <a:pPr algn="l"/>
            <a:r>
              <a:rPr lang="es-ES" sz="2400" b="1" dirty="0" smtClean="0">
                <a:solidFill>
                  <a:srgbClr val="0070C0"/>
                </a:solidFill>
              </a:rPr>
              <a:t>Transporte:</a:t>
            </a:r>
            <a:endParaRPr lang="es-ES" sz="2400" b="1" dirty="0">
              <a:solidFill>
                <a:srgbClr val="0070C0"/>
              </a:solidFill>
            </a:endParaRPr>
          </a:p>
        </p:txBody>
      </p:sp>
      <p:sp>
        <p:nvSpPr>
          <p:cNvPr id="5" name="4 Marcador de contenido"/>
          <p:cNvSpPr>
            <a:spLocks noGrp="1"/>
          </p:cNvSpPr>
          <p:nvPr>
            <p:ph sz="half" idx="1"/>
          </p:nvPr>
        </p:nvSpPr>
        <p:spPr>
          <a:xfrm>
            <a:off x="214282" y="928670"/>
            <a:ext cx="4281518" cy="5572164"/>
          </a:xfrm>
        </p:spPr>
        <p:txBody>
          <a:bodyPr>
            <a:normAutofit fontScale="55000" lnSpcReduction="20000"/>
          </a:bodyPr>
          <a:lstStyle/>
          <a:p>
            <a:pPr>
              <a:buNone/>
            </a:pPr>
            <a:r>
              <a:rPr lang="es-ES" u="sng" dirty="0" smtClean="0"/>
              <a:t>Carretera:</a:t>
            </a:r>
            <a:endParaRPr lang="es-ES" u="sng" dirty="0"/>
          </a:p>
          <a:p>
            <a:pPr>
              <a:buNone/>
            </a:pPr>
            <a:r>
              <a:rPr lang="es-ES" dirty="0" smtClean="0"/>
              <a:t>            Castilla-La </a:t>
            </a:r>
            <a:r>
              <a:rPr lang="es-ES" dirty="0"/>
              <a:t>Mancha es la comunidad autónoma de España con mayor número de kilómetros de autopistas y autovías con un total de 2.790 km.</a:t>
            </a:r>
            <a:r>
              <a:rPr lang="es-ES" baseline="30000" dirty="0"/>
              <a:t>[]</a:t>
            </a:r>
            <a:r>
              <a:rPr lang="es-ES" dirty="0"/>
              <a:t> De entre todas las carreteras, las que soportan un mayor tráfico son las autovías y autopistas radiales que parten de Madrid, pues además de ser empleadas para el transporte interno en Castilla-La Mancha, son también rutas de conexión nacional e internacional.</a:t>
            </a:r>
          </a:p>
          <a:p>
            <a:pPr>
              <a:buNone/>
            </a:pPr>
            <a:r>
              <a:rPr lang="es-ES" u="sng" dirty="0" smtClean="0"/>
              <a:t>Ferrocarriles:</a:t>
            </a:r>
            <a:endParaRPr lang="es-ES" u="sng" dirty="0"/>
          </a:p>
          <a:p>
            <a:pPr>
              <a:buNone/>
            </a:pPr>
            <a:r>
              <a:rPr lang="es-ES" dirty="0"/>
              <a:t> </a:t>
            </a:r>
            <a:r>
              <a:rPr lang="es-ES" dirty="0" smtClean="0"/>
              <a:t>            La </a:t>
            </a:r>
            <a:r>
              <a:rPr lang="es-ES" dirty="0"/>
              <a:t>compañía pública de ferrocarriles (Renfe) dispone de numerosas líneas y estaciones a lo largo de toda la geografía castellano-manchega.</a:t>
            </a:r>
          </a:p>
          <a:p>
            <a:pPr>
              <a:buNone/>
            </a:pPr>
            <a:r>
              <a:rPr lang="es-ES" u="sng" dirty="0" smtClean="0"/>
              <a:t>Aeropuertos:</a:t>
            </a:r>
            <a:endParaRPr lang="es-ES" u="sng" dirty="0"/>
          </a:p>
          <a:p>
            <a:pPr>
              <a:buNone/>
            </a:pPr>
            <a:r>
              <a:rPr lang="es-ES" dirty="0" smtClean="0"/>
              <a:t>             En </a:t>
            </a:r>
            <a:r>
              <a:rPr lang="es-ES" dirty="0"/>
              <a:t>la actualidad, la comunidad autónoma cuenta con dos </a:t>
            </a:r>
            <a:r>
              <a:rPr lang="es-ES" dirty="0" smtClean="0"/>
              <a:t>aeropuertos:</a:t>
            </a:r>
            <a:endParaRPr lang="es-ES" dirty="0"/>
          </a:p>
          <a:p>
            <a:r>
              <a:rPr lang="es-ES" dirty="0" smtClean="0"/>
              <a:t>    El </a:t>
            </a:r>
            <a:r>
              <a:rPr lang="es-ES" dirty="0"/>
              <a:t>aeropuerto de Albacete-Los Llanos que está situado 4 km al sur de Albacete, en la carretera CM-3203. Dicho aeropuerto comenzó a funcionar oficialmente como aeropuerto civil en 2003, compartiendo instalaciones con la Base Aérea de Los Llanos.</a:t>
            </a:r>
          </a:p>
          <a:p>
            <a:r>
              <a:rPr lang="es-ES" dirty="0" smtClean="0"/>
              <a:t>    El </a:t>
            </a:r>
            <a:r>
              <a:rPr lang="es-ES" dirty="0"/>
              <a:t>Aeropuerto Central CR que está situado entre Ciudad Real y </a:t>
            </a:r>
            <a:r>
              <a:rPr lang="es-ES" dirty="0" err="1"/>
              <a:t>Puertollano</a:t>
            </a:r>
            <a:r>
              <a:rPr lang="es-ES" dirty="0"/>
              <a:t> y que es el primer aeropuerto privado de toda España.</a:t>
            </a:r>
          </a:p>
          <a:p>
            <a:endParaRPr lang="es-ES" dirty="0"/>
          </a:p>
        </p:txBody>
      </p:sp>
      <p:pic>
        <p:nvPicPr>
          <p:cNvPr id="7" name="6 Marcador de contenido" descr="800px-Aeropuerto_Los_Llanos_exterior[1].jpg"/>
          <p:cNvPicPr>
            <a:picLocks noGrp="1" noChangeAspect="1"/>
          </p:cNvPicPr>
          <p:nvPr>
            <p:ph sz="half" idx="2"/>
          </p:nvPr>
        </p:nvPicPr>
        <p:blipFill>
          <a:blip r:embed="rId3" cstate="print"/>
          <a:stretch>
            <a:fillRect/>
          </a:stretch>
        </p:blipFill>
        <p:spPr>
          <a:xfrm>
            <a:off x="4572000" y="285728"/>
            <a:ext cx="4038600" cy="2690717"/>
          </a:xfrm>
          <a:ln w="57150">
            <a:solidFill>
              <a:schemeClr val="accent1"/>
            </a:solidFill>
          </a:ln>
        </p:spPr>
      </p:pic>
      <p:pic>
        <p:nvPicPr>
          <p:cNvPr id="8" name="7 Imagen" descr="aeropuerto CR.jpg"/>
          <p:cNvPicPr>
            <a:picLocks noChangeAspect="1"/>
          </p:cNvPicPr>
          <p:nvPr/>
        </p:nvPicPr>
        <p:blipFill>
          <a:blip r:embed="rId4" cstate="print"/>
          <a:stretch>
            <a:fillRect/>
          </a:stretch>
        </p:blipFill>
        <p:spPr>
          <a:xfrm>
            <a:off x="5143504" y="3714752"/>
            <a:ext cx="3333750" cy="2495550"/>
          </a:xfrm>
          <a:prstGeom prst="rect">
            <a:avLst/>
          </a:prstGeom>
          <a:ln w="57150">
            <a:solidFill>
              <a:schemeClr val="accent1"/>
            </a:solidFill>
          </a:ln>
        </p:spPr>
      </p:pic>
      <p:sp>
        <p:nvSpPr>
          <p:cNvPr id="9" name="8 Rectángulo"/>
          <p:cNvSpPr/>
          <p:nvPr/>
        </p:nvSpPr>
        <p:spPr>
          <a:xfrm>
            <a:off x="4786314" y="3071810"/>
            <a:ext cx="3488391" cy="369332"/>
          </a:xfrm>
          <a:prstGeom prst="rect">
            <a:avLst/>
          </a:prstGeom>
        </p:spPr>
        <p:txBody>
          <a:bodyPr wrap="none">
            <a:spAutoFit/>
          </a:bodyPr>
          <a:lstStyle/>
          <a:p>
            <a:r>
              <a:rPr lang="es-ES" dirty="0"/>
              <a:t>A</a:t>
            </a:r>
            <a:r>
              <a:rPr lang="es-ES" dirty="0" smtClean="0"/>
              <a:t>eropuerto de Albacete-Los Llanos </a:t>
            </a:r>
            <a:endParaRPr lang="es-ES" dirty="0"/>
          </a:p>
        </p:txBody>
      </p:sp>
      <p:sp>
        <p:nvSpPr>
          <p:cNvPr id="10" name="9 Flecha arriba"/>
          <p:cNvSpPr/>
          <p:nvPr/>
        </p:nvSpPr>
        <p:spPr>
          <a:xfrm>
            <a:off x="8143900" y="3071810"/>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5500694" y="6357958"/>
            <a:ext cx="2348720" cy="369332"/>
          </a:xfrm>
          <a:prstGeom prst="rect">
            <a:avLst/>
          </a:prstGeom>
        </p:spPr>
        <p:txBody>
          <a:bodyPr wrap="none">
            <a:spAutoFit/>
          </a:bodyPr>
          <a:lstStyle/>
          <a:p>
            <a:r>
              <a:rPr lang="es-ES" dirty="0" smtClean="0"/>
              <a:t>Aeropuerto Central CR </a:t>
            </a:r>
            <a:endParaRPr lang="es-ES" dirty="0"/>
          </a:p>
        </p:txBody>
      </p:sp>
      <p:sp>
        <p:nvSpPr>
          <p:cNvPr id="12" name="11 Flecha arriba"/>
          <p:cNvSpPr/>
          <p:nvPr/>
        </p:nvSpPr>
        <p:spPr>
          <a:xfrm>
            <a:off x="7715272" y="6357958"/>
            <a:ext cx="142876" cy="2143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contenido"/>
          <p:cNvSpPr>
            <a:spLocks noGrp="1"/>
          </p:cNvSpPr>
          <p:nvPr>
            <p:ph idx="1"/>
          </p:nvPr>
        </p:nvSpPr>
        <p:spPr>
          <a:xfrm>
            <a:off x="285720" y="285728"/>
            <a:ext cx="8643998" cy="6357982"/>
          </a:xfrm>
        </p:spPr>
        <p:txBody>
          <a:bodyPr>
            <a:normAutofit fontScale="62500" lnSpcReduction="20000"/>
          </a:bodyPr>
          <a:lstStyle/>
          <a:p>
            <a:pPr>
              <a:buNone/>
            </a:pPr>
            <a:r>
              <a:rPr lang="es-ES" sz="3800" b="1" dirty="0" smtClean="0">
                <a:solidFill>
                  <a:srgbClr val="0070C0"/>
                </a:solidFill>
              </a:rPr>
              <a:t>Sanidad:</a:t>
            </a:r>
            <a:endParaRPr lang="es-ES" sz="3800" b="1" dirty="0">
              <a:solidFill>
                <a:srgbClr val="0070C0"/>
              </a:solidFill>
            </a:endParaRPr>
          </a:p>
          <a:p>
            <a:pPr>
              <a:buNone/>
            </a:pPr>
            <a:r>
              <a:rPr lang="es-ES" dirty="0" smtClean="0"/>
              <a:t>         </a:t>
            </a:r>
            <a:r>
              <a:rPr lang="es-ES" sz="2900" dirty="0" smtClean="0"/>
              <a:t>El </a:t>
            </a:r>
            <a:r>
              <a:rPr lang="es-ES" sz="2900" dirty="0"/>
              <a:t>SESCAM es el órgano encargado de la salud en Castilla-La Mancha. Depende de la Consejería de Salud y Bienestar Social</a:t>
            </a:r>
            <a:r>
              <a:rPr lang="es-ES" sz="2900" dirty="0" smtClean="0"/>
              <a:t>.</a:t>
            </a:r>
          </a:p>
          <a:p>
            <a:pPr>
              <a:buNone/>
            </a:pPr>
            <a:endParaRPr lang="es-ES" sz="2900" dirty="0"/>
          </a:p>
          <a:p>
            <a:pPr>
              <a:buNone/>
            </a:pPr>
            <a:r>
              <a:rPr lang="es-ES" sz="3800" b="1" dirty="0" smtClean="0">
                <a:solidFill>
                  <a:srgbClr val="0070C0"/>
                </a:solidFill>
              </a:rPr>
              <a:t>Educación:</a:t>
            </a:r>
            <a:endParaRPr lang="es-ES" sz="3800" b="1" dirty="0">
              <a:solidFill>
                <a:srgbClr val="0070C0"/>
              </a:solidFill>
            </a:endParaRPr>
          </a:p>
          <a:p>
            <a:pPr>
              <a:buNone/>
            </a:pPr>
            <a:r>
              <a:rPr lang="es-ES" dirty="0" smtClean="0"/>
              <a:t>         </a:t>
            </a:r>
            <a:r>
              <a:rPr lang="es-ES" sz="2900" dirty="0" smtClean="0"/>
              <a:t>En </a:t>
            </a:r>
            <a:r>
              <a:rPr lang="es-ES" sz="2900" dirty="0"/>
              <a:t>la enseñanza superior, la región cuenta con una universidad propia desde 1985, la Universidad de Castilla-La Mancha, que unificó los distintos centros provinciales que dependían de otras universidades. La universidad se estructura en cuatro campus: Albacete, Ciudad Real, Cuenca y Toledo, extendiéndose también a Almadén, Talavera de la Reina y </a:t>
            </a:r>
            <a:r>
              <a:rPr lang="es-ES" sz="2900" dirty="0" err="1"/>
              <a:t>Puertollano</a:t>
            </a:r>
            <a:r>
              <a:rPr lang="es-ES" sz="2900" dirty="0"/>
              <a:t>. En total se pueden cursar 54 titulaciones. Por su parte, la provincia de Guadalajara no forma parte de la universidad regional, estando su campus adscrito a la Universidad de Alcalá y ofreciendo a sus alumnos en el campus alcarreño las titulaciones de Magisterio, Empresariales, Turismo, Arquitectura Técnica y Enfermería. La Universidad Nacional de Educación a Distancia también ofrece sus estudios en la región a través de cinco centros adscritos, uno por cada provincia: Albacete (con una extensión en Almansa), Valdepeñas, Cuenca, Guadalajara y Talavera de la Reina. Y finalmente la Universidad Internacional Menéndez Pelayo que cuenta con una sede en Cuenca</a:t>
            </a:r>
            <a:r>
              <a:rPr lang="es-ES" sz="2900" dirty="0" smtClean="0"/>
              <a:t>.</a:t>
            </a:r>
          </a:p>
          <a:p>
            <a:pPr>
              <a:buNone/>
            </a:pPr>
            <a:endParaRPr lang="es-ES" sz="2900" dirty="0"/>
          </a:p>
          <a:p>
            <a:pPr>
              <a:buNone/>
            </a:pPr>
            <a:r>
              <a:rPr lang="es-ES" sz="3800" b="1" dirty="0" smtClean="0">
                <a:solidFill>
                  <a:srgbClr val="0070C0"/>
                </a:solidFill>
              </a:rPr>
              <a:t>Comercio:</a:t>
            </a:r>
          </a:p>
          <a:p>
            <a:pPr>
              <a:buNone/>
            </a:pPr>
            <a:r>
              <a:rPr lang="es-ES" sz="2800" dirty="0" smtClean="0"/>
              <a:t>          El </a:t>
            </a:r>
            <a:r>
              <a:rPr lang="es-ES" sz="2800" dirty="0"/>
              <a:t>comercio es el sector más dinámico, el que más empleo genera y el que más valor obtiene. Se trata de pequeños comercios de carácter familiar. Las grandes superficies son de capital foráneo. Unido al comercio se desarrolla el sector del transporte y las comunicaciones. Es un sector con mucha proyección en el que existen algunas grandes empresas, dedicadas al transporte de mercancías o de viajeros.</a:t>
            </a:r>
          </a:p>
          <a:p>
            <a:pPr>
              <a:buNone/>
            </a:pPr>
            <a:endParaRPr lang="es-ES" sz="3400" b="1" dirty="0">
              <a:solidFill>
                <a:srgbClr val="0070C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20070920172420!Bandera_Castilla_y_Leon.png"/>
          <p:cNvPicPr>
            <a:picLocks noGrp="1" noChangeAspect="1"/>
          </p:cNvPicPr>
          <p:nvPr>
            <p:ph idx="1"/>
          </p:nvPr>
        </p:nvPicPr>
        <p:blipFill>
          <a:blip r:embed="rId3" cstate="print"/>
          <a:stretch>
            <a:fillRect/>
          </a:stretch>
        </p:blipFill>
        <p:spPr>
          <a:xfrm>
            <a:off x="0" y="-1"/>
            <a:ext cx="9144000" cy="7023041"/>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0"/>
            <a:ext cx="8229600" cy="1143000"/>
          </a:xfrm>
        </p:spPr>
        <p:txBody>
          <a:bodyPr>
            <a:normAutofit fontScale="90000"/>
          </a:bodyPr>
          <a:lstStyle/>
          <a:p>
            <a:pPr algn="l"/>
            <a:r>
              <a:rPr lang="es-ES" sz="4000" b="1" i="1" dirty="0" smtClean="0">
                <a:solidFill>
                  <a:schemeClr val="accent1"/>
                </a:solidFill>
                <a:effectLst>
                  <a:outerShdw blurRad="38100" dist="38100" dir="2700000" algn="tl">
                    <a:srgbClr val="000000">
                      <a:alpha val="43137"/>
                    </a:srgbClr>
                  </a:outerShdw>
                </a:effectLst>
              </a:rPr>
              <a:t>                        </a:t>
            </a:r>
            <a:r>
              <a:rPr lang="es-ES" sz="4000" b="1" i="1" u="sng" dirty="0" smtClean="0">
                <a:solidFill>
                  <a:schemeClr val="accent1"/>
                </a:solidFill>
                <a:effectLst>
                  <a:outerShdw blurRad="38100" dist="38100" dir="2700000" algn="tl">
                    <a:srgbClr val="000000">
                      <a:alpha val="43137"/>
                    </a:srgbClr>
                  </a:outerShdw>
                </a:effectLst>
              </a:rPr>
              <a:t> MEDIO FÍSICO</a:t>
            </a:r>
            <a:br>
              <a:rPr lang="es-ES" sz="4000" b="1" i="1" u="sng" dirty="0" smtClean="0">
                <a:solidFill>
                  <a:schemeClr val="accent1"/>
                </a:solidFill>
                <a:effectLst>
                  <a:outerShdw blurRad="38100" dist="38100" dir="2700000" algn="tl">
                    <a:srgbClr val="000000">
                      <a:alpha val="43137"/>
                    </a:srgbClr>
                  </a:outerShdw>
                </a:effectLst>
              </a:rPr>
            </a:br>
            <a:r>
              <a:rPr lang="es-ES" sz="3600" b="1" dirty="0" smtClean="0">
                <a:solidFill>
                  <a:schemeClr val="accent1">
                    <a:lumMod val="50000"/>
                  </a:schemeClr>
                </a:solidFill>
                <a:effectLst>
                  <a:outerShdw blurRad="38100" dist="38100" dir="2700000" algn="tl">
                    <a:srgbClr val="000000">
                      <a:alpha val="43137"/>
                    </a:srgbClr>
                  </a:outerShdw>
                </a:effectLst>
              </a:rPr>
              <a:t>LOCALIZACIÓN</a:t>
            </a:r>
            <a:endParaRPr lang="es-ES" b="1" dirty="0">
              <a:solidFill>
                <a:schemeClr val="accent1">
                  <a:lumMod val="50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0" y="1142984"/>
            <a:ext cx="4714876" cy="5929330"/>
          </a:xfrm>
        </p:spPr>
        <p:txBody>
          <a:bodyPr>
            <a:normAutofit fontScale="62500" lnSpcReduction="20000"/>
          </a:bodyPr>
          <a:lstStyle/>
          <a:p>
            <a:pPr>
              <a:buNone/>
            </a:pPr>
            <a:r>
              <a:rPr lang="es-ES" dirty="0" smtClean="0"/>
              <a:t>     Castilla y León se encuentra en la mitad norte de la península ibérica. Es, en gran medida la comunidad del Duero. Está rodeada por altas montañas: la cordillera Cantábrica, el Sistema Ibérico, el Sistema Central y los montes Galaico-Leoneses. Limita al norte con Asturias, Cantabria, el País Vasco, La Rioja, al oeste con Galicia y Portugal, al este con Aragón y al sur con Castilla-La Mancha (Guadalajara y Toledo), Madrid y Extremadura. Tiene una superficie de 94.223 km</a:t>
            </a:r>
            <a:r>
              <a:rPr lang="es-ES" baseline="30000" dirty="0" smtClean="0"/>
              <a:t>2</a:t>
            </a:r>
            <a:r>
              <a:rPr lang="es-ES" dirty="0" smtClean="0"/>
              <a:t>, lo que la convierte en la región más grande de Europa, mayor incluso que muchos países, como Portugal. Castilla y León comprende nueve provincias: León, Palencia, Burgos, Soria, Segovia, Ávila, Salamanca, Zamora y Valladolid. Se convirtió en comunidad autónoma el 25 de febrero de 1983. La capital de la comunidad autónoma es Valladolid</a:t>
            </a:r>
          </a:p>
          <a:p>
            <a:pPr>
              <a:buNone/>
            </a:pPr>
            <a:endParaRPr lang="es-ES" dirty="0"/>
          </a:p>
        </p:txBody>
      </p:sp>
      <p:pic>
        <p:nvPicPr>
          <p:cNvPr id="4" name="3 Imagen" descr="ctlmap.jpg"/>
          <p:cNvPicPr>
            <a:picLocks noChangeAspect="1"/>
          </p:cNvPicPr>
          <p:nvPr/>
        </p:nvPicPr>
        <p:blipFill>
          <a:blip r:embed="rId3" cstate="print"/>
          <a:stretch>
            <a:fillRect/>
          </a:stretch>
        </p:blipFill>
        <p:spPr>
          <a:xfrm>
            <a:off x="5000628" y="1142984"/>
            <a:ext cx="3609975" cy="3929090"/>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24639</Words>
  <Application>Microsoft Office PowerPoint</Application>
  <PresentationFormat>Presentación en pantalla (4:3)</PresentationFormat>
  <Paragraphs>2160</Paragraphs>
  <Slides>340</Slides>
  <Notes>243</Notes>
  <HiddenSlides>0</HiddenSlides>
  <MMClips>3</MMClips>
  <ScaleCrop>false</ScaleCrop>
  <HeadingPairs>
    <vt:vector size="4" baseType="variant">
      <vt:variant>
        <vt:lpstr>Tema</vt:lpstr>
      </vt:variant>
      <vt:variant>
        <vt:i4>1</vt:i4>
      </vt:variant>
      <vt:variant>
        <vt:lpstr>Títulos de diapositiva</vt:lpstr>
      </vt:variant>
      <vt:variant>
        <vt:i4>340</vt:i4>
      </vt:variant>
    </vt:vector>
  </HeadingPairs>
  <TitlesOfParts>
    <vt:vector size="341" baseType="lpstr">
      <vt:lpstr>Tema de Office</vt:lpstr>
      <vt:lpstr>Diapositiva 1</vt:lpstr>
      <vt:lpstr>ÍNDICE</vt:lpstr>
      <vt:lpstr>INTRODUCCIÓN</vt:lpstr>
      <vt:lpstr>Diapositiva 4</vt:lpstr>
      <vt:lpstr>ANDALUCÍA</vt:lpstr>
      <vt:lpstr>MEDIO FÍSICO</vt:lpstr>
      <vt:lpstr>Diapositiva 7</vt:lpstr>
      <vt:lpstr>  Relieve:</vt:lpstr>
      <vt:lpstr>Diapositiva 9</vt:lpstr>
      <vt:lpstr>Clima:</vt:lpstr>
      <vt:lpstr>Hidrografía:</vt:lpstr>
      <vt:lpstr>Diapositiva 12</vt:lpstr>
      <vt:lpstr>Diapositiva 13</vt:lpstr>
      <vt:lpstr>Espacios Protegidos:</vt:lpstr>
      <vt:lpstr>Diapositiva 15</vt:lpstr>
      <vt:lpstr>POBLACIÓN  Y  POBLAMIENTO</vt:lpstr>
      <vt:lpstr>ECONOMÍA</vt:lpstr>
      <vt:lpstr>Sector Primario</vt:lpstr>
      <vt:lpstr>Ganadería:</vt:lpstr>
      <vt:lpstr>Sector Secundario</vt:lpstr>
      <vt:lpstr>Energía:</vt:lpstr>
      <vt:lpstr>Sector Terciario</vt:lpstr>
      <vt:lpstr>Diapositiva 23</vt:lpstr>
      <vt:lpstr>Diapositiva 24</vt:lpstr>
      <vt:lpstr>Diapositiva 25</vt:lpstr>
      <vt:lpstr>Diapositiva 26</vt:lpstr>
      <vt:lpstr>Aragón</vt:lpstr>
      <vt:lpstr>introducción</vt:lpstr>
      <vt:lpstr>Geografía</vt:lpstr>
      <vt:lpstr>Relieve</vt:lpstr>
      <vt:lpstr>Valle de ordesa</vt:lpstr>
      <vt:lpstr>Diapositiva 32</vt:lpstr>
      <vt:lpstr>Diapositiva 33</vt:lpstr>
      <vt:lpstr>Clima y vegetación</vt:lpstr>
      <vt:lpstr>Hidrografía</vt:lpstr>
      <vt:lpstr>El río Ebro en Zaragoza</vt:lpstr>
      <vt:lpstr>Economía</vt:lpstr>
      <vt:lpstr>Energía</vt:lpstr>
      <vt:lpstr>Las principales instalaciones de producción energética son:</vt:lpstr>
      <vt:lpstr>Producción de biocarburantes:</vt:lpstr>
      <vt:lpstr>Central térmica de Andorra en Teruel</vt:lpstr>
      <vt:lpstr>Centrales térmicas en Aragón</vt:lpstr>
      <vt:lpstr>Infraestructuras y transportes</vt:lpstr>
      <vt:lpstr>Aeropuertos</vt:lpstr>
      <vt:lpstr>Diapositiva 45</vt:lpstr>
      <vt:lpstr>Diapositiva 46</vt:lpstr>
      <vt:lpstr>Diapositiva 47</vt:lpstr>
      <vt:lpstr>Red viaria</vt:lpstr>
      <vt:lpstr>Ferrocarril</vt:lpstr>
      <vt:lpstr>Diapositiva 50</vt:lpstr>
      <vt:lpstr>Medios de Comunicación  </vt:lpstr>
      <vt:lpstr>Televisión</vt:lpstr>
      <vt:lpstr>Radio</vt:lpstr>
      <vt:lpstr>Prensa</vt:lpstr>
      <vt:lpstr>Productoras  </vt:lpstr>
      <vt:lpstr>CANARIAS</vt:lpstr>
      <vt:lpstr>INDICE</vt:lpstr>
      <vt:lpstr>POBLACIÓN</vt:lpstr>
      <vt:lpstr>ESPERANZA DE VIDA</vt:lpstr>
      <vt:lpstr>RELIEVE</vt:lpstr>
      <vt:lpstr>.</vt:lpstr>
      <vt:lpstr>.</vt:lpstr>
      <vt:lpstr>CLIMA</vt:lpstr>
      <vt:lpstr>.</vt:lpstr>
      <vt:lpstr>SECTORES ECONÓMICOS</vt:lpstr>
      <vt:lpstr>.</vt:lpstr>
      <vt:lpstr>.</vt:lpstr>
      <vt:lpstr>ZONAS TURISTICAS</vt:lpstr>
      <vt:lpstr>MUSEO CANARIO</vt:lpstr>
      <vt:lpstr>CANTABRIA</vt:lpstr>
      <vt:lpstr>INDICE</vt:lpstr>
      <vt:lpstr>POBLACIÓN Y  ESPERANZA DE VIDA</vt:lpstr>
      <vt:lpstr>RELIEVE</vt:lpstr>
      <vt:lpstr>HIDROGRAFÍA</vt:lpstr>
      <vt:lpstr>CLIMA</vt:lpstr>
      <vt:lpstr>SECTORES ECONÓMICOS</vt:lpstr>
      <vt:lpstr>ZONAS TURISTICAS</vt:lpstr>
      <vt:lpstr>CUEVA DE ALTAMIRA</vt:lpstr>
      <vt:lpstr>CASTILLA- LA MANCHA</vt:lpstr>
      <vt:lpstr>MEDIO FÍSICO</vt:lpstr>
      <vt:lpstr>Relieve:</vt:lpstr>
      <vt:lpstr>Diapositiva 82</vt:lpstr>
      <vt:lpstr>Clima:</vt:lpstr>
      <vt:lpstr>Hidrografía:</vt:lpstr>
      <vt:lpstr>Diapositiva 85</vt:lpstr>
      <vt:lpstr>Diapositiva 86</vt:lpstr>
      <vt:lpstr>POBLACIÓN  Y  POBLAMIENTO</vt:lpstr>
      <vt:lpstr>Diapositiva 88</vt:lpstr>
      <vt:lpstr>ECONOMÍA</vt:lpstr>
      <vt:lpstr>Sector Primario</vt:lpstr>
      <vt:lpstr>Ganadería:</vt:lpstr>
      <vt:lpstr>Sector Secundario</vt:lpstr>
      <vt:lpstr>Minería y Energía:</vt:lpstr>
      <vt:lpstr>Sector Terciario</vt:lpstr>
      <vt:lpstr>Diapositiva 95</vt:lpstr>
      <vt:lpstr>Transporte:</vt:lpstr>
      <vt:lpstr>Diapositiva 97</vt:lpstr>
      <vt:lpstr>Diapositiva 98</vt:lpstr>
      <vt:lpstr>                         MEDIO FÍSICO LOCALIZACIÓN</vt:lpstr>
      <vt:lpstr>Diapositiva 100</vt:lpstr>
      <vt:lpstr>Diapositiva 101</vt:lpstr>
      <vt:lpstr>Diapositiva 102</vt:lpstr>
      <vt:lpstr>Diapositiva 103</vt:lpstr>
      <vt:lpstr>Diapositiva 104</vt:lpstr>
      <vt:lpstr>Diapositiva 105</vt:lpstr>
      <vt:lpstr>Diapositiva 106</vt:lpstr>
      <vt:lpstr>SECTOR PRIMARIO</vt:lpstr>
      <vt:lpstr>SECTOR SECUNDARIO</vt:lpstr>
      <vt:lpstr>SECTOR TERCIARIO</vt:lpstr>
      <vt:lpstr>MEDIOS DE COMUNICACIÓN</vt:lpstr>
      <vt:lpstr>Diapositiva 111</vt:lpstr>
      <vt:lpstr>Diapositiva 112</vt:lpstr>
      <vt:lpstr>CATALUÑA</vt:lpstr>
      <vt:lpstr>INDICE</vt:lpstr>
      <vt:lpstr>POBLACIÓN</vt:lpstr>
      <vt:lpstr>.</vt:lpstr>
      <vt:lpstr>ESPERANZA DE VIDA</vt:lpstr>
      <vt:lpstr>HIDROGRAFÍA</vt:lpstr>
      <vt:lpstr>EBRO</vt:lpstr>
      <vt:lpstr>CLIMA</vt:lpstr>
      <vt:lpstr>SECTOR PRIMARIO AGRICULTURA</vt:lpstr>
      <vt:lpstr>SECTOR SECUDARIO LA INDUSTRIA</vt:lpstr>
      <vt:lpstr>SECTOR TERCIARIO LOS SERVICIOS</vt:lpstr>
      <vt:lpstr>ZONAS TURISTICAS</vt:lpstr>
      <vt:lpstr>MUSEO PICASSO</vt:lpstr>
      <vt:lpstr>Diapositiva 126</vt:lpstr>
      <vt:lpstr>MEDIO FÍSICO</vt:lpstr>
      <vt:lpstr>RELIEVE:</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POBLACIÓN  Y  POBLAMIENTO</vt:lpstr>
      <vt:lpstr>Diapositiva 140</vt:lpstr>
      <vt:lpstr>ECONOMÍA</vt:lpstr>
      <vt:lpstr>Sector Primario</vt:lpstr>
      <vt:lpstr>Sector Secundario</vt:lpstr>
      <vt:lpstr>Sector Terciario</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Navarra </vt:lpstr>
      <vt:lpstr>Navarra</vt:lpstr>
      <vt:lpstr>Símbolos oficiales de Navarra</vt:lpstr>
      <vt:lpstr>Símbolos oficiales de Navarra</vt:lpstr>
      <vt:lpstr>Símbolos oficiales de Navarra</vt:lpstr>
      <vt:lpstr>Geografía y clima  </vt:lpstr>
      <vt:lpstr>Sierra de Aralar</vt:lpstr>
      <vt:lpstr>Relieve </vt:lpstr>
      <vt:lpstr>Clima</vt:lpstr>
      <vt:lpstr>Organización política y administrativa </vt:lpstr>
      <vt:lpstr>Diapositiva 168</vt:lpstr>
      <vt:lpstr>Diapositiva 169</vt:lpstr>
      <vt:lpstr>Diapositiva 170</vt:lpstr>
      <vt:lpstr>Parlamento de Navarra</vt:lpstr>
      <vt:lpstr>Presidentes del Gobierno de Navarra </vt:lpstr>
      <vt:lpstr>Energías renovables en Navarra </vt:lpstr>
      <vt:lpstr>Diapositiva 174</vt:lpstr>
      <vt:lpstr>Comunidad universitaria </vt:lpstr>
      <vt:lpstr>Movimientos migratorios </vt:lpstr>
      <vt:lpstr>Comunicaciones y transportes</vt:lpstr>
      <vt:lpstr>Red de carreteras de Navarra </vt:lpstr>
      <vt:lpstr>Ferrocarril en Navarra </vt:lpstr>
      <vt:lpstr>Aeropuerto de Pamplona-Noáin </vt:lpstr>
      <vt:lpstr>Autobús </vt:lpstr>
      <vt:lpstr>Diapositiva 182</vt:lpstr>
      <vt:lpstr>Medio fisico</vt:lpstr>
      <vt:lpstr>Diapositiva 184</vt:lpstr>
      <vt:lpstr>Diapositiva 185</vt:lpstr>
      <vt:lpstr>Diapositiva 186</vt:lpstr>
      <vt:lpstr>Diapositiva 187</vt:lpstr>
      <vt:lpstr>POBLACIÓN</vt:lpstr>
      <vt:lpstr>Diapositiva 189</vt:lpstr>
      <vt:lpstr>Diapositiva 190</vt:lpstr>
      <vt:lpstr>Diapositiva 191</vt:lpstr>
      <vt:lpstr>Sector primario</vt:lpstr>
      <vt:lpstr>Diapositiva 193</vt:lpstr>
      <vt:lpstr>Sector secundario</vt:lpstr>
      <vt:lpstr>Diapositiva 195</vt:lpstr>
      <vt:lpstr>Sector terciario</vt:lpstr>
      <vt:lpstr>Diapositiva 197</vt:lpstr>
      <vt:lpstr>Diapositiva 198</vt:lpstr>
      <vt:lpstr>Extremadura </vt:lpstr>
      <vt:lpstr>Extremadura</vt:lpstr>
      <vt:lpstr>Geografía</vt:lpstr>
      <vt:lpstr>Sistemas montañosos</vt:lpstr>
      <vt:lpstr>Sistemas montañosos</vt:lpstr>
      <vt:lpstr>Red hidrográfica </vt:lpstr>
      <vt:lpstr>Garganta Mayor en la sierra de Tormantos</vt:lpstr>
      <vt:lpstr>Río Ibor en Bohonal de Ibor</vt:lpstr>
      <vt:lpstr>Clima</vt:lpstr>
      <vt:lpstr>Clima</vt:lpstr>
      <vt:lpstr>Temperaturas</vt:lpstr>
      <vt:lpstr>Precipitaciones</vt:lpstr>
      <vt:lpstr>Población</vt:lpstr>
      <vt:lpstr>Transportes,, Carreteras</vt:lpstr>
      <vt:lpstr>Fiestas de Interés Turístico Nacional y Regional  </vt:lpstr>
      <vt:lpstr>Fiestas</vt:lpstr>
      <vt:lpstr>Cinematografía</vt:lpstr>
      <vt:lpstr>Espacios naturales protegidos </vt:lpstr>
      <vt:lpstr>Parque Nacional de Monfragüe  </vt:lpstr>
      <vt:lpstr>Parques Naturales  </vt:lpstr>
      <vt:lpstr>Reserva natural</vt:lpstr>
      <vt:lpstr>Paisaje Protegido  </vt:lpstr>
      <vt:lpstr>Monumentos Naturales  </vt:lpstr>
      <vt:lpstr>Zonas de Interés Regional  </vt:lpstr>
      <vt:lpstr>Galicia.</vt:lpstr>
      <vt:lpstr>1.Localización.</vt:lpstr>
      <vt:lpstr>2. Medio físico.</vt:lpstr>
      <vt:lpstr>Diapositiva 226</vt:lpstr>
      <vt:lpstr>3. Gobierno.</vt:lpstr>
      <vt:lpstr>4. Sectores económicos.</vt:lpstr>
      <vt:lpstr>Diapositiva 229</vt:lpstr>
      <vt:lpstr>Diapositiva 230</vt:lpstr>
      <vt:lpstr>5. Población.</vt:lpstr>
      <vt:lpstr>6. Historia.</vt:lpstr>
      <vt:lpstr>Diapositiva 233</vt:lpstr>
      <vt:lpstr>Diapositiva 234</vt:lpstr>
      <vt:lpstr>7. Zonas turísticas.</vt:lpstr>
      <vt:lpstr>Diapositiva 236</vt:lpstr>
      <vt:lpstr>Islas Baleares</vt:lpstr>
      <vt:lpstr>1. Localización.</vt:lpstr>
      <vt:lpstr>2. Medio Físico.</vt:lpstr>
      <vt:lpstr>Diapositiva 240</vt:lpstr>
      <vt:lpstr>3. Gobierno.</vt:lpstr>
      <vt:lpstr>Diapositiva 242</vt:lpstr>
      <vt:lpstr>4. Sectores económicos.</vt:lpstr>
      <vt:lpstr>Diapositiva 244</vt:lpstr>
      <vt:lpstr>Diapositiva 245</vt:lpstr>
      <vt:lpstr>5. Población.</vt:lpstr>
      <vt:lpstr>6. Historia.</vt:lpstr>
      <vt:lpstr>Diapositiva 248</vt:lpstr>
      <vt:lpstr>Diapositiva 249</vt:lpstr>
      <vt:lpstr>8. Zonas turísticas.</vt:lpstr>
      <vt:lpstr>La Rioja</vt:lpstr>
      <vt:lpstr>1.Localización.</vt:lpstr>
      <vt:lpstr>2.Relieve.</vt:lpstr>
      <vt:lpstr>Diapositiva 254</vt:lpstr>
      <vt:lpstr>3.Gobierno.</vt:lpstr>
      <vt:lpstr>4.Sectores económicos.</vt:lpstr>
      <vt:lpstr>Diapositiva 257</vt:lpstr>
      <vt:lpstr>Diapositiva 258</vt:lpstr>
      <vt:lpstr>5.Población.</vt:lpstr>
      <vt:lpstr>6.Historia.</vt:lpstr>
      <vt:lpstr>Diapositiva 261</vt:lpstr>
      <vt:lpstr>7.Zonas turísticas.</vt:lpstr>
      <vt:lpstr>Diapositiva 263</vt:lpstr>
      <vt:lpstr>PAÍS VASCO O EUSKADI</vt:lpstr>
      <vt:lpstr>MEDIO FÍSICO</vt:lpstr>
      <vt:lpstr>Diapositiva 266</vt:lpstr>
      <vt:lpstr>  Relieve:</vt:lpstr>
      <vt:lpstr>Diapositiva 268</vt:lpstr>
      <vt:lpstr>  Precipitaciones:</vt:lpstr>
      <vt:lpstr>Hidrografía:</vt:lpstr>
      <vt:lpstr>Diapositiva 271</vt:lpstr>
      <vt:lpstr>Vegetación:</vt:lpstr>
      <vt:lpstr>  Espacios protegidos: </vt:lpstr>
      <vt:lpstr>Diapositiva 274</vt:lpstr>
      <vt:lpstr>POBLACIÓN  Y  POBLAMIENTO</vt:lpstr>
      <vt:lpstr>Diapositiva 276</vt:lpstr>
      <vt:lpstr>Diapositiva 277</vt:lpstr>
      <vt:lpstr>ECONOMÍA</vt:lpstr>
      <vt:lpstr>Sector Primario</vt:lpstr>
      <vt:lpstr>Agricultura y Silvicultura:</vt:lpstr>
      <vt:lpstr>Diapositiva 281</vt:lpstr>
      <vt:lpstr>Ganadería: </vt:lpstr>
      <vt:lpstr>Pesca:</vt:lpstr>
      <vt:lpstr>Sector Secundario </vt:lpstr>
      <vt:lpstr>   Industria: </vt:lpstr>
      <vt:lpstr>Diapositiva 286</vt:lpstr>
      <vt:lpstr>Sector Terciario </vt:lpstr>
      <vt:lpstr>Diapositiva 288</vt:lpstr>
      <vt:lpstr>Diapositiva 289</vt:lpstr>
      <vt:lpstr>Diapositiva 290</vt:lpstr>
      <vt:lpstr>Diapositiva 291</vt:lpstr>
      <vt:lpstr>Diapositiva 292</vt:lpstr>
      <vt:lpstr>MEDIO FÍSICO</vt:lpstr>
      <vt:lpstr>Diapositiva 294</vt:lpstr>
      <vt:lpstr>Diapositiva 295</vt:lpstr>
      <vt:lpstr>Diapositiva 296</vt:lpstr>
      <vt:lpstr>Diapositiva 297</vt:lpstr>
      <vt:lpstr>Diapositiva 298</vt:lpstr>
      <vt:lpstr>Diapositiva 299</vt:lpstr>
      <vt:lpstr>Diapositiva 300</vt:lpstr>
      <vt:lpstr>Diapositiva 301</vt:lpstr>
      <vt:lpstr>POBLACIÓN</vt:lpstr>
      <vt:lpstr>ECONOMÍA</vt:lpstr>
      <vt:lpstr>SECTOR PRIMARIO</vt:lpstr>
      <vt:lpstr>Diapositiva 305</vt:lpstr>
      <vt:lpstr>SECTOR SECUNDARIO</vt:lpstr>
      <vt:lpstr>SECTOR TERCIARIO</vt:lpstr>
      <vt:lpstr>Diapositiva 308</vt:lpstr>
      <vt:lpstr>Diapositiva 309</vt:lpstr>
      <vt:lpstr>Murcia</vt:lpstr>
      <vt:lpstr>1. Localización.</vt:lpstr>
      <vt:lpstr>2. Medio físico.</vt:lpstr>
      <vt:lpstr>Diapositiva 313</vt:lpstr>
      <vt:lpstr>3. Gobierno.</vt:lpstr>
      <vt:lpstr>4. Sectores económicos.</vt:lpstr>
      <vt:lpstr>Diapositiva 316</vt:lpstr>
      <vt:lpstr>Diapositiva 317</vt:lpstr>
      <vt:lpstr>5. Población.</vt:lpstr>
      <vt:lpstr>6. Historia.</vt:lpstr>
      <vt:lpstr>8. Espacios protegidos.</vt:lpstr>
      <vt:lpstr>9. Zonas turísticas.</vt:lpstr>
      <vt:lpstr>Diapositiva 322</vt:lpstr>
      <vt:lpstr>Diapositiva 323</vt:lpstr>
      <vt:lpstr>CEUTA Y  MELILLA</vt:lpstr>
      <vt:lpstr>INDICE</vt:lpstr>
      <vt:lpstr>CLIMA</vt:lpstr>
      <vt:lpstr>CEUTA</vt:lpstr>
      <vt:lpstr>POBLACIÓN</vt:lpstr>
      <vt:lpstr>ECONOMÍA</vt:lpstr>
      <vt:lpstr>ZONAS TURISTICAS</vt:lpstr>
      <vt:lpstr>MELILLA</vt:lpstr>
      <vt:lpstr>POBLACIÓN</vt:lpstr>
      <vt:lpstr>ECONOMÍA</vt:lpstr>
      <vt:lpstr>ZONAS TURISTICAS</vt:lpstr>
      <vt:lpstr>.</vt:lpstr>
      <vt:lpstr>.</vt:lpstr>
      <vt:lpstr>BIBLIOGRAFÍA</vt:lpstr>
      <vt:lpstr>Diapositiva 338</vt:lpstr>
      <vt:lpstr>Diapositiva 339</vt:lpstr>
      <vt:lpstr>Diapositiva 340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PAÍS VASCO O EUSKADI</dc:title>
  <dc:creator>Fco</dc:creator>
  <cp:lastModifiedBy>Fco</cp:lastModifiedBy>
  <cp:revision>97</cp:revision>
  <dcterms:created xsi:type="dcterms:W3CDTF">2010-04-20T15:32:08Z</dcterms:created>
  <dcterms:modified xsi:type="dcterms:W3CDTF">2010-05-19T16:53:39Z</dcterms:modified>
</cp:coreProperties>
</file>